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60" r:id="rId4"/>
  </p:sldMasterIdLst>
  <p:notesMasterIdLst>
    <p:notesMasterId r:id="rId71"/>
  </p:notesMasterIdLst>
  <p:sldIdLst>
    <p:sldId id="262" r:id="rId5"/>
    <p:sldId id="263" r:id="rId6"/>
    <p:sldId id="288" r:id="rId7"/>
    <p:sldId id="287" r:id="rId8"/>
    <p:sldId id="289" r:id="rId9"/>
    <p:sldId id="290" r:id="rId10"/>
    <p:sldId id="291" r:id="rId11"/>
    <p:sldId id="292" r:id="rId12"/>
    <p:sldId id="371" r:id="rId13"/>
    <p:sldId id="293" r:id="rId14"/>
    <p:sldId id="344" r:id="rId15"/>
    <p:sldId id="357" r:id="rId16"/>
    <p:sldId id="306" r:id="rId17"/>
    <p:sldId id="298" r:id="rId18"/>
    <p:sldId id="367" r:id="rId19"/>
    <p:sldId id="369" r:id="rId20"/>
    <p:sldId id="360" r:id="rId21"/>
    <p:sldId id="351" r:id="rId22"/>
    <p:sldId id="304" r:id="rId23"/>
    <p:sldId id="309" r:id="rId24"/>
    <p:sldId id="310" r:id="rId25"/>
    <p:sldId id="368" r:id="rId26"/>
    <p:sldId id="311" r:id="rId27"/>
    <p:sldId id="365" r:id="rId28"/>
    <p:sldId id="318" r:id="rId29"/>
    <p:sldId id="316" r:id="rId30"/>
    <p:sldId id="322" r:id="rId31"/>
    <p:sldId id="337" r:id="rId32"/>
    <p:sldId id="359" r:id="rId33"/>
    <p:sldId id="356" r:id="rId34"/>
    <p:sldId id="363" r:id="rId35"/>
    <p:sldId id="353" r:id="rId36"/>
    <p:sldId id="307" r:id="rId37"/>
    <p:sldId id="346" r:id="rId38"/>
    <p:sldId id="340" r:id="rId39"/>
    <p:sldId id="364" r:id="rId40"/>
    <p:sldId id="366" r:id="rId41"/>
    <p:sldId id="314" r:id="rId42"/>
    <p:sldId id="334" r:id="rId43"/>
    <p:sldId id="319" r:id="rId44"/>
    <p:sldId id="347" r:id="rId45"/>
    <p:sldId id="320" r:id="rId46"/>
    <p:sldId id="323" r:id="rId47"/>
    <p:sldId id="324" r:id="rId48"/>
    <p:sldId id="325" r:id="rId49"/>
    <p:sldId id="326" r:id="rId50"/>
    <p:sldId id="327" r:id="rId51"/>
    <p:sldId id="328" r:id="rId52"/>
    <p:sldId id="329" r:id="rId53"/>
    <p:sldId id="330" r:id="rId54"/>
    <p:sldId id="331" r:id="rId55"/>
    <p:sldId id="332" r:id="rId56"/>
    <p:sldId id="348" r:id="rId57"/>
    <p:sldId id="358" r:id="rId58"/>
    <p:sldId id="313" r:id="rId59"/>
    <p:sldId id="321" r:id="rId60"/>
    <p:sldId id="335" r:id="rId61"/>
    <p:sldId id="336" r:id="rId62"/>
    <p:sldId id="338" r:id="rId63"/>
    <p:sldId id="362" r:id="rId64"/>
    <p:sldId id="361" r:id="rId65"/>
    <p:sldId id="370" r:id="rId66"/>
    <p:sldId id="342" r:id="rId67"/>
    <p:sldId id="349" r:id="rId68"/>
    <p:sldId id="350" r:id="rId69"/>
    <p:sldId id="355" r:id="rId7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E71901-1809-4E59-75B6-9569CCF12E75}" name="Ryan Hostetter" initials="RH" userId="S::rhostetter@tetoncountywy.gov::2dd98d27-7ef6-4091-b0b6-62159b97002b" providerId="AD"/>
  <p188:author id="{0F097849-BAAD-E0D4-9A5A-EB307E15DAC5}" name="Chris Colligan" initials="CC" userId="S::ccolligan@tetoncountywy.gov::35c7c858-f16b-4543-b32c-7ec949c584d8" providerId="AD"/>
  <p188:author id="{1EE19159-0522-BFB1-BF3C-CAE2898F62EC}" name="Erin Monroe" initials="EM" userId="S::emonroe@tetoncountywy.gov::6eadbe87-2ccc-456f-bd57-fa072be65307" providerId="AD"/>
  <p188:author id="{18C6AF7B-AFFE-D324-83A3-173C14BF7D91}" name="Paul Anthony" initials="PA" userId="S::panthony@jacksonwy.gov::1bd71f01-12ed-46f7-ad1d-3a30bf72b21b" providerId="AD"/>
  <p188:author id="{6264588F-F4BB-7860-ACB6-85CAA25FF71D}" name="Amy Ramage" initials="AR" userId="S::aramage@tetoncountywy.gov::277a4faa-25f2-47ea-84cc-aad3aa681a24" providerId="AD"/>
  <p188:author id="{716940B2-8224-E890-3B19-CED1EB8683E8}" name="Tyler Sinclair" initials="TS" userId="S::tsinclair@jacksonwy.gov::87e4306d-4bb8-406c-ae08-f10c16f9b3f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6969"/>
    <a:srgbClr val="F69292"/>
    <a:srgbClr val="D9E2F3"/>
    <a:srgbClr val="4472C4"/>
    <a:srgbClr val="E3EBFA"/>
    <a:srgbClr val="B4C6E7"/>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57B11F-7034-43AD-A92B-A2D35362A06F}" v="1" dt="2024-05-29T21:39:36.3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viewProps" Target="viewProps.xml"/><Relationship Id="rId78"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microsoft.com/office/2016/11/relationships/changesInfo" Target="changesInfos/changesInfo1.xml"/><Relationship Id="rId7" Type="http://schemas.openxmlformats.org/officeDocument/2006/relationships/slide" Target="slides/slide3.xml"/><Relationship Id="rId71" Type="http://schemas.openxmlformats.org/officeDocument/2006/relationships/notesMaster" Target="notesMasters/notesMaster1.xml"/><Relationship Id="rId2" Type="http://schemas.openxmlformats.org/officeDocument/2006/relationships/customXml" Target="../customXml/item2.xml"/><Relationship Id="rId29"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Hostetter" userId="2dd98d27-7ef6-4091-b0b6-62159b97002b" providerId="ADAL" clId="{F3C0D08C-CFAB-4044-9A9D-92CD98388786}"/>
    <pc:docChg chg="undo redo custSel addSld delSld modSld sldOrd">
      <pc:chgData name="Ryan Hostetter" userId="2dd98d27-7ef6-4091-b0b6-62159b97002b" providerId="ADAL" clId="{F3C0D08C-CFAB-4044-9A9D-92CD98388786}" dt="2024-04-22T22:31:46.591" v="9778" actId="20577"/>
      <pc:docMkLst>
        <pc:docMk/>
      </pc:docMkLst>
      <pc:sldChg chg="modSp mod">
        <pc:chgData name="Ryan Hostetter" userId="2dd98d27-7ef6-4091-b0b6-62159b97002b" providerId="ADAL" clId="{F3C0D08C-CFAB-4044-9A9D-92CD98388786}" dt="2024-03-29T15:03:14.981" v="7336" actId="20577"/>
        <pc:sldMkLst>
          <pc:docMk/>
          <pc:sldMk cId="1863107614" sldId="263"/>
        </pc:sldMkLst>
        <pc:spChg chg="mod">
          <ac:chgData name="Ryan Hostetter" userId="2dd98d27-7ef6-4091-b0b6-62159b97002b" providerId="ADAL" clId="{F3C0D08C-CFAB-4044-9A9D-92CD98388786}" dt="2024-03-29T15:03:14.981" v="7336" actId="20577"/>
          <ac:spMkLst>
            <pc:docMk/>
            <pc:sldMk cId="1863107614" sldId="263"/>
            <ac:spMk id="3" creationId="{00000000-0000-0000-0000-000000000000}"/>
          </ac:spMkLst>
        </pc:spChg>
      </pc:sldChg>
      <pc:sldChg chg="modSp mod">
        <pc:chgData name="Ryan Hostetter" userId="2dd98d27-7ef6-4091-b0b6-62159b97002b" providerId="ADAL" clId="{F3C0D08C-CFAB-4044-9A9D-92CD98388786}" dt="2024-03-29T15:04:36.367" v="7345" actId="20577"/>
        <pc:sldMkLst>
          <pc:docMk/>
          <pc:sldMk cId="2134491231" sldId="289"/>
        </pc:sldMkLst>
        <pc:spChg chg="mod">
          <ac:chgData name="Ryan Hostetter" userId="2dd98d27-7ef6-4091-b0b6-62159b97002b" providerId="ADAL" clId="{F3C0D08C-CFAB-4044-9A9D-92CD98388786}" dt="2024-03-29T15:04:36.367" v="7345" actId="20577"/>
          <ac:spMkLst>
            <pc:docMk/>
            <pc:sldMk cId="2134491231" sldId="289"/>
            <ac:spMk id="3" creationId="{00000000-0000-0000-0000-000000000000}"/>
          </ac:spMkLst>
        </pc:spChg>
      </pc:sldChg>
      <pc:sldChg chg="modSp mod">
        <pc:chgData name="Ryan Hostetter" userId="2dd98d27-7ef6-4091-b0b6-62159b97002b" providerId="ADAL" clId="{F3C0D08C-CFAB-4044-9A9D-92CD98388786}" dt="2024-03-29T15:05:16.120" v="7346" actId="113"/>
        <pc:sldMkLst>
          <pc:docMk/>
          <pc:sldMk cId="1346571453" sldId="290"/>
        </pc:sldMkLst>
        <pc:spChg chg="mod">
          <ac:chgData name="Ryan Hostetter" userId="2dd98d27-7ef6-4091-b0b6-62159b97002b" providerId="ADAL" clId="{F3C0D08C-CFAB-4044-9A9D-92CD98388786}" dt="2024-03-29T15:05:16.120" v="7346" actId="113"/>
          <ac:spMkLst>
            <pc:docMk/>
            <pc:sldMk cId="1346571453" sldId="290"/>
            <ac:spMk id="2" creationId="{00000000-0000-0000-0000-000000000000}"/>
          </ac:spMkLst>
        </pc:spChg>
      </pc:sldChg>
      <pc:sldChg chg="modSp mod">
        <pc:chgData name="Ryan Hostetter" userId="2dd98d27-7ef6-4091-b0b6-62159b97002b" providerId="ADAL" clId="{F3C0D08C-CFAB-4044-9A9D-92CD98388786}" dt="2024-03-29T16:38:56.921" v="9089" actId="20577"/>
        <pc:sldMkLst>
          <pc:docMk/>
          <pc:sldMk cId="845238324" sldId="292"/>
        </pc:sldMkLst>
        <pc:spChg chg="mod">
          <ac:chgData name="Ryan Hostetter" userId="2dd98d27-7ef6-4091-b0b6-62159b97002b" providerId="ADAL" clId="{F3C0D08C-CFAB-4044-9A9D-92CD98388786}" dt="2024-03-29T16:38:56.921" v="9089" actId="20577"/>
          <ac:spMkLst>
            <pc:docMk/>
            <pc:sldMk cId="845238324" sldId="292"/>
            <ac:spMk id="6" creationId="{5B0ED919-7E70-4B1B-9143-EBFFDF6A418F}"/>
          </ac:spMkLst>
        </pc:spChg>
      </pc:sldChg>
      <pc:sldChg chg="modSp mod">
        <pc:chgData name="Ryan Hostetter" userId="2dd98d27-7ef6-4091-b0b6-62159b97002b" providerId="ADAL" clId="{F3C0D08C-CFAB-4044-9A9D-92CD98388786}" dt="2024-03-25T19:06:25.407" v="3067" actId="20577"/>
        <pc:sldMkLst>
          <pc:docMk/>
          <pc:sldMk cId="2221264200" sldId="293"/>
        </pc:sldMkLst>
        <pc:spChg chg="mod">
          <ac:chgData name="Ryan Hostetter" userId="2dd98d27-7ef6-4091-b0b6-62159b97002b" providerId="ADAL" clId="{F3C0D08C-CFAB-4044-9A9D-92CD98388786}" dt="2024-03-25T19:06:25.407" v="3067" actId="20577"/>
          <ac:spMkLst>
            <pc:docMk/>
            <pc:sldMk cId="2221264200" sldId="293"/>
            <ac:spMk id="8" creationId="{4737CDF6-8DE0-413B-87FC-5E929DC11141}"/>
          </ac:spMkLst>
        </pc:spChg>
      </pc:sldChg>
      <pc:sldChg chg="modSp mod">
        <pc:chgData name="Ryan Hostetter" userId="2dd98d27-7ef6-4091-b0b6-62159b97002b" providerId="ADAL" clId="{F3C0D08C-CFAB-4044-9A9D-92CD98388786}" dt="2024-03-27T16:54:50.537" v="7063" actId="20577"/>
        <pc:sldMkLst>
          <pc:docMk/>
          <pc:sldMk cId="2464411870" sldId="298"/>
        </pc:sldMkLst>
        <pc:spChg chg="mod">
          <ac:chgData name="Ryan Hostetter" userId="2dd98d27-7ef6-4091-b0b6-62159b97002b" providerId="ADAL" clId="{F3C0D08C-CFAB-4044-9A9D-92CD98388786}" dt="2024-03-27T16:54:50.537" v="7063" actId="20577"/>
          <ac:spMkLst>
            <pc:docMk/>
            <pc:sldMk cId="2464411870" sldId="298"/>
            <ac:spMk id="2" creationId="{00000000-0000-0000-0000-000000000000}"/>
          </ac:spMkLst>
        </pc:spChg>
        <pc:spChg chg="mod">
          <ac:chgData name="Ryan Hostetter" userId="2dd98d27-7ef6-4091-b0b6-62159b97002b" providerId="ADAL" clId="{F3C0D08C-CFAB-4044-9A9D-92CD98388786}" dt="2024-03-25T21:50:11.628" v="5407" actId="20577"/>
          <ac:spMkLst>
            <pc:docMk/>
            <pc:sldMk cId="2464411870" sldId="298"/>
            <ac:spMk id="8" creationId="{4737CDF6-8DE0-413B-87FC-5E929DC11141}"/>
          </ac:spMkLst>
        </pc:spChg>
      </pc:sldChg>
      <pc:sldChg chg="del">
        <pc:chgData name="Ryan Hostetter" userId="2dd98d27-7ef6-4091-b0b6-62159b97002b" providerId="ADAL" clId="{F3C0D08C-CFAB-4044-9A9D-92CD98388786}" dt="2024-03-15T17:08:56.897" v="161" actId="2696"/>
        <pc:sldMkLst>
          <pc:docMk/>
          <pc:sldMk cId="712097684" sldId="303"/>
        </pc:sldMkLst>
      </pc:sldChg>
      <pc:sldChg chg="modSp mod">
        <pc:chgData name="Ryan Hostetter" userId="2dd98d27-7ef6-4091-b0b6-62159b97002b" providerId="ADAL" clId="{F3C0D08C-CFAB-4044-9A9D-92CD98388786}" dt="2024-03-29T15:16:40.252" v="7454" actId="14734"/>
        <pc:sldMkLst>
          <pc:docMk/>
          <pc:sldMk cId="1247493870" sldId="304"/>
        </pc:sldMkLst>
        <pc:spChg chg="mod">
          <ac:chgData name="Ryan Hostetter" userId="2dd98d27-7ef6-4091-b0b6-62159b97002b" providerId="ADAL" clId="{F3C0D08C-CFAB-4044-9A9D-92CD98388786}" dt="2024-03-15T17:34:27.321" v="267" actId="20577"/>
          <ac:spMkLst>
            <pc:docMk/>
            <pc:sldMk cId="1247493870" sldId="304"/>
            <ac:spMk id="13" creationId="{479CA4EC-10A9-4DD4-A826-79920F1A47FB}"/>
          </ac:spMkLst>
        </pc:spChg>
        <pc:graphicFrameChg chg="mod modGraphic">
          <ac:chgData name="Ryan Hostetter" userId="2dd98d27-7ef6-4091-b0b6-62159b97002b" providerId="ADAL" clId="{F3C0D08C-CFAB-4044-9A9D-92CD98388786}" dt="2024-03-29T15:16:40.252" v="7454" actId="14734"/>
          <ac:graphicFrameMkLst>
            <pc:docMk/>
            <pc:sldMk cId="1247493870" sldId="304"/>
            <ac:graphicFrameMk id="8" creationId="{06B2086F-F4F0-488C-B0E8-28A9D8CD47DB}"/>
          </ac:graphicFrameMkLst>
        </pc:graphicFrameChg>
      </pc:sldChg>
      <pc:sldChg chg="modSp mod ord">
        <pc:chgData name="Ryan Hostetter" userId="2dd98d27-7ef6-4091-b0b6-62159b97002b" providerId="ADAL" clId="{F3C0D08C-CFAB-4044-9A9D-92CD98388786}" dt="2024-03-15T21:42:25.384" v="1515" actId="20577"/>
        <pc:sldMkLst>
          <pc:docMk/>
          <pc:sldMk cId="4221920943" sldId="306"/>
        </pc:sldMkLst>
        <pc:spChg chg="mod">
          <ac:chgData name="Ryan Hostetter" userId="2dd98d27-7ef6-4091-b0b6-62159b97002b" providerId="ADAL" clId="{F3C0D08C-CFAB-4044-9A9D-92CD98388786}" dt="2024-03-15T21:42:25.384" v="1515" actId="20577"/>
          <ac:spMkLst>
            <pc:docMk/>
            <pc:sldMk cId="4221920943" sldId="306"/>
            <ac:spMk id="10" creationId="{A6C774EE-45B9-4C80-B928-20C22DB58058}"/>
          </ac:spMkLst>
        </pc:spChg>
        <pc:graphicFrameChg chg="modGraphic">
          <ac:chgData name="Ryan Hostetter" userId="2dd98d27-7ef6-4091-b0b6-62159b97002b" providerId="ADAL" clId="{F3C0D08C-CFAB-4044-9A9D-92CD98388786}" dt="2024-03-15T21:41:50.837" v="1415" actId="20577"/>
          <ac:graphicFrameMkLst>
            <pc:docMk/>
            <pc:sldMk cId="4221920943" sldId="306"/>
            <ac:graphicFrameMk id="2" creationId="{5535AA12-0DCB-46AC-BDC2-427439AB7D49}"/>
          </ac:graphicFrameMkLst>
        </pc:graphicFrameChg>
      </pc:sldChg>
      <pc:sldChg chg="modSp mod ord">
        <pc:chgData name="Ryan Hostetter" userId="2dd98d27-7ef6-4091-b0b6-62159b97002b" providerId="ADAL" clId="{F3C0D08C-CFAB-4044-9A9D-92CD98388786}" dt="2024-03-29T16:39:39.115" v="9091"/>
        <pc:sldMkLst>
          <pc:docMk/>
          <pc:sldMk cId="457704281" sldId="307"/>
        </pc:sldMkLst>
        <pc:spChg chg="mod">
          <ac:chgData name="Ryan Hostetter" userId="2dd98d27-7ef6-4091-b0b6-62159b97002b" providerId="ADAL" clId="{F3C0D08C-CFAB-4044-9A9D-92CD98388786}" dt="2024-03-25T21:48:20.693" v="5336" actId="20577"/>
          <ac:spMkLst>
            <pc:docMk/>
            <pc:sldMk cId="457704281" sldId="307"/>
            <ac:spMk id="2" creationId="{00000000-0000-0000-0000-000000000000}"/>
          </ac:spMkLst>
        </pc:spChg>
        <pc:spChg chg="mod">
          <ac:chgData name="Ryan Hostetter" userId="2dd98d27-7ef6-4091-b0b6-62159b97002b" providerId="ADAL" clId="{F3C0D08C-CFAB-4044-9A9D-92CD98388786}" dt="2024-03-29T15:08:10.111" v="7400" actId="20577"/>
          <ac:spMkLst>
            <pc:docMk/>
            <pc:sldMk cId="457704281" sldId="307"/>
            <ac:spMk id="8" creationId="{4737CDF6-8DE0-413B-87FC-5E929DC11141}"/>
          </ac:spMkLst>
        </pc:spChg>
      </pc:sldChg>
      <pc:sldChg chg="modSp mod">
        <pc:chgData name="Ryan Hostetter" userId="2dd98d27-7ef6-4091-b0b6-62159b97002b" providerId="ADAL" clId="{F3C0D08C-CFAB-4044-9A9D-92CD98388786}" dt="2024-03-29T16:32:27.870" v="8968" actId="2165"/>
        <pc:sldMkLst>
          <pc:docMk/>
          <pc:sldMk cId="2310977176" sldId="309"/>
        </pc:sldMkLst>
        <pc:spChg chg="mod">
          <ac:chgData name="Ryan Hostetter" userId="2dd98d27-7ef6-4091-b0b6-62159b97002b" providerId="ADAL" clId="{F3C0D08C-CFAB-4044-9A9D-92CD98388786}" dt="2024-03-29T16:22:59.821" v="8909" actId="20577"/>
          <ac:spMkLst>
            <pc:docMk/>
            <pc:sldMk cId="2310977176" sldId="309"/>
            <ac:spMk id="10" creationId="{A6C774EE-45B9-4C80-B928-20C22DB58058}"/>
          </ac:spMkLst>
        </pc:spChg>
        <pc:spChg chg="mod">
          <ac:chgData name="Ryan Hostetter" userId="2dd98d27-7ef6-4091-b0b6-62159b97002b" providerId="ADAL" clId="{F3C0D08C-CFAB-4044-9A9D-92CD98388786}" dt="2024-03-27T16:56:40.342" v="7075" actId="20577"/>
          <ac:spMkLst>
            <pc:docMk/>
            <pc:sldMk cId="2310977176" sldId="309"/>
            <ac:spMk id="15" creationId="{F9A7A2AE-3751-4EF8-9AE2-CE56AF509817}"/>
          </ac:spMkLst>
        </pc:spChg>
        <pc:graphicFrameChg chg="modGraphic">
          <ac:chgData name="Ryan Hostetter" userId="2dd98d27-7ef6-4091-b0b6-62159b97002b" providerId="ADAL" clId="{F3C0D08C-CFAB-4044-9A9D-92CD98388786}" dt="2024-03-29T16:32:27.870" v="8968" actId="2165"/>
          <ac:graphicFrameMkLst>
            <pc:docMk/>
            <pc:sldMk cId="2310977176" sldId="309"/>
            <ac:graphicFrameMk id="5" creationId="{E7FD3FC3-6089-477D-A8AB-123A18B91CC9}"/>
          </ac:graphicFrameMkLst>
        </pc:graphicFrameChg>
      </pc:sldChg>
      <pc:sldChg chg="modSp mod">
        <pc:chgData name="Ryan Hostetter" userId="2dd98d27-7ef6-4091-b0b6-62159b97002b" providerId="ADAL" clId="{F3C0D08C-CFAB-4044-9A9D-92CD98388786}" dt="2024-03-29T16:32:19.255" v="8967" actId="2165"/>
        <pc:sldMkLst>
          <pc:docMk/>
          <pc:sldMk cId="4272156839" sldId="310"/>
        </pc:sldMkLst>
        <pc:spChg chg="mod">
          <ac:chgData name="Ryan Hostetter" userId="2dd98d27-7ef6-4091-b0b6-62159b97002b" providerId="ADAL" clId="{F3C0D08C-CFAB-4044-9A9D-92CD98388786}" dt="2024-03-29T16:23:16.975" v="8910"/>
          <ac:spMkLst>
            <pc:docMk/>
            <pc:sldMk cId="4272156839" sldId="310"/>
            <ac:spMk id="10" creationId="{A6C774EE-45B9-4C80-B928-20C22DB58058}"/>
          </ac:spMkLst>
        </pc:spChg>
        <pc:spChg chg="mod">
          <ac:chgData name="Ryan Hostetter" userId="2dd98d27-7ef6-4091-b0b6-62159b97002b" providerId="ADAL" clId="{F3C0D08C-CFAB-4044-9A9D-92CD98388786}" dt="2024-03-27T16:56:52.413" v="7079" actId="20577"/>
          <ac:spMkLst>
            <pc:docMk/>
            <pc:sldMk cId="4272156839" sldId="310"/>
            <ac:spMk id="18" creationId="{609BF752-7776-4003-92F4-4343BB524896}"/>
          </ac:spMkLst>
        </pc:spChg>
        <pc:graphicFrameChg chg="modGraphic">
          <ac:chgData name="Ryan Hostetter" userId="2dd98d27-7ef6-4091-b0b6-62159b97002b" providerId="ADAL" clId="{F3C0D08C-CFAB-4044-9A9D-92CD98388786}" dt="2024-03-29T16:32:19.255" v="8967" actId="2165"/>
          <ac:graphicFrameMkLst>
            <pc:docMk/>
            <pc:sldMk cId="4272156839" sldId="310"/>
            <ac:graphicFrameMk id="2" creationId="{A4A70205-EE49-41DB-9A92-CB9CB872FF2E}"/>
          </ac:graphicFrameMkLst>
        </pc:graphicFrameChg>
      </pc:sldChg>
      <pc:sldChg chg="modSp mod">
        <pc:chgData name="Ryan Hostetter" userId="2dd98d27-7ef6-4091-b0b6-62159b97002b" providerId="ADAL" clId="{F3C0D08C-CFAB-4044-9A9D-92CD98388786}" dt="2024-03-27T16:57:20.283" v="7087" actId="20577"/>
        <pc:sldMkLst>
          <pc:docMk/>
          <pc:sldMk cId="3160681987" sldId="311"/>
        </pc:sldMkLst>
        <pc:spChg chg="mod">
          <ac:chgData name="Ryan Hostetter" userId="2dd98d27-7ef6-4091-b0b6-62159b97002b" providerId="ADAL" clId="{F3C0D08C-CFAB-4044-9A9D-92CD98388786}" dt="2024-03-15T18:19:30.101" v="533" actId="1076"/>
          <ac:spMkLst>
            <pc:docMk/>
            <pc:sldMk cId="3160681987" sldId="311"/>
            <ac:spMk id="9" creationId="{ADDC546A-8D2C-4368-B654-0ADA073BC288}"/>
          </ac:spMkLst>
        </pc:spChg>
        <pc:spChg chg="mod">
          <ac:chgData name="Ryan Hostetter" userId="2dd98d27-7ef6-4091-b0b6-62159b97002b" providerId="ADAL" clId="{F3C0D08C-CFAB-4044-9A9D-92CD98388786}" dt="2024-03-15T18:18:55.726" v="531" actId="1076"/>
          <ac:spMkLst>
            <pc:docMk/>
            <pc:sldMk cId="3160681987" sldId="311"/>
            <ac:spMk id="10" creationId="{A6C774EE-45B9-4C80-B928-20C22DB58058}"/>
          </ac:spMkLst>
        </pc:spChg>
        <pc:spChg chg="mod">
          <ac:chgData name="Ryan Hostetter" userId="2dd98d27-7ef6-4091-b0b6-62159b97002b" providerId="ADAL" clId="{F3C0D08C-CFAB-4044-9A9D-92CD98388786}" dt="2024-03-27T16:57:20.283" v="7087" actId="20577"/>
          <ac:spMkLst>
            <pc:docMk/>
            <pc:sldMk cId="3160681987" sldId="311"/>
            <ac:spMk id="15" creationId="{DB14AC3C-ABBF-476C-9E61-42167FCE5ED6}"/>
          </ac:spMkLst>
        </pc:spChg>
        <pc:graphicFrameChg chg="mod modGraphic">
          <ac:chgData name="Ryan Hostetter" userId="2dd98d27-7ef6-4091-b0b6-62159b97002b" providerId="ADAL" clId="{F3C0D08C-CFAB-4044-9A9D-92CD98388786}" dt="2024-03-15T22:14:15.384" v="1650" actId="20577"/>
          <ac:graphicFrameMkLst>
            <pc:docMk/>
            <pc:sldMk cId="3160681987" sldId="311"/>
            <ac:graphicFrameMk id="3" creationId="{5F2749CD-40F7-4498-B04B-9D191C9E3032}"/>
          </ac:graphicFrameMkLst>
        </pc:graphicFrameChg>
      </pc:sldChg>
      <pc:sldChg chg="modSp mod">
        <pc:chgData name="Ryan Hostetter" userId="2dd98d27-7ef6-4091-b0b6-62159b97002b" providerId="ADAL" clId="{F3C0D08C-CFAB-4044-9A9D-92CD98388786}" dt="2024-03-29T16:09:19.973" v="8792" actId="20577"/>
        <pc:sldMkLst>
          <pc:docMk/>
          <pc:sldMk cId="1212750170" sldId="313"/>
        </pc:sldMkLst>
        <pc:graphicFrameChg chg="modGraphic">
          <ac:chgData name="Ryan Hostetter" userId="2dd98d27-7ef6-4091-b0b6-62159b97002b" providerId="ADAL" clId="{F3C0D08C-CFAB-4044-9A9D-92CD98388786}" dt="2024-03-29T16:09:19.973" v="8792" actId="20577"/>
          <ac:graphicFrameMkLst>
            <pc:docMk/>
            <pc:sldMk cId="1212750170" sldId="313"/>
            <ac:graphicFrameMk id="2" creationId="{4C3966A4-484D-442A-9EF9-77BF8D2B82B7}"/>
          </ac:graphicFrameMkLst>
        </pc:graphicFrameChg>
      </pc:sldChg>
      <pc:sldChg chg="modSp mod ord">
        <pc:chgData name="Ryan Hostetter" userId="2dd98d27-7ef6-4091-b0b6-62159b97002b" providerId="ADAL" clId="{F3C0D08C-CFAB-4044-9A9D-92CD98388786}" dt="2024-04-22T22:26:17.972" v="9629" actId="20577"/>
        <pc:sldMkLst>
          <pc:docMk/>
          <pc:sldMk cId="3717092319" sldId="314"/>
        </pc:sldMkLst>
        <pc:spChg chg="mod">
          <ac:chgData name="Ryan Hostetter" userId="2dd98d27-7ef6-4091-b0b6-62159b97002b" providerId="ADAL" clId="{F3C0D08C-CFAB-4044-9A9D-92CD98388786}" dt="2024-03-25T21:45:09.567" v="5325" actId="20577"/>
          <ac:spMkLst>
            <pc:docMk/>
            <pc:sldMk cId="3717092319" sldId="314"/>
            <ac:spMk id="12" creationId="{83F5B2A1-273C-484F-8752-245F028DB635}"/>
          </ac:spMkLst>
        </pc:spChg>
        <pc:spChg chg="mod">
          <ac:chgData name="Ryan Hostetter" userId="2dd98d27-7ef6-4091-b0b6-62159b97002b" providerId="ADAL" clId="{F3C0D08C-CFAB-4044-9A9D-92CD98388786}" dt="2024-03-25T21:40:54.180" v="4665"/>
          <ac:spMkLst>
            <pc:docMk/>
            <pc:sldMk cId="3717092319" sldId="314"/>
            <ac:spMk id="14" creationId="{642AE3D2-6634-4ABB-907D-26893BA5F22F}"/>
          </ac:spMkLst>
        </pc:spChg>
        <pc:spChg chg="mod">
          <ac:chgData name="Ryan Hostetter" userId="2dd98d27-7ef6-4091-b0b6-62159b97002b" providerId="ADAL" clId="{F3C0D08C-CFAB-4044-9A9D-92CD98388786}" dt="2024-03-25T21:42:54.538" v="4808" actId="20577"/>
          <ac:spMkLst>
            <pc:docMk/>
            <pc:sldMk cId="3717092319" sldId="314"/>
            <ac:spMk id="16" creationId="{9B2BE26D-9CDD-4C17-8639-A03C69107940}"/>
          </ac:spMkLst>
        </pc:spChg>
        <pc:spChg chg="mod">
          <ac:chgData name="Ryan Hostetter" userId="2dd98d27-7ef6-4091-b0b6-62159b97002b" providerId="ADAL" clId="{F3C0D08C-CFAB-4044-9A9D-92CD98388786}" dt="2024-03-29T15:13:39.002" v="7424" actId="20577"/>
          <ac:spMkLst>
            <pc:docMk/>
            <pc:sldMk cId="3717092319" sldId="314"/>
            <ac:spMk id="18" creationId="{D01BAD9C-3BEF-450A-A97E-4C9851CB45D4}"/>
          </ac:spMkLst>
        </pc:spChg>
        <pc:graphicFrameChg chg="mod modGraphic">
          <ac:chgData name="Ryan Hostetter" userId="2dd98d27-7ef6-4091-b0b6-62159b97002b" providerId="ADAL" clId="{F3C0D08C-CFAB-4044-9A9D-92CD98388786}" dt="2024-04-22T22:26:17.972" v="9629" actId="20577"/>
          <ac:graphicFrameMkLst>
            <pc:docMk/>
            <pc:sldMk cId="3717092319" sldId="314"/>
            <ac:graphicFrameMk id="5" creationId="{C4D39389-A20C-4A30-9C9D-DA845232542D}"/>
          </ac:graphicFrameMkLst>
        </pc:graphicFrameChg>
      </pc:sldChg>
      <pc:sldChg chg="del">
        <pc:chgData name="Ryan Hostetter" userId="2dd98d27-7ef6-4091-b0b6-62159b97002b" providerId="ADAL" clId="{F3C0D08C-CFAB-4044-9A9D-92CD98388786}" dt="2024-03-15T21:43:42.168" v="1516" actId="2696"/>
        <pc:sldMkLst>
          <pc:docMk/>
          <pc:sldMk cId="4183221863" sldId="315"/>
        </pc:sldMkLst>
      </pc:sldChg>
      <pc:sldChg chg="modSp mod">
        <pc:chgData name="Ryan Hostetter" userId="2dd98d27-7ef6-4091-b0b6-62159b97002b" providerId="ADAL" clId="{F3C0D08C-CFAB-4044-9A9D-92CD98388786}" dt="2024-03-29T15:19:18.878" v="7478" actId="20577"/>
        <pc:sldMkLst>
          <pc:docMk/>
          <pc:sldMk cId="184061389" sldId="316"/>
        </pc:sldMkLst>
        <pc:spChg chg="mod">
          <ac:chgData name="Ryan Hostetter" userId="2dd98d27-7ef6-4091-b0b6-62159b97002b" providerId="ADAL" clId="{F3C0D08C-CFAB-4044-9A9D-92CD98388786}" dt="2024-03-29T15:19:18.878" v="7478" actId="20577"/>
          <ac:spMkLst>
            <pc:docMk/>
            <pc:sldMk cId="184061389" sldId="316"/>
            <ac:spMk id="10" creationId="{A6C774EE-45B9-4C80-B928-20C22DB58058}"/>
          </ac:spMkLst>
        </pc:spChg>
        <pc:spChg chg="mod">
          <ac:chgData name="Ryan Hostetter" userId="2dd98d27-7ef6-4091-b0b6-62159b97002b" providerId="ADAL" clId="{F3C0D08C-CFAB-4044-9A9D-92CD98388786}" dt="2024-03-27T16:57:54.623" v="7099" actId="20577"/>
          <ac:spMkLst>
            <pc:docMk/>
            <pc:sldMk cId="184061389" sldId="316"/>
            <ac:spMk id="15" creationId="{4C8218A3-AD70-4531-ABDA-B06FACEF10C6}"/>
          </ac:spMkLst>
        </pc:spChg>
        <pc:graphicFrameChg chg="mod modGraphic">
          <ac:chgData name="Ryan Hostetter" userId="2dd98d27-7ef6-4091-b0b6-62159b97002b" providerId="ADAL" clId="{F3C0D08C-CFAB-4044-9A9D-92CD98388786}" dt="2024-03-15T22:21:04.902" v="1891" actId="207"/>
          <ac:graphicFrameMkLst>
            <pc:docMk/>
            <pc:sldMk cId="184061389" sldId="316"/>
            <ac:graphicFrameMk id="5" creationId="{4C71AD61-0DBE-47E3-9E04-DA8D226347A2}"/>
          </ac:graphicFrameMkLst>
        </pc:graphicFrameChg>
      </pc:sldChg>
      <pc:sldChg chg="modSp mod">
        <pc:chgData name="Ryan Hostetter" userId="2dd98d27-7ef6-4091-b0b6-62159b97002b" providerId="ADAL" clId="{F3C0D08C-CFAB-4044-9A9D-92CD98388786}" dt="2024-03-29T16:24:28.501" v="8929" actId="20577"/>
        <pc:sldMkLst>
          <pc:docMk/>
          <pc:sldMk cId="3392763716" sldId="318"/>
        </pc:sldMkLst>
        <pc:spChg chg="mod">
          <ac:chgData name="Ryan Hostetter" userId="2dd98d27-7ef6-4091-b0b6-62159b97002b" providerId="ADAL" clId="{F3C0D08C-CFAB-4044-9A9D-92CD98388786}" dt="2024-03-29T16:24:28.501" v="8929" actId="20577"/>
          <ac:spMkLst>
            <pc:docMk/>
            <pc:sldMk cId="3392763716" sldId="318"/>
            <ac:spMk id="10" creationId="{A6C774EE-45B9-4C80-B928-20C22DB58058}"/>
          </ac:spMkLst>
        </pc:spChg>
        <pc:spChg chg="mod">
          <ac:chgData name="Ryan Hostetter" userId="2dd98d27-7ef6-4091-b0b6-62159b97002b" providerId="ADAL" clId="{F3C0D08C-CFAB-4044-9A9D-92CD98388786}" dt="2024-03-27T16:57:39.719" v="7095" actId="20577"/>
          <ac:spMkLst>
            <pc:docMk/>
            <pc:sldMk cId="3392763716" sldId="318"/>
            <ac:spMk id="15" creationId="{04EBBDB6-EFC0-4C71-B0E3-9FECD37493E5}"/>
          </ac:spMkLst>
        </pc:spChg>
        <pc:graphicFrameChg chg="mod modGraphic">
          <ac:chgData name="Ryan Hostetter" userId="2dd98d27-7ef6-4091-b0b6-62159b97002b" providerId="ADAL" clId="{F3C0D08C-CFAB-4044-9A9D-92CD98388786}" dt="2024-03-29T16:23:59.930" v="8911" actId="20577"/>
          <ac:graphicFrameMkLst>
            <pc:docMk/>
            <pc:sldMk cId="3392763716" sldId="318"/>
            <ac:graphicFrameMk id="2" creationId="{BEA5B7AC-1695-4F4B-9DC3-2F9A74B60087}"/>
          </ac:graphicFrameMkLst>
        </pc:graphicFrameChg>
      </pc:sldChg>
      <pc:sldChg chg="modSp mod">
        <pc:chgData name="Ryan Hostetter" userId="2dd98d27-7ef6-4091-b0b6-62159b97002b" providerId="ADAL" clId="{F3C0D08C-CFAB-4044-9A9D-92CD98388786}" dt="2024-03-29T16:25:39.144" v="8930" actId="20577"/>
        <pc:sldMkLst>
          <pc:docMk/>
          <pc:sldMk cId="326972743" sldId="319"/>
        </pc:sldMkLst>
        <pc:spChg chg="mod">
          <ac:chgData name="Ryan Hostetter" userId="2dd98d27-7ef6-4091-b0b6-62159b97002b" providerId="ADAL" clId="{F3C0D08C-CFAB-4044-9A9D-92CD98388786}" dt="2024-03-29T16:25:39.144" v="8930" actId="20577"/>
          <ac:spMkLst>
            <pc:docMk/>
            <pc:sldMk cId="326972743" sldId="319"/>
            <ac:spMk id="8" creationId="{4737CDF6-8DE0-413B-87FC-5E929DC11141}"/>
          </ac:spMkLst>
        </pc:spChg>
      </pc:sldChg>
      <pc:sldChg chg="modSp mod">
        <pc:chgData name="Ryan Hostetter" userId="2dd98d27-7ef6-4091-b0b6-62159b97002b" providerId="ADAL" clId="{F3C0D08C-CFAB-4044-9A9D-92CD98388786}" dt="2024-03-29T16:26:31.147" v="8935" actId="2165"/>
        <pc:sldMkLst>
          <pc:docMk/>
          <pc:sldMk cId="3789647615" sldId="320"/>
        </pc:sldMkLst>
        <pc:graphicFrameChg chg="modGraphic">
          <ac:chgData name="Ryan Hostetter" userId="2dd98d27-7ef6-4091-b0b6-62159b97002b" providerId="ADAL" clId="{F3C0D08C-CFAB-4044-9A9D-92CD98388786}" dt="2024-03-29T16:26:31.147" v="8935" actId="2165"/>
          <ac:graphicFrameMkLst>
            <pc:docMk/>
            <pc:sldMk cId="3789647615" sldId="320"/>
            <ac:graphicFrameMk id="5" creationId="{89B33811-2444-4A26-984E-6F5EA5220C02}"/>
          </ac:graphicFrameMkLst>
        </pc:graphicFrameChg>
      </pc:sldChg>
      <pc:sldChg chg="modSp mod">
        <pc:chgData name="Ryan Hostetter" userId="2dd98d27-7ef6-4091-b0b6-62159b97002b" providerId="ADAL" clId="{F3C0D08C-CFAB-4044-9A9D-92CD98388786}" dt="2024-03-29T16:09:29.438" v="8793" actId="20577"/>
        <pc:sldMkLst>
          <pc:docMk/>
          <pc:sldMk cId="2763871521" sldId="321"/>
        </pc:sldMkLst>
        <pc:graphicFrameChg chg="modGraphic">
          <ac:chgData name="Ryan Hostetter" userId="2dd98d27-7ef6-4091-b0b6-62159b97002b" providerId="ADAL" clId="{F3C0D08C-CFAB-4044-9A9D-92CD98388786}" dt="2024-03-29T16:09:29.438" v="8793" actId="20577"/>
          <ac:graphicFrameMkLst>
            <pc:docMk/>
            <pc:sldMk cId="2763871521" sldId="321"/>
            <ac:graphicFrameMk id="10" creationId="{75CAFB02-2FCB-42AC-8E2F-E04FEC401AC3}"/>
          </ac:graphicFrameMkLst>
        </pc:graphicFrameChg>
      </pc:sldChg>
      <pc:sldChg chg="modSp mod ord">
        <pc:chgData name="Ryan Hostetter" userId="2dd98d27-7ef6-4091-b0b6-62159b97002b" providerId="ADAL" clId="{F3C0D08C-CFAB-4044-9A9D-92CD98388786}" dt="2024-03-29T16:31:02.492" v="8966" actId="114"/>
        <pc:sldMkLst>
          <pc:docMk/>
          <pc:sldMk cId="1351999470" sldId="322"/>
        </pc:sldMkLst>
        <pc:spChg chg="mod">
          <ac:chgData name="Ryan Hostetter" userId="2dd98d27-7ef6-4091-b0b6-62159b97002b" providerId="ADAL" clId="{F3C0D08C-CFAB-4044-9A9D-92CD98388786}" dt="2024-03-15T18:23:15.826" v="545" actId="20577"/>
          <ac:spMkLst>
            <pc:docMk/>
            <pc:sldMk cId="1351999470" sldId="322"/>
            <ac:spMk id="10" creationId="{A6C774EE-45B9-4C80-B928-20C22DB58058}"/>
          </ac:spMkLst>
        </pc:spChg>
        <pc:spChg chg="mod">
          <ac:chgData name="Ryan Hostetter" userId="2dd98d27-7ef6-4091-b0b6-62159b97002b" providerId="ADAL" clId="{F3C0D08C-CFAB-4044-9A9D-92CD98388786}" dt="2024-03-25T22:27:40.846" v="5775" actId="20577"/>
          <ac:spMkLst>
            <pc:docMk/>
            <pc:sldMk cId="1351999470" sldId="322"/>
            <ac:spMk id="13" creationId="{F3C2D7D3-1FD1-4D48-BFBD-76CB1990A4AB}"/>
          </ac:spMkLst>
        </pc:spChg>
        <pc:graphicFrameChg chg="mod modGraphic">
          <ac:chgData name="Ryan Hostetter" userId="2dd98d27-7ef6-4091-b0b6-62159b97002b" providerId="ADAL" clId="{F3C0D08C-CFAB-4044-9A9D-92CD98388786}" dt="2024-03-29T16:31:02.492" v="8966" actId="114"/>
          <ac:graphicFrameMkLst>
            <pc:docMk/>
            <pc:sldMk cId="1351999470" sldId="322"/>
            <ac:graphicFrameMk id="3" creationId="{910AB21A-F2DB-4736-9200-EAC8779457E9}"/>
          </ac:graphicFrameMkLst>
        </pc:graphicFrameChg>
      </pc:sldChg>
      <pc:sldChg chg="modSp mod">
        <pc:chgData name="Ryan Hostetter" userId="2dd98d27-7ef6-4091-b0b6-62159b97002b" providerId="ADAL" clId="{F3C0D08C-CFAB-4044-9A9D-92CD98388786}" dt="2024-03-29T16:26:42.430" v="8936" actId="2165"/>
        <pc:sldMkLst>
          <pc:docMk/>
          <pc:sldMk cId="2395926039" sldId="323"/>
        </pc:sldMkLst>
        <pc:graphicFrameChg chg="modGraphic">
          <ac:chgData name="Ryan Hostetter" userId="2dd98d27-7ef6-4091-b0b6-62159b97002b" providerId="ADAL" clId="{F3C0D08C-CFAB-4044-9A9D-92CD98388786}" dt="2024-03-29T16:26:42.430" v="8936" actId="2165"/>
          <ac:graphicFrameMkLst>
            <pc:docMk/>
            <pc:sldMk cId="2395926039" sldId="323"/>
            <ac:graphicFrameMk id="7" creationId="{A15C111A-0428-418D-91C1-C95DE6EDF376}"/>
          </ac:graphicFrameMkLst>
        </pc:graphicFrameChg>
      </pc:sldChg>
      <pc:sldChg chg="modSp mod delCm">
        <pc:chgData name="Ryan Hostetter" userId="2dd98d27-7ef6-4091-b0b6-62159b97002b" providerId="ADAL" clId="{F3C0D08C-CFAB-4044-9A9D-92CD98388786}" dt="2024-04-01T16:04:14.248" v="9546" actId="20577"/>
        <pc:sldMkLst>
          <pc:docMk/>
          <pc:sldMk cId="151901884" sldId="324"/>
        </pc:sldMkLst>
        <pc:spChg chg="mod">
          <ac:chgData name="Ryan Hostetter" userId="2dd98d27-7ef6-4091-b0b6-62159b97002b" providerId="ADAL" clId="{F3C0D08C-CFAB-4044-9A9D-92CD98388786}" dt="2024-04-01T16:04:14.248" v="9546" actId="20577"/>
          <ac:spMkLst>
            <pc:docMk/>
            <pc:sldMk cId="151901884" sldId="324"/>
            <ac:spMk id="10" creationId="{A6C774EE-45B9-4C80-B928-20C22DB58058}"/>
          </ac:spMkLst>
        </pc:spChg>
        <pc:graphicFrameChg chg="modGraphic">
          <ac:chgData name="Ryan Hostetter" userId="2dd98d27-7ef6-4091-b0b6-62159b97002b" providerId="ADAL" clId="{F3C0D08C-CFAB-4044-9A9D-92CD98388786}" dt="2024-03-29T15:31:50.165" v="7727" actId="20577"/>
          <ac:graphicFrameMkLst>
            <pc:docMk/>
            <pc:sldMk cId="151901884" sldId="324"/>
            <ac:graphicFrameMk id="3" creationId="{C3FF3092-D81F-4CBC-897C-20F68A7B8419}"/>
          </ac:graphicFrameMkLst>
        </pc:graphicFrameChg>
        <pc:extLst>
          <p:ext xmlns:p="http://schemas.openxmlformats.org/presentationml/2006/main" uri="{D6D511B9-2390-475A-947B-AFAB55BFBCF1}">
            <pc226:cmChg xmlns:pc226="http://schemas.microsoft.com/office/powerpoint/2022/06/main/command" chg="del">
              <pc226:chgData name="Ryan Hostetter" userId="2dd98d27-7ef6-4091-b0b6-62159b97002b" providerId="ADAL" clId="{F3C0D08C-CFAB-4044-9A9D-92CD98388786}" dt="2024-03-26T22:30:57.367" v="6968"/>
              <pc2:cmMkLst xmlns:pc2="http://schemas.microsoft.com/office/powerpoint/2019/9/main/command">
                <pc:docMk/>
                <pc:sldMk cId="151901884" sldId="324"/>
                <pc2:cmMk id="{B88E32D1-96E8-4507-BBAB-D27E1D3A50AA}"/>
              </pc2:cmMkLst>
            </pc226:cmChg>
          </p:ext>
        </pc:extLst>
      </pc:sldChg>
      <pc:sldChg chg="modSp mod">
        <pc:chgData name="Ryan Hostetter" userId="2dd98d27-7ef6-4091-b0b6-62159b97002b" providerId="ADAL" clId="{F3C0D08C-CFAB-4044-9A9D-92CD98388786}" dt="2024-03-29T15:31:54.677" v="7728" actId="20577"/>
        <pc:sldMkLst>
          <pc:docMk/>
          <pc:sldMk cId="2886144458" sldId="325"/>
        </pc:sldMkLst>
        <pc:spChg chg="mod">
          <ac:chgData name="Ryan Hostetter" userId="2dd98d27-7ef6-4091-b0b6-62159b97002b" providerId="ADAL" clId="{F3C0D08C-CFAB-4044-9A9D-92CD98388786}" dt="2024-03-15T21:20:06.973" v="1366" actId="20577"/>
          <ac:spMkLst>
            <pc:docMk/>
            <pc:sldMk cId="2886144458" sldId="325"/>
            <ac:spMk id="14" creationId="{642AE3D2-6634-4ABB-907D-26893BA5F22F}"/>
          </ac:spMkLst>
        </pc:spChg>
        <pc:graphicFrameChg chg="modGraphic">
          <ac:chgData name="Ryan Hostetter" userId="2dd98d27-7ef6-4091-b0b6-62159b97002b" providerId="ADAL" clId="{F3C0D08C-CFAB-4044-9A9D-92CD98388786}" dt="2024-03-29T15:31:54.677" v="7728" actId="20577"/>
          <ac:graphicFrameMkLst>
            <pc:docMk/>
            <pc:sldMk cId="2886144458" sldId="325"/>
            <ac:graphicFrameMk id="5" creationId="{0B680631-48D3-4672-BA9A-E3461259FFC1}"/>
          </ac:graphicFrameMkLst>
        </pc:graphicFrameChg>
      </pc:sldChg>
      <pc:sldChg chg="modSp mod">
        <pc:chgData name="Ryan Hostetter" userId="2dd98d27-7ef6-4091-b0b6-62159b97002b" providerId="ADAL" clId="{F3C0D08C-CFAB-4044-9A9D-92CD98388786}" dt="2024-03-29T15:32:01.516" v="7729" actId="20577"/>
        <pc:sldMkLst>
          <pc:docMk/>
          <pc:sldMk cId="2463773004" sldId="326"/>
        </pc:sldMkLst>
        <pc:spChg chg="mod">
          <ac:chgData name="Ryan Hostetter" userId="2dd98d27-7ef6-4091-b0b6-62159b97002b" providerId="ADAL" clId="{F3C0D08C-CFAB-4044-9A9D-92CD98388786}" dt="2024-03-15T21:19:34.507" v="1354" actId="20577"/>
          <ac:spMkLst>
            <pc:docMk/>
            <pc:sldMk cId="2463773004" sldId="326"/>
            <ac:spMk id="14" creationId="{642AE3D2-6634-4ABB-907D-26893BA5F22F}"/>
          </ac:spMkLst>
        </pc:spChg>
        <pc:spChg chg="mod">
          <ac:chgData name="Ryan Hostetter" userId="2dd98d27-7ef6-4091-b0b6-62159b97002b" providerId="ADAL" clId="{F3C0D08C-CFAB-4044-9A9D-92CD98388786}" dt="2024-03-29T15:26:03.324" v="7617" actId="20577"/>
          <ac:spMkLst>
            <pc:docMk/>
            <pc:sldMk cId="2463773004" sldId="326"/>
            <ac:spMk id="18" creationId="{D01BAD9C-3BEF-450A-A97E-4C9851CB45D4}"/>
          </ac:spMkLst>
        </pc:spChg>
        <pc:graphicFrameChg chg="modGraphic">
          <ac:chgData name="Ryan Hostetter" userId="2dd98d27-7ef6-4091-b0b6-62159b97002b" providerId="ADAL" clId="{F3C0D08C-CFAB-4044-9A9D-92CD98388786}" dt="2024-03-29T15:32:01.516" v="7729" actId="20577"/>
          <ac:graphicFrameMkLst>
            <pc:docMk/>
            <pc:sldMk cId="2463773004" sldId="326"/>
            <ac:graphicFrameMk id="3" creationId="{2C9FEAE4-B296-4096-8363-835D9D595569}"/>
          </ac:graphicFrameMkLst>
        </pc:graphicFrameChg>
      </pc:sldChg>
      <pc:sldChg chg="modSp mod">
        <pc:chgData name="Ryan Hostetter" userId="2dd98d27-7ef6-4091-b0b6-62159b97002b" providerId="ADAL" clId="{F3C0D08C-CFAB-4044-9A9D-92CD98388786}" dt="2024-03-29T16:14:46.439" v="8820" actId="255"/>
        <pc:sldMkLst>
          <pc:docMk/>
          <pc:sldMk cId="1898751965" sldId="327"/>
        </pc:sldMkLst>
        <pc:spChg chg="mod">
          <ac:chgData name="Ryan Hostetter" userId="2dd98d27-7ef6-4091-b0b6-62159b97002b" providerId="ADAL" clId="{F3C0D08C-CFAB-4044-9A9D-92CD98388786}" dt="2024-03-29T16:14:46.439" v="8820" actId="255"/>
          <ac:spMkLst>
            <pc:docMk/>
            <pc:sldMk cId="1898751965" sldId="327"/>
            <ac:spMk id="9" creationId="{990A16B1-EFB6-4950-B7A2-09803A75BBB9}"/>
          </ac:spMkLst>
        </pc:spChg>
        <pc:graphicFrameChg chg="modGraphic">
          <ac:chgData name="Ryan Hostetter" userId="2dd98d27-7ef6-4091-b0b6-62159b97002b" providerId="ADAL" clId="{F3C0D08C-CFAB-4044-9A9D-92CD98388786}" dt="2024-03-29T15:32:05.517" v="7730" actId="20577"/>
          <ac:graphicFrameMkLst>
            <pc:docMk/>
            <pc:sldMk cId="1898751965" sldId="327"/>
            <ac:graphicFrameMk id="2" creationId="{392749AA-6B31-436A-9FFC-9FB53FC76E4A}"/>
          </ac:graphicFrameMkLst>
        </pc:graphicFrameChg>
      </pc:sldChg>
      <pc:sldChg chg="delSp modSp mod">
        <pc:chgData name="Ryan Hostetter" userId="2dd98d27-7ef6-4091-b0b6-62159b97002b" providerId="ADAL" clId="{F3C0D08C-CFAB-4044-9A9D-92CD98388786}" dt="2024-03-29T16:28:51.960" v="8955" actId="2165"/>
        <pc:sldMkLst>
          <pc:docMk/>
          <pc:sldMk cId="1095991944" sldId="328"/>
        </pc:sldMkLst>
        <pc:spChg chg="mod">
          <ac:chgData name="Ryan Hostetter" userId="2dd98d27-7ef6-4091-b0b6-62159b97002b" providerId="ADAL" clId="{F3C0D08C-CFAB-4044-9A9D-92CD98388786}" dt="2024-03-29T16:14:31.266" v="8818" actId="114"/>
          <ac:spMkLst>
            <pc:docMk/>
            <pc:sldMk cId="1095991944" sldId="328"/>
            <ac:spMk id="2" creationId="{C51079D8-AF2A-17F5-7261-122BAC88B9D9}"/>
          </ac:spMkLst>
        </pc:spChg>
        <pc:spChg chg="del mod">
          <ac:chgData name="Ryan Hostetter" userId="2dd98d27-7ef6-4091-b0b6-62159b97002b" providerId="ADAL" clId="{F3C0D08C-CFAB-4044-9A9D-92CD98388786}" dt="2024-03-29T16:12:20.920" v="8800" actId="478"/>
          <ac:spMkLst>
            <pc:docMk/>
            <pc:sldMk cId="1095991944" sldId="328"/>
            <ac:spMk id="4" creationId="{053BA95E-A7CA-D22E-E0EA-A11D78142185}"/>
          </ac:spMkLst>
        </pc:spChg>
        <pc:graphicFrameChg chg="modGraphic">
          <ac:chgData name="Ryan Hostetter" userId="2dd98d27-7ef6-4091-b0b6-62159b97002b" providerId="ADAL" clId="{F3C0D08C-CFAB-4044-9A9D-92CD98388786}" dt="2024-03-29T16:28:51.960" v="8955" actId="2165"/>
          <ac:graphicFrameMkLst>
            <pc:docMk/>
            <pc:sldMk cId="1095991944" sldId="328"/>
            <ac:graphicFrameMk id="3" creationId="{B73BE111-5F16-4CA0-95DC-3C719B60C515}"/>
          </ac:graphicFrameMkLst>
        </pc:graphicFrameChg>
      </pc:sldChg>
      <pc:sldChg chg="modSp mod">
        <pc:chgData name="Ryan Hostetter" userId="2dd98d27-7ef6-4091-b0b6-62159b97002b" providerId="ADAL" clId="{F3C0D08C-CFAB-4044-9A9D-92CD98388786}" dt="2024-03-29T16:28:31.792" v="8954" actId="2165"/>
        <pc:sldMkLst>
          <pc:docMk/>
          <pc:sldMk cId="2059019547" sldId="329"/>
        </pc:sldMkLst>
        <pc:graphicFrameChg chg="modGraphic">
          <ac:chgData name="Ryan Hostetter" userId="2dd98d27-7ef6-4091-b0b6-62159b97002b" providerId="ADAL" clId="{F3C0D08C-CFAB-4044-9A9D-92CD98388786}" dt="2024-03-29T16:28:31.792" v="8954" actId="2165"/>
          <ac:graphicFrameMkLst>
            <pc:docMk/>
            <pc:sldMk cId="2059019547" sldId="329"/>
            <ac:graphicFrameMk id="2" creationId="{BE6B7A90-5383-4D6C-AD5F-BABC95267756}"/>
          </ac:graphicFrameMkLst>
        </pc:graphicFrameChg>
      </pc:sldChg>
      <pc:sldChg chg="modSp mod">
        <pc:chgData name="Ryan Hostetter" userId="2dd98d27-7ef6-4091-b0b6-62159b97002b" providerId="ADAL" clId="{F3C0D08C-CFAB-4044-9A9D-92CD98388786}" dt="2024-03-29T15:32:25.358" v="7733" actId="20577"/>
        <pc:sldMkLst>
          <pc:docMk/>
          <pc:sldMk cId="3341869865" sldId="330"/>
        </pc:sldMkLst>
        <pc:graphicFrameChg chg="modGraphic">
          <ac:chgData name="Ryan Hostetter" userId="2dd98d27-7ef6-4091-b0b6-62159b97002b" providerId="ADAL" clId="{F3C0D08C-CFAB-4044-9A9D-92CD98388786}" dt="2024-03-29T15:32:25.358" v="7733" actId="20577"/>
          <ac:graphicFrameMkLst>
            <pc:docMk/>
            <pc:sldMk cId="3341869865" sldId="330"/>
            <ac:graphicFrameMk id="5" creationId="{A0FDCF4D-F16C-40A8-A28B-B2653A61CE9D}"/>
          </ac:graphicFrameMkLst>
        </pc:graphicFrameChg>
      </pc:sldChg>
      <pc:sldChg chg="modSp mod">
        <pc:chgData name="Ryan Hostetter" userId="2dd98d27-7ef6-4091-b0b6-62159b97002b" providerId="ADAL" clId="{F3C0D08C-CFAB-4044-9A9D-92CD98388786}" dt="2024-03-29T16:28:10.598" v="8952" actId="2165"/>
        <pc:sldMkLst>
          <pc:docMk/>
          <pc:sldMk cId="3727422539" sldId="331"/>
        </pc:sldMkLst>
        <pc:graphicFrameChg chg="modGraphic">
          <ac:chgData name="Ryan Hostetter" userId="2dd98d27-7ef6-4091-b0b6-62159b97002b" providerId="ADAL" clId="{F3C0D08C-CFAB-4044-9A9D-92CD98388786}" dt="2024-03-29T16:28:10.598" v="8952" actId="2165"/>
          <ac:graphicFrameMkLst>
            <pc:docMk/>
            <pc:sldMk cId="3727422539" sldId="331"/>
            <ac:graphicFrameMk id="7" creationId="{314DAA03-1EEB-47EF-ACEC-5F119AACD24A}"/>
          </ac:graphicFrameMkLst>
        </pc:graphicFrameChg>
      </pc:sldChg>
      <pc:sldChg chg="modSp mod">
        <pc:chgData name="Ryan Hostetter" userId="2dd98d27-7ef6-4091-b0b6-62159b97002b" providerId="ADAL" clId="{F3C0D08C-CFAB-4044-9A9D-92CD98388786}" dt="2024-03-27T16:59:40.704" v="7118" actId="20577"/>
        <pc:sldMkLst>
          <pc:docMk/>
          <pc:sldMk cId="542277988" sldId="332"/>
        </pc:sldMkLst>
        <pc:spChg chg="mod">
          <ac:chgData name="Ryan Hostetter" userId="2dd98d27-7ef6-4091-b0b6-62159b97002b" providerId="ADAL" clId="{F3C0D08C-CFAB-4044-9A9D-92CD98388786}" dt="2024-03-27T16:59:40.704" v="7118" actId="20577"/>
          <ac:spMkLst>
            <pc:docMk/>
            <pc:sldMk cId="542277988" sldId="332"/>
            <ac:spMk id="8" creationId="{4737CDF6-8DE0-413B-87FC-5E929DC11141}"/>
          </ac:spMkLst>
        </pc:spChg>
      </pc:sldChg>
      <pc:sldChg chg="modSp mod ord">
        <pc:chgData name="Ryan Hostetter" userId="2dd98d27-7ef6-4091-b0b6-62159b97002b" providerId="ADAL" clId="{F3C0D08C-CFAB-4044-9A9D-92CD98388786}" dt="2024-04-22T22:26:27.592" v="9636" actId="20577"/>
        <pc:sldMkLst>
          <pc:docMk/>
          <pc:sldMk cId="2264113487" sldId="334"/>
        </pc:sldMkLst>
        <pc:graphicFrameChg chg="modGraphic">
          <ac:chgData name="Ryan Hostetter" userId="2dd98d27-7ef6-4091-b0b6-62159b97002b" providerId="ADAL" clId="{F3C0D08C-CFAB-4044-9A9D-92CD98388786}" dt="2024-04-22T22:26:27.592" v="9636" actId="20577"/>
          <ac:graphicFrameMkLst>
            <pc:docMk/>
            <pc:sldMk cId="2264113487" sldId="334"/>
            <ac:graphicFrameMk id="2" creationId="{5F63BF75-5C83-4EF4-A0F1-D4E3A85CE4CD}"/>
          </ac:graphicFrameMkLst>
        </pc:graphicFrameChg>
      </pc:sldChg>
      <pc:sldChg chg="modSp mod">
        <pc:chgData name="Ryan Hostetter" userId="2dd98d27-7ef6-4091-b0b6-62159b97002b" providerId="ADAL" clId="{F3C0D08C-CFAB-4044-9A9D-92CD98388786}" dt="2024-03-29T16:09:44.557" v="8794" actId="20577"/>
        <pc:sldMkLst>
          <pc:docMk/>
          <pc:sldMk cId="603032934" sldId="335"/>
        </pc:sldMkLst>
        <pc:graphicFrameChg chg="modGraphic">
          <ac:chgData name="Ryan Hostetter" userId="2dd98d27-7ef6-4091-b0b6-62159b97002b" providerId="ADAL" clId="{F3C0D08C-CFAB-4044-9A9D-92CD98388786}" dt="2024-03-29T16:09:44.557" v="8794" actId="20577"/>
          <ac:graphicFrameMkLst>
            <pc:docMk/>
            <pc:sldMk cId="603032934" sldId="335"/>
            <ac:graphicFrameMk id="10" creationId="{E8FB2CE8-B39A-43DA-9FD2-EF7BF55CA920}"/>
          </ac:graphicFrameMkLst>
        </pc:graphicFrameChg>
      </pc:sldChg>
      <pc:sldChg chg="modSp mod">
        <pc:chgData name="Ryan Hostetter" userId="2dd98d27-7ef6-4091-b0b6-62159b97002b" providerId="ADAL" clId="{F3C0D08C-CFAB-4044-9A9D-92CD98388786}" dt="2024-03-29T16:10:03.249" v="8799" actId="20577"/>
        <pc:sldMkLst>
          <pc:docMk/>
          <pc:sldMk cId="1537222414" sldId="336"/>
        </pc:sldMkLst>
        <pc:graphicFrameChg chg="modGraphic">
          <ac:chgData name="Ryan Hostetter" userId="2dd98d27-7ef6-4091-b0b6-62159b97002b" providerId="ADAL" clId="{F3C0D08C-CFAB-4044-9A9D-92CD98388786}" dt="2024-03-29T16:10:03.249" v="8799" actId="20577"/>
          <ac:graphicFrameMkLst>
            <pc:docMk/>
            <pc:sldMk cId="1537222414" sldId="336"/>
            <ac:graphicFrameMk id="3" creationId="{01F9EBD6-B0B0-40BC-B02F-0C7C1E4C5B9B}"/>
          </ac:graphicFrameMkLst>
        </pc:graphicFrameChg>
      </pc:sldChg>
      <pc:sldChg chg="modSp mod ord">
        <pc:chgData name="Ryan Hostetter" userId="2dd98d27-7ef6-4091-b0b6-62159b97002b" providerId="ADAL" clId="{F3C0D08C-CFAB-4044-9A9D-92CD98388786}" dt="2024-03-29T16:30:12.388" v="8959" actId="114"/>
        <pc:sldMkLst>
          <pc:docMk/>
          <pc:sldMk cId="2416174364" sldId="337"/>
        </pc:sldMkLst>
        <pc:spChg chg="mod">
          <ac:chgData name="Ryan Hostetter" userId="2dd98d27-7ef6-4091-b0b6-62159b97002b" providerId="ADAL" clId="{F3C0D08C-CFAB-4044-9A9D-92CD98388786}" dt="2024-03-15T17:15:26.804" v="257" actId="20577"/>
          <ac:spMkLst>
            <pc:docMk/>
            <pc:sldMk cId="2416174364" sldId="337"/>
            <ac:spMk id="10" creationId="{A6C774EE-45B9-4C80-B928-20C22DB58058}"/>
          </ac:spMkLst>
        </pc:spChg>
        <pc:graphicFrameChg chg="modGraphic">
          <ac:chgData name="Ryan Hostetter" userId="2dd98d27-7ef6-4091-b0b6-62159b97002b" providerId="ADAL" clId="{F3C0D08C-CFAB-4044-9A9D-92CD98388786}" dt="2024-03-29T16:30:12.388" v="8959" actId="114"/>
          <ac:graphicFrameMkLst>
            <pc:docMk/>
            <pc:sldMk cId="2416174364" sldId="337"/>
            <ac:graphicFrameMk id="3" creationId="{3CEAD54D-95AA-4346-8D5B-8631CD6C43EC}"/>
          </ac:graphicFrameMkLst>
        </pc:graphicFrameChg>
      </pc:sldChg>
      <pc:sldChg chg="del">
        <pc:chgData name="Ryan Hostetter" userId="2dd98d27-7ef6-4091-b0b6-62159b97002b" providerId="ADAL" clId="{F3C0D08C-CFAB-4044-9A9D-92CD98388786}" dt="2024-03-15T17:20:09.070" v="260" actId="2696"/>
        <pc:sldMkLst>
          <pc:docMk/>
          <pc:sldMk cId="2621121881" sldId="339"/>
        </pc:sldMkLst>
      </pc:sldChg>
      <pc:sldChg chg="modSp mod ord">
        <pc:chgData name="Ryan Hostetter" userId="2dd98d27-7ef6-4091-b0b6-62159b97002b" providerId="ADAL" clId="{F3C0D08C-CFAB-4044-9A9D-92CD98388786}" dt="2024-04-22T22:27:53.610" v="9685" actId="20577"/>
        <pc:sldMkLst>
          <pc:docMk/>
          <pc:sldMk cId="2122143810" sldId="340"/>
        </pc:sldMkLst>
        <pc:spChg chg="mod">
          <ac:chgData name="Ryan Hostetter" userId="2dd98d27-7ef6-4091-b0b6-62159b97002b" providerId="ADAL" clId="{F3C0D08C-CFAB-4044-9A9D-92CD98388786}" dt="2024-04-22T22:27:07.590" v="9639" actId="20577"/>
          <ac:spMkLst>
            <pc:docMk/>
            <pc:sldMk cId="2122143810" sldId="340"/>
            <ac:spMk id="14" creationId="{642AE3D2-6634-4ABB-907D-26893BA5F22F}"/>
          </ac:spMkLst>
        </pc:spChg>
        <pc:spChg chg="mod">
          <ac:chgData name="Ryan Hostetter" userId="2dd98d27-7ef6-4091-b0b6-62159b97002b" providerId="ADAL" clId="{F3C0D08C-CFAB-4044-9A9D-92CD98388786}" dt="2024-04-22T22:27:53.610" v="9685" actId="20577"/>
          <ac:spMkLst>
            <pc:docMk/>
            <pc:sldMk cId="2122143810" sldId="340"/>
            <ac:spMk id="18" creationId="{D01BAD9C-3BEF-450A-A97E-4C9851CB45D4}"/>
          </ac:spMkLst>
        </pc:spChg>
        <pc:graphicFrameChg chg="modGraphic">
          <ac:chgData name="Ryan Hostetter" userId="2dd98d27-7ef6-4091-b0b6-62159b97002b" providerId="ADAL" clId="{F3C0D08C-CFAB-4044-9A9D-92CD98388786}" dt="2024-04-22T22:27:26.551" v="9656" actId="20577"/>
          <ac:graphicFrameMkLst>
            <pc:docMk/>
            <pc:sldMk cId="2122143810" sldId="340"/>
            <ac:graphicFrameMk id="2" creationId="{06895091-1EB5-437B-8788-9F6A58FDF0BC}"/>
          </ac:graphicFrameMkLst>
        </pc:graphicFrameChg>
      </pc:sldChg>
      <pc:sldChg chg="del">
        <pc:chgData name="Ryan Hostetter" userId="2dd98d27-7ef6-4091-b0b6-62159b97002b" providerId="ADAL" clId="{F3C0D08C-CFAB-4044-9A9D-92CD98388786}" dt="2024-03-15T17:26:14.994" v="261" actId="2696"/>
        <pc:sldMkLst>
          <pc:docMk/>
          <pc:sldMk cId="1591043238" sldId="341"/>
        </pc:sldMkLst>
      </pc:sldChg>
      <pc:sldChg chg="addSp delSp modSp mod">
        <pc:chgData name="Ryan Hostetter" userId="2dd98d27-7ef6-4091-b0b6-62159b97002b" providerId="ADAL" clId="{F3C0D08C-CFAB-4044-9A9D-92CD98388786}" dt="2024-04-22T22:23:21.887" v="9574" actId="478"/>
        <pc:sldMkLst>
          <pc:docMk/>
          <pc:sldMk cId="1095081845" sldId="343"/>
        </pc:sldMkLst>
        <pc:graphicFrameChg chg="add del mod modGraphic">
          <ac:chgData name="Ryan Hostetter" userId="2dd98d27-7ef6-4091-b0b6-62159b97002b" providerId="ADAL" clId="{F3C0D08C-CFAB-4044-9A9D-92CD98388786}" dt="2024-04-22T22:23:21.887" v="9574" actId="478"/>
          <ac:graphicFrameMkLst>
            <pc:docMk/>
            <pc:sldMk cId="1095081845" sldId="343"/>
            <ac:graphicFrameMk id="3" creationId="{884E40EF-2F6C-4CE7-ABC4-63D2A17D74E8}"/>
          </ac:graphicFrameMkLst>
        </pc:graphicFrameChg>
      </pc:sldChg>
      <pc:sldChg chg="modSp mod">
        <pc:chgData name="Ryan Hostetter" userId="2dd98d27-7ef6-4091-b0b6-62159b97002b" providerId="ADAL" clId="{F3C0D08C-CFAB-4044-9A9D-92CD98388786}" dt="2024-03-29T16:17:51.182" v="8843" actId="20577"/>
        <pc:sldMkLst>
          <pc:docMk/>
          <pc:sldMk cId="4181972584" sldId="344"/>
        </pc:sldMkLst>
        <pc:spChg chg="mod">
          <ac:chgData name="Ryan Hostetter" userId="2dd98d27-7ef6-4091-b0b6-62159b97002b" providerId="ADAL" clId="{F3C0D08C-CFAB-4044-9A9D-92CD98388786}" dt="2024-03-25T20:59:20.435" v="4533" actId="255"/>
          <ac:spMkLst>
            <pc:docMk/>
            <pc:sldMk cId="4181972584" sldId="344"/>
            <ac:spMk id="2" creationId="{00000000-0000-0000-0000-000000000000}"/>
          </ac:spMkLst>
        </pc:spChg>
        <pc:graphicFrameChg chg="mod modGraphic">
          <ac:chgData name="Ryan Hostetter" userId="2dd98d27-7ef6-4091-b0b6-62159b97002b" providerId="ADAL" clId="{F3C0D08C-CFAB-4044-9A9D-92CD98388786}" dt="2024-03-29T16:17:51.182" v="8843" actId="20577"/>
          <ac:graphicFrameMkLst>
            <pc:docMk/>
            <pc:sldMk cId="4181972584" sldId="344"/>
            <ac:graphicFrameMk id="3" creationId="{4B19C7F8-14A6-4CB7-BC20-6D19BC0960F3}"/>
          </ac:graphicFrameMkLst>
        </pc:graphicFrameChg>
      </pc:sldChg>
      <pc:sldChg chg="modSp del mod">
        <pc:chgData name="Ryan Hostetter" userId="2dd98d27-7ef6-4091-b0b6-62159b97002b" providerId="ADAL" clId="{F3C0D08C-CFAB-4044-9A9D-92CD98388786}" dt="2024-03-25T21:14:21.054" v="4541" actId="2696"/>
        <pc:sldMkLst>
          <pc:docMk/>
          <pc:sldMk cId="3109967625" sldId="345"/>
        </pc:sldMkLst>
        <pc:graphicFrameChg chg="modGraphic">
          <ac:chgData name="Ryan Hostetter" userId="2dd98d27-7ef6-4091-b0b6-62159b97002b" providerId="ADAL" clId="{F3C0D08C-CFAB-4044-9A9D-92CD98388786}" dt="2024-03-25T19:32:37.165" v="3321" actId="20577"/>
          <ac:graphicFrameMkLst>
            <pc:docMk/>
            <pc:sldMk cId="3109967625" sldId="345"/>
            <ac:graphicFrameMk id="6" creationId="{B6DF9F8C-0489-47DC-8EE7-D6472D32F562}"/>
          </ac:graphicFrameMkLst>
        </pc:graphicFrameChg>
      </pc:sldChg>
      <pc:sldChg chg="modSp mod ord">
        <pc:chgData name="Ryan Hostetter" userId="2dd98d27-7ef6-4091-b0b6-62159b97002b" providerId="ADAL" clId="{F3C0D08C-CFAB-4044-9A9D-92CD98388786}" dt="2024-04-22T22:29:13.677" v="9729" actId="20577"/>
        <pc:sldMkLst>
          <pc:docMk/>
          <pc:sldMk cId="352226010" sldId="346"/>
        </pc:sldMkLst>
        <pc:spChg chg="mod">
          <ac:chgData name="Ryan Hostetter" userId="2dd98d27-7ef6-4091-b0b6-62159b97002b" providerId="ADAL" clId="{F3C0D08C-CFAB-4044-9A9D-92CD98388786}" dt="2024-03-25T21:15:11.936" v="4548" actId="20577"/>
          <ac:spMkLst>
            <pc:docMk/>
            <pc:sldMk cId="352226010" sldId="346"/>
            <ac:spMk id="2" creationId="{00000000-0000-0000-0000-000000000000}"/>
          </ac:spMkLst>
        </pc:spChg>
        <pc:graphicFrameChg chg="mod modGraphic">
          <ac:chgData name="Ryan Hostetter" userId="2dd98d27-7ef6-4091-b0b6-62159b97002b" providerId="ADAL" clId="{F3C0D08C-CFAB-4044-9A9D-92CD98388786}" dt="2024-04-22T22:29:13.677" v="9729" actId="20577"/>
          <ac:graphicFrameMkLst>
            <pc:docMk/>
            <pc:sldMk cId="352226010" sldId="346"/>
            <ac:graphicFrameMk id="6" creationId="{B6DF9F8C-0489-47DC-8EE7-D6472D32F562}"/>
          </ac:graphicFrameMkLst>
        </pc:graphicFrameChg>
      </pc:sldChg>
      <pc:sldChg chg="modSp mod">
        <pc:chgData name="Ryan Hostetter" userId="2dd98d27-7ef6-4091-b0b6-62159b97002b" providerId="ADAL" clId="{F3C0D08C-CFAB-4044-9A9D-92CD98388786}" dt="2024-04-22T22:29:48.179" v="9753" actId="20577"/>
        <pc:sldMkLst>
          <pc:docMk/>
          <pc:sldMk cId="2229489567" sldId="347"/>
        </pc:sldMkLst>
        <pc:graphicFrameChg chg="mod modGraphic">
          <ac:chgData name="Ryan Hostetter" userId="2dd98d27-7ef6-4091-b0b6-62159b97002b" providerId="ADAL" clId="{F3C0D08C-CFAB-4044-9A9D-92CD98388786}" dt="2024-04-22T22:29:48.179" v="9753" actId="20577"/>
          <ac:graphicFrameMkLst>
            <pc:docMk/>
            <pc:sldMk cId="2229489567" sldId="347"/>
            <ac:graphicFrameMk id="6" creationId="{B6DF9F8C-0489-47DC-8EE7-D6472D32F562}"/>
          </ac:graphicFrameMkLst>
        </pc:graphicFrameChg>
      </pc:sldChg>
      <pc:sldChg chg="modSp mod">
        <pc:chgData name="Ryan Hostetter" userId="2dd98d27-7ef6-4091-b0b6-62159b97002b" providerId="ADAL" clId="{F3C0D08C-CFAB-4044-9A9D-92CD98388786}" dt="2024-04-22T22:31:46.591" v="9778" actId="20577"/>
        <pc:sldMkLst>
          <pc:docMk/>
          <pc:sldMk cId="2049595344" sldId="348"/>
        </pc:sldMkLst>
        <pc:graphicFrameChg chg="modGraphic">
          <ac:chgData name="Ryan Hostetter" userId="2dd98d27-7ef6-4091-b0b6-62159b97002b" providerId="ADAL" clId="{F3C0D08C-CFAB-4044-9A9D-92CD98388786}" dt="2024-04-22T22:31:46.591" v="9778" actId="20577"/>
          <ac:graphicFrameMkLst>
            <pc:docMk/>
            <pc:sldMk cId="2049595344" sldId="348"/>
            <ac:graphicFrameMk id="6" creationId="{B6DF9F8C-0489-47DC-8EE7-D6472D32F562}"/>
          </ac:graphicFrameMkLst>
        </pc:graphicFrameChg>
      </pc:sldChg>
      <pc:sldChg chg="modSp mod">
        <pc:chgData name="Ryan Hostetter" userId="2dd98d27-7ef6-4091-b0b6-62159b97002b" providerId="ADAL" clId="{F3C0D08C-CFAB-4044-9A9D-92CD98388786}" dt="2024-03-27T17:01:00.463" v="7186" actId="20577"/>
        <pc:sldMkLst>
          <pc:docMk/>
          <pc:sldMk cId="110717093" sldId="349"/>
        </pc:sldMkLst>
        <pc:graphicFrameChg chg="modGraphic">
          <ac:chgData name="Ryan Hostetter" userId="2dd98d27-7ef6-4091-b0b6-62159b97002b" providerId="ADAL" clId="{F3C0D08C-CFAB-4044-9A9D-92CD98388786}" dt="2024-03-27T17:01:00.463" v="7186" actId="20577"/>
          <ac:graphicFrameMkLst>
            <pc:docMk/>
            <pc:sldMk cId="110717093" sldId="349"/>
            <ac:graphicFrameMk id="6" creationId="{D0BD45E7-C4E1-4F69-A075-D09B7E0D995F}"/>
          </ac:graphicFrameMkLst>
        </pc:graphicFrameChg>
      </pc:sldChg>
      <pc:sldChg chg="modSp mod">
        <pc:chgData name="Ryan Hostetter" userId="2dd98d27-7ef6-4091-b0b6-62159b97002b" providerId="ADAL" clId="{F3C0D08C-CFAB-4044-9A9D-92CD98388786}" dt="2024-03-29T21:15:22.259" v="9190" actId="20577"/>
        <pc:sldMkLst>
          <pc:docMk/>
          <pc:sldMk cId="1011639143" sldId="351"/>
        </pc:sldMkLst>
        <pc:spChg chg="mod">
          <ac:chgData name="Ryan Hostetter" userId="2dd98d27-7ef6-4091-b0b6-62159b97002b" providerId="ADAL" clId="{F3C0D08C-CFAB-4044-9A9D-92CD98388786}" dt="2024-03-25T18:34:24.137" v="2589" actId="20577"/>
          <ac:spMkLst>
            <pc:docMk/>
            <pc:sldMk cId="1011639143" sldId="351"/>
            <ac:spMk id="10" creationId="{A6C774EE-45B9-4C80-B928-20C22DB58058}"/>
          </ac:spMkLst>
        </pc:spChg>
        <pc:spChg chg="mod">
          <ac:chgData name="Ryan Hostetter" userId="2dd98d27-7ef6-4091-b0b6-62159b97002b" providerId="ADAL" clId="{F3C0D08C-CFAB-4044-9A9D-92CD98388786}" dt="2024-03-15T20:14:14.539" v="568" actId="20577"/>
          <ac:spMkLst>
            <pc:docMk/>
            <pc:sldMk cId="1011639143" sldId="351"/>
            <ac:spMk id="15" creationId="{EB192A3F-B950-4440-BE95-19F098A2F5B6}"/>
          </ac:spMkLst>
        </pc:spChg>
        <pc:graphicFrameChg chg="mod modGraphic">
          <ac:chgData name="Ryan Hostetter" userId="2dd98d27-7ef6-4091-b0b6-62159b97002b" providerId="ADAL" clId="{F3C0D08C-CFAB-4044-9A9D-92CD98388786}" dt="2024-03-29T21:15:22.259" v="9190" actId="20577"/>
          <ac:graphicFrameMkLst>
            <pc:docMk/>
            <pc:sldMk cId="1011639143" sldId="351"/>
            <ac:graphicFrameMk id="3" creationId="{F1CD2E3C-90F3-4297-8007-C99A948433E1}"/>
          </ac:graphicFrameMkLst>
        </pc:graphicFrameChg>
      </pc:sldChg>
      <pc:sldChg chg="del">
        <pc:chgData name="Ryan Hostetter" userId="2dd98d27-7ef6-4091-b0b6-62159b97002b" providerId="ADAL" clId="{F3C0D08C-CFAB-4044-9A9D-92CD98388786}" dt="2024-03-15T17:33:19.323" v="263" actId="2696"/>
        <pc:sldMkLst>
          <pc:docMk/>
          <pc:sldMk cId="3681324608" sldId="352"/>
        </pc:sldMkLst>
      </pc:sldChg>
      <pc:sldChg chg="modSp mod ord">
        <pc:chgData name="Ryan Hostetter" userId="2dd98d27-7ef6-4091-b0b6-62159b97002b" providerId="ADAL" clId="{F3C0D08C-CFAB-4044-9A9D-92CD98388786}" dt="2024-03-27T16:58:51.206" v="7112" actId="20577"/>
        <pc:sldMkLst>
          <pc:docMk/>
          <pc:sldMk cId="3301942655" sldId="353"/>
        </pc:sldMkLst>
        <pc:spChg chg="mod">
          <ac:chgData name="Ryan Hostetter" userId="2dd98d27-7ef6-4091-b0b6-62159b97002b" providerId="ADAL" clId="{F3C0D08C-CFAB-4044-9A9D-92CD98388786}" dt="2024-03-27T16:58:51.206" v="7112" actId="20577"/>
          <ac:spMkLst>
            <pc:docMk/>
            <pc:sldMk cId="3301942655" sldId="353"/>
            <ac:spMk id="6" creationId="{6ADF69B4-D097-42E2-AA77-84CEAC4DED67}"/>
          </ac:spMkLst>
        </pc:spChg>
        <pc:spChg chg="mod">
          <ac:chgData name="Ryan Hostetter" userId="2dd98d27-7ef6-4091-b0b6-62159b97002b" providerId="ADAL" clId="{F3C0D08C-CFAB-4044-9A9D-92CD98388786}" dt="2024-03-25T17:53:56.666" v="2495" actId="113"/>
          <ac:spMkLst>
            <pc:docMk/>
            <pc:sldMk cId="3301942655" sldId="353"/>
            <ac:spMk id="18" creationId="{D01BAD9C-3BEF-450A-A97E-4C9851CB45D4}"/>
          </ac:spMkLst>
        </pc:spChg>
      </pc:sldChg>
      <pc:sldChg chg="modSp mod ord">
        <pc:chgData name="Ryan Hostetter" userId="2dd98d27-7ef6-4091-b0b6-62159b97002b" providerId="ADAL" clId="{F3C0D08C-CFAB-4044-9A9D-92CD98388786}" dt="2024-03-29T16:15:29.287" v="8821" actId="207"/>
        <pc:sldMkLst>
          <pc:docMk/>
          <pc:sldMk cId="3922377358" sldId="356"/>
        </pc:sldMkLst>
        <pc:spChg chg="mod">
          <ac:chgData name="Ryan Hostetter" userId="2dd98d27-7ef6-4091-b0b6-62159b97002b" providerId="ADAL" clId="{F3C0D08C-CFAB-4044-9A9D-92CD98388786}" dt="2024-03-27T16:58:31.963" v="7105" actId="20577"/>
          <ac:spMkLst>
            <pc:docMk/>
            <pc:sldMk cId="3922377358" sldId="356"/>
            <ac:spMk id="12" creationId="{AD0C183C-5EBC-4A71-992B-9F3FA17A13E1}"/>
          </ac:spMkLst>
        </pc:spChg>
        <pc:spChg chg="mod">
          <ac:chgData name="Ryan Hostetter" userId="2dd98d27-7ef6-4091-b0b6-62159b97002b" providerId="ADAL" clId="{F3C0D08C-CFAB-4044-9A9D-92CD98388786}" dt="2024-03-25T22:25:57.747" v="5772" actId="20577"/>
          <ac:spMkLst>
            <pc:docMk/>
            <pc:sldMk cId="3922377358" sldId="356"/>
            <ac:spMk id="18" creationId="{D01BAD9C-3BEF-450A-A97E-4C9851CB45D4}"/>
          </ac:spMkLst>
        </pc:spChg>
        <pc:graphicFrameChg chg="modGraphic">
          <ac:chgData name="Ryan Hostetter" userId="2dd98d27-7ef6-4091-b0b6-62159b97002b" providerId="ADAL" clId="{F3C0D08C-CFAB-4044-9A9D-92CD98388786}" dt="2024-03-29T16:15:29.287" v="8821" actId="207"/>
          <ac:graphicFrameMkLst>
            <pc:docMk/>
            <pc:sldMk cId="3922377358" sldId="356"/>
            <ac:graphicFrameMk id="10" creationId="{75CAFB02-2FCB-42AC-8E2F-E04FEC401AC3}"/>
          </ac:graphicFrameMkLst>
        </pc:graphicFrameChg>
      </pc:sldChg>
      <pc:sldChg chg="modSp mod ord">
        <pc:chgData name="Ryan Hostetter" userId="2dd98d27-7ef6-4091-b0b6-62159b97002b" providerId="ADAL" clId="{F3C0D08C-CFAB-4044-9A9D-92CD98388786}" dt="2024-03-25T19:06:35.522" v="3069"/>
        <pc:sldMkLst>
          <pc:docMk/>
          <pc:sldMk cId="1718792926" sldId="357"/>
        </pc:sldMkLst>
        <pc:spChg chg="mod">
          <ac:chgData name="Ryan Hostetter" userId="2dd98d27-7ef6-4091-b0b6-62159b97002b" providerId="ADAL" clId="{F3C0D08C-CFAB-4044-9A9D-92CD98388786}" dt="2024-03-25T18:59:10.757" v="3025" actId="20577"/>
          <ac:spMkLst>
            <pc:docMk/>
            <pc:sldMk cId="1718792926" sldId="357"/>
            <ac:spMk id="18" creationId="{D01BAD9C-3BEF-450A-A97E-4C9851CB45D4}"/>
          </ac:spMkLst>
        </pc:spChg>
        <pc:graphicFrameChg chg="modGraphic">
          <ac:chgData name="Ryan Hostetter" userId="2dd98d27-7ef6-4091-b0b6-62159b97002b" providerId="ADAL" clId="{F3C0D08C-CFAB-4044-9A9D-92CD98388786}" dt="2024-03-25T19:05:17.321" v="3048" actId="20577"/>
          <ac:graphicFrameMkLst>
            <pc:docMk/>
            <pc:sldMk cId="1718792926" sldId="357"/>
            <ac:graphicFrameMk id="5" creationId="{89B33811-2444-4A26-984E-6F5EA5220C02}"/>
          </ac:graphicFrameMkLst>
        </pc:graphicFrameChg>
      </pc:sldChg>
      <pc:sldChg chg="modSp mod">
        <pc:chgData name="Ryan Hostetter" userId="2dd98d27-7ef6-4091-b0b6-62159b97002b" providerId="ADAL" clId="{F3C0D08C-CFAB-4044-9A9D-92CD98388786}" dt="2024-03-29T19:45:17.338" v="9164" actId="20577"/>
        <pc:sldMkLst>
          <pc:docMk/>
          <pc:sldMk cId="1072696456" sldId="358"/>
        </pc:sldMkLst>
        <pc:spChg chg="mod">
          <ac:chgData name="Ryan Hostetter" userId="2dd98d27-7ef6-4091-b0b6-62159b97002b" providerId="ADAL" clId="{F3C0D08C-CFAB-4044-9A9D-92CD98388786}" dt="2024-03-29T16:27:34.564" v="8950" actId="20577"/>
          <ac:spMkLst>
            <pc:docMk/>
            <pc:sldMk cId="1072696456" sldId="358"/>
            <ac:spMk id="14" creationId="{642AE3D2-6634-4ABB-907D-26893BA5F22F}"/>
          </ac:spMkLst>
        </pc:spChg>
        <pc:spChg chg="mod">
          <ac:chgData name="Ryan Hostetter" userId="2dd98d27-7ef6-4091-b0b6-62159b97002b" providerId="ADAL" clId="{F3C0D08C-CFAB-4044-9A9D-92CD98388786}" dt="2024-03-29T19:45:17.338" v="9164" actId="20577"/>
          <ac:spMkLst>
            <pc:docMk/>
            <pc:sldMk cId="1072696456" sldId="358"/>
            <ac:spMk id="18" creationId="{D01BAD9C-3BEF-450A-A97E-4C9851CB45D4}"/>
          </ac:spMkLst>
        </pc:spChg>
        <pc:graphicFrameChg chg="mod modGraphic">
          <ac:chgData name="Ryan Hostetter" userId="2dd98d27-7ef6-4091-b0b6-62159b97002b" providerId="ADAL" clId="{F3C0D08C-CFAB-4044-9A9D-92CD98388786}" dt="2024-03-29T16:27:39.699" v="8951" actId="1076"/>
          <ac:graphicFrameMkLst>
            <pc:docMk/>
            <pc:sldMk cId="1072696456" sldId="358"/>
            <ac:graphicFrameMk id="10" creationId="{E8FB2CE8-B39A-43DA-9FD2-EF7BF55CA920}"/>
          </ac:graphicFrameMkLst>
        </pc:graphicFrameChg>
      </pc:sldChg>
      <pc:sldChg chg="modSp mod ord">
        <pc:chgData name="Ryan Hostetter" userId="2dd98d27-7ef6-4091-b0b6-62159b97002b" providerId="ADAL" clId="{F3C0D08C-CFAB-4044-9A9D-92CD98388786}" dt="2024-03-29T15:22:00.930" v="7577" actId="20577"/>
        <pc:sldMkLst>
          <pc:docMk/>
          <pc:sldMk cId="370081135" sldId="359"/>
        </pc:sldMkLst>
        <pc:spChg chg="mod">
          <ac:chgData name="Ryan Hostetter" userId="2dd98d27-7ef6-4091-b0b6-62159b97002b" providerId="ADAL" clId="{F3C0D08C-CFAB-4044-9A9D-92CD98388786}" dt="2024-03-27T16:58:13.881" v="7102" actId="20577"/>
          <ac:spMkLst>
            <pc:docMk/>
            <pc:sldMk cId="370081135" sldId="359"/>
            <ac:spMk id="12" creationId="{83F5B2A1-273C-484F-8752-245F028DB635}"/>
          </ac:spMkLst>
        </pc:spChg>
        <pc:spChg chg="mod">
          <ac:chgData name="Ryan Hostetter" userId="2dd98d27-7ef6-4091-b0b6-62159b97002b" providerId="ADAL" clId="{F3C0D08C-CFAB-4044-9A9D-92CD98388786}" dt="2024-03-29T15:22:00.930" v="7577" actId="20577"/>
          <ac:spMkLst>
            <pc:docMk/>
            <pc:sldMk cId="370081135" sldId="359"/>
            <ac:spMk id="18" creationId="{D01BAD9C-3BEF-450A-A97E-4C9851CB45D4}"/>
          </ac:spMkLst>
        </pc:spChg>
        <pc:graphicFrameChg chg="modGraphic">
          <ac:chgData name="Ryan Hostetter" userId="2dd98d27-7ef6-4091-b0b6-62159b97002b" providerId="ADAL" clId="{F3C0D08C-CFAB-4044-9A9D-92CD98388786}" dt="2024-03-15T21:13:12.564" v="1127" actId="20577"/>
          <ac:graphicFrameMkLst>
            <pc:docMk/>
            <pc:sldMk cId="370081135" sldId="359"/>
            <ac:graphicFrameMk id="5" creationId="{C4D39389-A20C-4A30-9C9D-DA845232542D}"/>
          </ac:graphicFrameMkLst>
        </pc:graphicFrameChg>
      </pc:sldChg>
      <pc:sldChg chg="modSp mod">
        <pc:chgData name="Ryan Hostetter" userId="2dd98d27-7ef6-4091-b0b6-62159b97002b" providerId="ADAL" clId="{F3C0D08C-CFAB-4044-9A9D-92CD98388786}" dt="2024-03-29T16:22:28.150" v="8860" actId="20577"/>
        <pc:sldMkLst>
          <pc:docMk/>
          <pc:sldMk cId="1816276286" sldId="360"/>
        </pc:sldMkLst>
        <pc:spChg chg="mod">
          <ac:chgData name="Ryan Hostetter" userId="2dd98d27-7ef6-4091-b0b6-62159b97002b" providerId="ADAL" clId="{F3C0D08C-CFAB-4044-9A9D-92CD98388786}" dt="2024-03-15T16:48:18.581" v="150" actId="20577"/>
          <ac:spMkLst>
            <pc:docMk/>
            <pc:sldMk cId="1816276286" sldId="360"/>
            <ac:spMk id="10" creationId="{A6C774EE-45B9-4C80-B928-20C22DB58058}"/>
          </ac:spMkLst>
        </pc:spChg>
        <pc:spChg chg="mod">
          <ac:chgData name="Ryan Hostetter" userId="2dd98d27-7ef6-4091-b0b6-62159b97002b" providerId="ADAL" clId="{F3C0D08C-CFAB-4044-9A9D-92CD98388786}" dt="2024-03-27T16:56:17.677" v="7071" actId="20577"/>
          <ac:spMkLst>
            <pc:docMk/>
            <pc:sldMk cId="1816276286" sldId="360"/>
            <ac:spMk id="15" creationId="{3637B498-5E50-48AA-A653-EAFD08AA1B53}"/>
          </ac:spMkLst>
        </pc:spChg>
        <pc:graphicFrameChg chg="mod modGraphic">
          <ac:chgData name="Ryan Hostetter" userId="2dd98d27-7ef6-4091-b0b6-62159b97002b" providerId="ADAL" clId="{F3C0D08C-CFAB-4044-9A9D-92CD98388786}" dt="2024-03-29T16:22:28.150" v="8860" actId="20577"/>
          <ac:graphicFrameMkLst>
            <pc:docMk/>
            <pc:sldMk cId="1816276286" sldId="360"/>
            <ac:graphicFrameMk id="13" creationId="{AA8822E4-4812-4206-844A-3730914D6D32}"/>
          </ac:graphicFrameMkLst>
        </pc:graphicFrameChg>
      </pc:sldChg>
      <pc:sldChg chg="modSp mod">
        <pc:chgData name="Ryan Hostetter" userId="2dd98d27-7ef6-4091-b0b6-62159b97002b" providerId="ADAL" clId="{F3C0D08C-CFAB-4044-9A9D-92CD98388786}" dt="2024-03-25T21:23:59.746" v="4574" actId="20577"/>
        <pc:sldMkLst>
          <pc:docMk/>
          <pc:sldMk cId="621155649" sldId="361"/>
        </pc:sldMkLst>
        <pc:graphicFrameChg chg="modGraphic">
          <ac:chgData name="Ryan Hostetter" userId="2dd98d27-7ef6-4091-b0b6-62159b97002b" providerId="ADAL" clId="{F3C0D08C-CFAB-4044-9A9D-92CD98388786}" dt="2024-03-25T21:23:59.746" v="4574" actId="20577"/>
          <ac:graphicFrameMkLst>
            <pc:docMk/>
            <pc:sldMk cId="621155649" sldId="361"/>
            <ac:graphicFrameMk id="10" creationId="{E8FB2CE8-B39A-43DA-9FD2-EF7BF55CA920}"/>
          </ac:graphicFrameMkLst>
        </pc:graphicFrameChg>
      </pc:sldChg>
      <pc:sldChg chg="modSp mod">
        <pc:chgData name="Ryan Hostetter" userId="2dd98d27-7ef6-4091-b0b6-62159b97002b" providerId="ADAL" clId="{F3C0D08C-CFAB-4044-9A9D-92CD98388786}" dt="2024-03-15T20:39:20.793" v="934" actId="20577"/>
        <pc:sldMkLst>
          <pc:docMk/>
          <pc:sldMk cId="3087188122" sldId="362"/>
        </pc:sldMkLst>
        <pc:spChg chg="mod">
          <ac:chgData name="Ryan Hostetter" userId="2dd98d27-7ef6-4091-b0b6-62159b97002b" providerId="ADAL" clId="{F3C0D08C-CFAB-4044-9A9D-92CD98388786}" dt="2024-03-15T20:39:20.793" v="934" actId="20577"/>
          <ac:spMkLst>
            <pc:docMk/>
            <pc:sldMk cId="3087188122" sldId="362"/>
            <ac:spMk id="10" creationId="{A6C774EE-45B9-4C80-B928-20C22DB58058}"/>
          </ac:spMkLst>
        </pc:spChg>
      </pc:sldChg>
      <pc:sldChg chg="addSp delSp modSp mod ord">
        <pc:chgData name="Ryan Hostetter" userId="2dd98d27-7ef6-4091-b0b6-62159b97002b" providerId="ADAL" clId="{F3C0D08C-CFAB-4044-9A9D-92CD98388786}" dt="2024-03-29T15:24:15.435" v="7613" actId="20577"/>
        <pc:sldMkLst>
          <pc:docMk/>
          <pc:sldMk cId="2552727088" sldId="363"/>
        </pc:sldMkLst>
        <pc:spChg chg="mod">
          <ac:chgData name="Ryan Hostetter" userId="2dd98d27-7ef6-4091-b0b6-62159b97002b" providerId="ADAL" clId="{F3C0D08C-CFAB-4044-9A9D-92CD98388786}" dt="2024-03-15T20:30:15.273" v="745" actId="6549"/>
          <ac:spMkLst>
            <pc:docMk/>
            <pc:sldMk cId="2552727088" sldId="363"/>
            <ac:spMk id="10" creationId="{A6C774EE-45B9-4C80-B928-20C22DB58058}"/>
          </ac:spMkLst>
        </pc:spChg>
        <pc:spChg chg="mod">
          <ac:chgData name="Ryan Hostetter" userId="2dd98d27-7ef6-4091-b0b6-62159b97002b" providerId="ADAL" clId="{F3C0D08C-CFAB-4044-9A9D-92CD98388786}" dt="2024-03-27T16:58:39.569" v="7108" actId="20577"/>
          <ac:spMkLst>
            <pc:docMk/>
            <pc:sldMk cId="2552727088" sldId="363"/>
            <ac:spMk id="13" creationId="{8E618031-E656-48B4-BD8B-DE88518EB5AD}"/>
          </ac:spMkLst>
        </pc:spChg>
        <pc:spChg chg="mod">
          <ac:chgData name="Ryan Hostetter" userId="2dd98d27-7ef6-4091-b0b6-62159b97002b" providerId="ADAL" clId="{F3C0D08C-CFAB-4044-9A9D-92CD98388786}" dt="2024-03-15T20:20:37.678" v="617" actId="20577"/>
          <ac:spMkLst>
            <pc:docMk/>
            <pc:sldMk cId="2552727088" sldId="363"/>
            <ac:spMk id="14" creationId="{642AE3D2-6634-4ABB-907D-26893BA5F22F}"/>
          </ac:spMkLst>
        </pc:spChg>
        <pc:graphicFrameChg chg="add mod modGraphic">
          <ac:chgData name="Ryan Hostetter" userId="2dd98d27-7ef6-4091-b0b6-62159b97002b" providerId="ADAL" clId="{F3C0D08C-CFAB-4044-9A9D-92CD98388786}" dt="2024-03-29T15:24:15.435" v="7613" actId="20577"/>
          <ac:graphicFrameMkLst>
            <pc:docMk/>
            <pc:sldMk cId="2552727088" sldId="363"/>
            <ac:graphicFrameMk id="2" creationId="{1E3864C4-EA9D-F0A7-6935-32CFA27B5EE7}"/>
          </ac:graphicFrameMkLst>
        </pc:graphicFrameChg>
        <pc:graphicFrameChg chg="del">
          <ac:chgData name="Ryan Hostetter" userId="2dd98d27-7ef6-4091-b0b6-62159b97002b" providerId="ADAL" clId="{F3C0D08C-CFAB-4044-9A9D-92CD98388786}" dt="2024-03-15T20:26:24.525" v="653" actId="478"/>
          <ac:graphicFrameMkLst>
            <pc:docMk/>
            <pc:sldMk cId="2552727088" sldId="363"/>
            <ac:graphicFrameMk id="3" creationId="{36BC068C-A0C6-4AB9-9DDB-397540310078}"/>
          </ac:graphicFrameMkLst>
        </pc:graphicFrameChg>
      </pc:sldChg>
      <pc:sldChg chg="modSp mod ord">
        <pc:chgData name="Ryan Hostetter" userId="2dd98d27-7ef6-4091-b0b6-62159b97002b" providerId="ADAL" clId="{F3C0D08C-CFAB-4044-9A9D-92CD98388786}" dt="2024-03-29T16:39:39.115" v="9091"/>
        <pc:sldMkLst>
          <pc:docMk/>
          <pc:sldMk cId="3246086189" sldId="364"/>
        </pc:sldMkLst>
        <pc:spChg chg="mod">
          <ac:chgData name="Ryan Hostetter" userId="2dd98d27-7ef6-4091-b0b6-62159b97002b" providerId="ADAL" clId="{F3C0D08C-CFAB-4044-9A9D-92CD98388786}" dt="2024-03-29T15:09:51.312" v="7403" actId="20577"/>
          <ac:spMkLst>
            <pc:docMk/>
            <pc:sldMk cId="3246086189" sldId="364"/>
            <ac:spMk id="10" creationId="{A6C774EE-45B9-4C80-B928-20C22DB58058}"/>
          </ac:spMkLst>
        </pc:spChg>
      </pc:sldChg>
      <pc:sldChg chg="addSp delSp modSp add mod">
        <pc:chgData name="Ryan Hostetter" userId="2dd98d27-7ef6-4091-b0b6-62159b97002b" providerId="ADAL" clId="{F3C0D08C-CFAB-4044-9A9D-92CD98388786}" dt="2024-03-29T15:18:48.229" v="7475" actId="20577"/>
        <pc:sldMkLst>
          <pc:docMk/>
          <pc:sldMk cId="1889362222" sldId="365"/>
        </pc:sldMkLst>
        <pc:spChg chg="mod">
          <ac:chgData name="Ryan Hostetter" userId="2dd98d27-7ef6-4091-b0b6-62159b97002b" providerId="ADAL" clId="{F3C0D08C-CFAB-4044-9A9D-92CD98388786}" dt="2024-03-29T15:18:48.229" v="7475" actId="20577"/>
          <ac:spMkLst>
            <pc:docMk/>
            <pc:sldMk cId="1889362222" sldId="365"/>
            <ac:spMk id="10" creationId="{A6C774EE-45B9-4C80-B928-20C22DB58058}"/>
          </ac:spMkLst>
        </pc:spChg>
        <pc:spChg chg="mod">
          <ac:chgData name="Ryan Hostetter" userId="2dd98d27-7ef6-4091-b0b6-62159b97002b" providerId="ADAL" clId="{F3C0D08C-CFAB-4044-9A9D-92CD98388786}" dt="2024-03-15T22:14:34.171" v="1664" actId="20577"/>
          <ac:spMkLst>
            <pc:docMk/>
            <pc:sldMk cId="1889362222" sldId="365"/>
            <ac:spMk id="14" creationId="{642AE3D2-6634-4ABB-907D-26893BA5F22F}"/>
          </ac:spMkLst>
        </pc:spChg>
        <pc:spChg chg="mod">
          <ac:chgData name="Ryan Hostetter" userId="2dd98d27-7ef6-4091-b0b6-62159b97002b" providerId="ADAL" clId="{F3C0D08C-CFAB-4044-9A9D-92CD98388786}" dt="2024-03-27T16:57:29.816" v="7091" actId="20577"/>
          <ac:spMkLst>
            <pc:docMk/>
            <pc:sldMk cId="1889362222" sldId="365"/>
            <ac:spMk id="15" creationId="{DB14AC3C-ABBF-476C-9E61-42167FCE5ED6}"/>
          </ac:spMkLst>
        </pc:spChg>
        <pc:graphicFrameChg chg="add del mod modGraphic">
          <ac:chgData name="Ryan Hostetter" userId="2dd98d27-7ef6-4091-b0b6-62159b97002b" providerId="ADAL" clId="{F3C0D08C-CFAB-4044-9A9D-92CD98388786}" dt="2024-03-25T19:24:44.868" v="3301" actId="20577"/>
          <ac:graphicFrameMkLst>
            <pc:docMk/>
            <pc:sldMk cId="1889362222" sldId="365"/>
            <ac:graphicFrameMk id="3" creationId="{5F2749CD-40F7-4498-B04B-9D191C9E3032}"/>
          </ac:graphicFrameMkLst>
        </pc:graphicFrameChg>
      </pc:sldChg>
      <pc:sldChg chg="addSp delSp modSp add mod ord">
        <pc:chgData name="Ryan Hostetter" userId="2dd98d27-7ef6-4091-b0b6-62159b97002b" providerId="ADAL" clId="{F3C0D08C-CFAB-4044-9A9D-92CD98388786}" dt="2024-04-22T22:26:07.001" v="9608" actId="20577"/>
        <pc:sldMkLst>
          <pc:docMk/>
          <pc:sldMk cId="1984105974" sldId="366"/>
        </pc:sldMkLst>
        <pc:spChg chg="add mod">
          <ac:chgData name="Ryan Hostetter" userId="2dd98d27-7ef6-4091-b0b6-62159b97002b" providerId="ADAL" clId="{F3C0D08C-CFAB-4044-9A9D-92CD98388786}" dt="2024-03-25T20:49:38.104" v="4465" actId="20577"/>
          <ac:spMkLst>
            <pc:docMk/>
            <pc:sldMk cId="1984105974" sldId="366"/>
            <ac:spMk id="2" creationId="{2796E5BB-D5C5-ECDC-38AF-378AD0279BB6}"/>
          </ac:spMkLst>
        </pc:spChg>
        <pc:spChg chg="del">
          <ac:chgData name="Ryan Hostetter" userId="2dd98d27-7ef6-4091-b0b6-62159b97002b" providerId="ADAL" clId="{F3C0D08C-CFAB-4044-9A9D-92CD98388786}" dt="2024-03-25T20:44:25.274" v="4355" actId="478"/>
          <ac:spMkLst>
            <pc:docMk/>
            <pc:sldMk cId="1984105974" sldId="366"/>
            <ac:spMk id="9" creationId="{ADDC546A-8D2C-4368-B654-0ADA073BC288}"/>
          </ac:spMkLst>
        </pc:spChg>
        <pc:spChg chg="mod">
          <ac:chgData name="Ryan Hostetter" userId="2dd98d27-7ef6-4091-b0b6-62159b97002b" providerId="ADAL" clId="{F3C0D08C-CFAB-4044-9A9D-92CD98388786}" dt="2024-03-29T19:41:20.936" v="9140" actId="20577"/>
          <ac:spMkLst>
            <pc:docMk/>
            <pc:sldMk cId="1984105974" sldId="366"/>
            <ac:spMk id="10" creationId="{A6C774EE-45B9-4C80-B928-20C22DB58058}"/>
          </ac:spMkLst>
        </pc:spChg>
        <pc:spChg chg="mod">
          <ac:chgData name="Ryan Hostetter" userId="2dd98d27-7ef6-4091-b0b6-62159b97002b" providerId="ADAL" clId="{F3C0D08C-CFAB-4044-9A9D-92CD98388786}" dt="2024-03-25T20:36:02.236" v="3346" actId="20577"/>
          <ac:spMkLst>
            <pc:docMk/>
            <pc:sldMk cId="1984105974" sldId="366"/>
            <ac:spMk id="14" creationId="{642AE3D2-6634-4ABB-907D-26893BA5F22F}"/>
          </ac:spMkLst>
        </pc:spChg>
        <pc:spChg chg="mod">
          <ac:chgData name="Ryan Hostetter" userId="2dd98d27-7ef6-4091-b0b6-62159b97002b" providerId="ADAL" clId="{F3C0D08C-CFAB-4044-9A9D-92CD98388786}" dt="2024-03-25T20:51:54.179" v="4468" actId="20577"/>
          <ac:spMkLst>
            <pc:docMk/>
            <pc:sldMk cId="1984105974" sldId="366"/>
            <ac:spMk id="15" creationId="{F9A7A2AE-3751-4EF8-9AE2-CE56AF509817}"/>
          </ac:spMkLst>
        </pc:spChg>
        <pc:graphicFrameChg chg="modGraphic">
          <ac:chgData name="Ryan Hostetter" userId="2dd98d27-7ef6-4091-b0b6-62159b97002b" providerId="ADAL" clId="{F3C0D08C-CFAB-4044-9A9D-92CD98388786}" dt="2024-04-22T22:26:07.001" v="9608" actId="20577"/>
          <ac:graphicFrameMkLst>
            <pc:docMk/>
            <pc:sldMk cId="1984105974" sldId="366"/>
            <ac:graphicFrameMk id="5" creationId="{E7FD3FC3-6089-477D-A8AB-123A18B91CC9}"/>
          </ac:graphicFrameMkLst>
        </pc:graphicFrameChg>
      </pc:sldChg>
      <pc:sldChg chg="modSp add del mod">
        <pc:chgData name="Ryan Hostetter" userId="2dd98d27-7ef6-4091-b0b6-62159b97002b" providerId="ADAL" clId="{F3C0D08C-CFAB-4044-9A9D-92CD98388786}" dt="2024-03-29T16:41:29.552" v="9130" actId="20577"/>
        <pc:sldMkLst>
          <pc:docMk/>
          <pc:sldMk cId="43255868" sldId="367"/>
        </pc:sldMkLst>
        <pc:spChg chg="mod">
          <ac:chgData name="Ryan Hostetter" userId="2dd98d27-7ef6-4091-b0b6-62159b97002b" providerId="ADAL" clId="{F3C0D08C-CFAB-4044-9A9D-92CD98388786}" dt="2024-03-29T15:14:08.549" v="7426" actId="255"/>
          <ac:spMkLst>
            <pc:docMk/>
            <pc:sldMk cId="43255868" sldId="367"/>
            <ac:spMk id="2" creationId="{00000000-0000-0000-0000-000000000000}"/>
          </ac:spMkLst>
        </pc:spChg>
        <pc:spChg chg="mod">
          <ac:chgData name="Ryan Hostetter" userId="2dd98d27-7ef6-4091-b0b6-62159b97002b" providerId="ADAL" clId="{F3C0D08C-CFAB-4044-9A9D-92CD98388786}" dt="2024-03-26T22:28:07.275" v="6831" actId="14100"/>
          <ac:spMkLst>
            <pc:docMk/>
            <pc:sldMk cId="43255868" sldId="367"/>
            <ac:spMk id="4" creationId="{EBBD3DAB-ED69-445F-B16C-7FE3E7C082D1}"/>
          </ac:spMkLst>
        </pc:spChg>
        <pc:graphicFrameChg chg="mod modGraphic">
          <ac:chgData name="Ryan Hostetter" userId="2dd98d27-7ef6-4091-b0b6-62159b97002b" providerId="ADAL" clId="{F3C0D08C-CFAB-4044-9A9D-92CD98388786}" dt="2024-03-29T16:41:29.552" v="9130" actId="20577"/>
          <ac:graphicFrameMkLst>
            <pc:docMk/>
            <pc:sldMk cId="43255868" sldId="367"/>
            <ac:graphicFrameMk id="6" creationId="{B6DF9F8C-0489-47DC-8EE7-D6472D32F562}"/>
          </ac:graphicFrameMkLst>
        </pc:graphicFrameChg>
      </pc:sldChg>
      <pc:sldChg chg="modSp add mod">
        <pc:chgData name="Ryan Hostetter" userId="2dd98d27-7ef6-4091-b0b6-62159b97002b" providerId="ADAL" clId="{F3C0D08C-CFAB-4044-9A9D-92CD98388786}" dt="2024-03-29T15:18:21.414" v="7457" actId="20577"/>
        <pc:sldMkLst>
          <pc:docMk/>
          <pc:sldMk cId="664329336" sldId="368"/>
        </pc:sldMkLst>
        <pc:spChg chg="mod">
          <ac:chgData name="Ryan Hostetter" userId="2dd98d27-7ef6-4091-b0b6-62159b97002b" providerId="ADAL" clId="{F3C0D08C-CFAB-4044-9A9D-92CD98388786}" dt="2024-03-25T22:28:11.967" v="5780" actId="20577"/>
          <ac:spMkLst>
            <pc:docMk/>
            <pc:sldMk cId="664329336" sldId="368"/>
            <ac:spMk id="12" creationId="{83F5B2A1-273C-484F-8752-245F028DB635}"/>
          </ac:spMkLst>
        </pc:spChg>
        <pc:spChg chg="mod">
          <ac:chgData name="Ryan Hostetter" userId="2dd98d27-7ef6-4091-b0b6-62159b97002b" providerId="ADAL" clId="{F3C0D08C-CFAB-4044-9A9D-92CD98388786}" dt="2024-03-29T15:18:21.414" v="7457" actId="20577"/>
          <ac:spMkLst>
            <pc:docMk/>
            <pc:sldMk cId="664329336" sldId="368"/>
            <ac:spMk id="18" creationId="{D01BAD9C-3BEF-450A-A97E-4C9851CB45D4}"/>
          </ac:spMkLst>
        </pc:spChg>
      </pc:sldChg>
      <pc:sldChg chg="modSp mod">
        <pc:chgData name="Ryan Hostetter" userId="2dd98d27-7ef6-4091-b0b6-62159b97002b" providerId="ADAL" clId="{F3C0D08C-CFAB-4044-9A9D-92CD98388786}" dt="2024-03-29T16:21:55.453" v="8846" actId="20577"/>
        <pc:sldMkLst>
          <pc:docMk/>
          <pc:sldMk cId="1672436110" sldId="369"/>
        </pc:sldMkLst>
        <pc:spChg chg="mod">
          <ac:chgData name="Ryan Hostetter" userId="2dd98d27-7ef6-4091-b0b6-62159b97002b" providerId="ADAL" clId="{F3C0D08C-CFAB-4044-9A9D-92CD98388786}" dt="2024-03-29T15:15:50.373" v="7450" actId="20577"/>
          <ac:spMkLst>
            <pc:docMk/>
            <pc:sldMk cId="1672436110" sldId="369"/>
            <ac:spMk id="10" creationId="{A6C774EE-45B9-4C80-B928-20C22DB58058}"/>
          </ac:spMkLst>
        </pc:spChg>
        <pc:spChg chg="mod">
          <ac:chgData name="Ryan Hostetter" userId="2dd98d27-7ef6-4091-b0b6-62159b97002b" providerId="ADAL" clId="{F3C0D08C-CFAB-4044-9A9D-92CD98388786}" dt="2024-03-27T22:13:37.071" v="7334" actId="20577"/>
          <ac:spMkLst>
            <pc:docMk/>
            <pc:sldMk cId="1672436110" sldId="369"/>
            <ac:spMk id="13" creationId="{D5C11218-4221-43B6-813F-5732ABF9FDFF}"/>
          </ac:spMkLst>
        </pc:spChg>
        <pc:graphicFrameChg chg="modGraphic">
          <ac:chgData name="Ryan Hostetter" userId="2dd98d27-7ef6-4091-b0b6-62159b97002b" providerId="ADAL" clId="{F3C0D08C-CFAB-4044-9A9D-92CD98388786}" dt="2024-03-29T16:21:55.453" v="8846" actId="20577"/>
          <ac:graphicFrameMkLst>
            <pc:docMk/>
            <pc:sldMk cId="1672436110" sldId="369"/>
            <ac:graphicFrameMk id="3" creationId="{C3FF3092-D81F-4CBC-897C-20F68A7B8419}"/>
          </ac:graphicFrameMkLst>
        </pc:graphicFrameChg>
      </pc:sldChg>
      <pc:sldChg chg="modSp add mod ord">
        <pc:chgData name="Ryan Hostetter" userId="2dd98d27-7ef6-4091-b0b6-62159b97002b" providerId="ADAL" clId="{F3C0D08C-CFAB-4044-9A9D-92CD98388786}" dt="2024-03-29T19:47:56.704" v="9189" actId="20577"/>
        <pc:sldMkLst>
          <pc:docMk/>
          <pc:sldMk cId="1822783004" sldId="370"/>
        </pc:sldMkLst>
        <pc:spChg chg="mod">
          <ac:chgData name="Ryan Hostetter" userId="2dd98d27-7ef6-4091-b0b6-62159b97002b" providerId="ADAL" clId="{F3C0D08C-CFAB-4044-9A9D-92CD98388786}" dt="2024-03-29T16:05:46.025" v="8749" actId="20577"/>
          <ac:spMkLst>
            <pc:docMk/>
            <pc:sldMk cId="1822783004" sldId="370"/>
            <ac:spMk id="14" creationId="{642AE3D2-6634-4ABB-907D-26893BA5F22F}"/>
          </ac:spMkLst>
        </pc:spChg>
        <pc:spChg chg="mod">
          <ac:chgData name="Ryan Hostetter" userId="2dd98d27-7ef6-4091-b0b6-62159b97002b" providerId="ADAL" clId="{F3C0D08C-CFAB-4044-9A9D-92CD98388786}" dt="2024-03-29T16:08:12.487" v="8786" actId="1076"/>
          <ac:spMkLst>
            <pc:docMk/>
            <pc:sldMk cId="1822783004" sldId="370"/>
            <ac:spMk id="16" creationId="{9B2BE26D-9CDD-4C17-8639-A03C69107940}"/>
          </ac:spMkLst>
        </pc:spChg>
        <pc:spChg chg="mod">
          <ac:chgData name="Ryan Hostetter" userId="2dd98d27-7ef6-4091-b0b6-62159b97002b" providerId="ADAL" clId="{F3C0D08C-CFAB-4044-9A9D-92CD98388786}" dt="2024-03-29T19:47:56.704" v="9189" actId="20577"/>
          <ac:spMkLst>
            <pc:docMk/>
            <pc:sldMk cId="1822783004" sldId="370"/>
            <ac:spMk id="18" creationId="{D01BAD9C-3BEF-450A-A97E-4C9851CB45D4}"/>
          </ac:spMkLst>
        </pc:spChg>
        <pc:graphicFrameChg chg="mod modGraphic">
          <ac:chgData name="Ryan Hostetter" userId="2dd98d27-7ef6-4091-b0b6-62159b97002b" providerId="ADAL" clId="{F3C0D08C-CFAB-4044-9A9D-92CD98388786}" dt="2024-03-29T16:08:24.568" v="8790" actId="1076"/>
          <ac:graphicFrameMkLst>
            <pc:docMk/>
            <pc:sldMk cId="1822783004" sldId="370"/>
            <ac:graphicFrameMk id="10" creationId="{E8FB2CE8-B39A-43DA-9FD2-EF7BF55CA920}"/>
          </ac:graphicFrameMkLst>
        </pc:graphicFrameChg>
      </pc:sldChg>
      <pc:sldChg chg="modSp add mod">
        <pc:chgData name="Ryan Hostetter" userId="2dd98d27-7ef6-4091-b0b6-62159b97002b" providerId="ADAL" clId="{F3C0D08C-CFAB-4044-9A9D-92CD98388786}" dt="2024-04-22T22:23:44.203" v="9577" actId="115"/>
        <pc:sldMkLst>
          <pc:docMk/>
          <pc:sldMk cId="1028086959" sldId="371"/>
        </pc:sldMkLst>
        <pc:graphicFrameChg chg="modGraphic">
          <ac:chgData name="Ryan Hostetter" userId="2dd98d27-7ef6-4091-b0b6-62159b97002b" providerId="ADAL" clId="{F3C0D08C-CFAB-4044-9A9D-92CD98388786}" dt="2024-04-22T22:23:44.203" v="9577" actId="115"/>
          <ac:graphicFrameMkLst>
            <pc:docMk/>
            <pc:sldMk cId="1028086959" sldId="371"/>
            <ac:graphicFrameMk id="3" creationId="{884E40EF-2F6C-4CE7-ABC4-63D2A17D74E8}"/>
          </ac:graphicFrameMkLst>
        </pc:graphicFrameChg>
      </pc:sldChg>
    </pc:docChg>
  </pc:docChgLst>
  <pc:docChgLst>
    <pc:chgData name="Ryan Hostetter" userId="2dd98d27-7ef6-4091-b0b6-62159b97002b" providerId="ADAL" clId="{1957B11F-7034-43AD-A92B-A2D35362A06F}"/>
    <pc:docChg chg="delSld">
      <pc:chgData name="Ryan Hostetter" userId="2dd98d27-7ef6-4091-b0b6-62159b97002b" providerId="ADAL" clId="{1957B11F-7034-43AD-A92B-A2D35362A06F}" dt="2024-05-29T21:39:36.377" v="0" actId="2696"/>
      <pc:docMkLst>
        <pc:docMk/>
      </pc:docMkLst>
      <pc:sldChg chg="del">
        <pc:chgData name="Ryan Hostetter" userId="2dd98d27-7ef6-4091-b0b6-62159b97002b" providerId="ADAL" clId="{1957B11F-7034-43AD-A92B-A2D35362A06F}" dt="2024-05-29T21:39:36.377" v="0" actId="2696"/>
        <pc:sldMkLst>
          <pc:docMk/>
          <pc:sldMk cId="1095081845" sldId="343"/>
        </pc:sldMkLst>
      </pc:sldChg>
    </pc:docChg>
  </pc:docChgLst>
  <pc:docChgLst>
    <pc:chgData name="Ryan Hostetter" userId="2dd98d27-7ef6-4091-b0b6-62159b97002b" providerId="ADAL" clId="{8387FB95-50BB-49CC-B527-8AA0224BF5D8}"/>
    <pc:docChg chg="undo redo custSel addSld delSld modSld sldOrd">
      <pc:chgData name="Ryan Hostetter" userId="2dd98d27-7ef6-4091-b0b6-62159b97002b" providerId="ADAL" clId="{8387FB95-50BB-49CC-B527-8AA0224BF5D8}" dt="2024-02-07T20:54:11.189" v="335"/>
      <pc:docMkLst>
        <pc:docMk/>
      </pc:docMkLst>
      <pc:sldChg chg="modSp mod">
        <pc:chgData name="Ryan Hostetter" userId="2dd98d27-7ef6-4091-b0b6-62159b97002b" providerId="ADAL" clId="{8387FB95-50BB-49CC-B527-8AA0224BF5D8}" dt="2024-02-07T20:29:33.829" v="39" actId="1076"/>
        <pc:sldMkLst>
          <pc:docMk/>
          <pc:sldMk cId="1415306533" sldId="262"/>
        </pc:sldMkLst>
        <pc:spChg chg="mod">
          <ac:chgData name="Ryan Hostetter" userId="2dd98d27-7ef6-4091-b0b6-62159b97002b" providerId="ADAL" clId="{8387FB95-50BB-49CC-B527-8AA0224BF5D8}" dt="2024-02-07T20:28:40.599" v="1" actId="20577"/>
          <ac:spMkLst>
            <pc:docMk/>
            <pc:sldMk cId="1415306533" sldId="262"/>
            <ac:spMk id="2" creationId="{00000000-0000-0000-0000-000000000000}"/>
          </ac:spMkLst>
        </pc:spChg>
        <pc:spChg chg="mod">
          <ac:chgData name="Ryan Hostetter" userId="2dd98d27-7ef6-4091-b0b6-62159b97002b" providerId="ADAL" clId="{8387FB95-50BB-49CC-B527-8AA0224BF5D8}" dt="2024-02-07T20:29:33.829" v="39" actId="1076"/>
          <ac:spMkLst>
            <pc:docMk/>
            <pc:sldMk cId="1415306533" sldId="262"/>
            <ac:spMk id="8" creationId="{1280AC68-48A6-46DD-92A3-ABC2401F1031}"/>
          </ac:spMkLst>
        </pc:spChg>
      </pc:sldChg>
      <pc:sldChg chg="modSp mod">
        <pc:chgData name="Ryan Hostetter" userId="2dd98d27-7ef6-4091-b0b6-62159b97002b" providerId="ADAL" clId="{8387FB95-50BB-49CC-B527-8AA0224BF5D8}" dt="2024-02-07T20:31:51.278" v="58" actId="20577"/>
        <pc:sldMkLst>
          <pc:docMk/>
          <pc:sldMk cId="1287742107" sldId="287"/>
        </pc:sldMkLst>
        <pc:spChg chg="mod">
          <ac:chgData name="Ryan Hostetter" userId="2dd98d27-7ef6-4091-b0b6-62159b97002b" providerId="ADAL" clId="{8387FB95-50BB-49CC-B527-8AA0224BF5D8}" dt="2024-02-07T20:31:51.278" v="58" actId="20577"/>
          <ac:spMkLst>
            <pc:docMk/>
            <pc:sldMk cId="1287742107" sldId="287"/>
            <ac:spMk id="3" creationId="{00000000-0000-0000-0000-000000000000}"/>
          </ac:spMkLst>
        </pc:spChg>
      </pc:sldChg>
      <pc:sldChg chg="modSp mod">
        <pc:chgData name="Ryan Hostetter" userId="2dd98d27-7ef6-4091-b0b6-62159b97002b" providerId="ADAL" clId="{8387FB95-50BB-49CC-B527-8AA0224BF5D8}" dt="2024-02-07T20:29:55.564" v="54" actId="20577"/>
        <pc:sldMkLst>
          <pc:docMk/>
          <pc:sldMk cId="2134491231" sldId="289"/>
        </pc:sldMkLst>
        <pc:spChg chg="mod">
          <ac:chgData name="Ryan Hostetter" userId="2dd98d27-7ef6-4091-b0b6-62159b97002b" providerId="ADAL" clId="{8387FB95-50BB-49CC-B527-8AA0224BF5D8}" dt="2024-02-07T20:29:55.564" v="54" actId="20577"/>
          <ac:spMkLst>
            <pc:docMk/>
            <pc:sldMk cId="2134491231" sldId="289"/>
            <ac:spMk id="3" creationId="{00000000-0000-0000-0000-000000000000}"/>
          </ac:spMkLst>
        </pc:spChg>
      </pc:sldChg>
      <pc:sldChg chg="modSp mod">
        <pc:chgData name="Ryan Hostetter" userId="2dd98d27-7ef6-4091-b0b6-62159b97002b" providerId="ADAL" clId="{8387FB95-50BB-49CC-B527-8AA0224BF5D8}" dt="2024-02-07T20:30:34.866" v="55" actId="20577"/>
        <pc:sldMkLst>
          <pc:docMk/>
          <pc:sldMk cId="1346571453" sldId="290"/>
        </pc:sldMkLst>
        <pc:spChg chg="mod">
          <ac:chgData name="Ryan Hostetter" userId="2dd98d27-7ef6-4091-b0b6-62159b97002b" providerId="ADAL" clId="{8387FB95-50BB-49CC-B527-8AA0224BF5D8}" dt="2024-02-07T20:30:34.866" v="55" actId="20577"/>
          <ac:spMkLst>
            <pc:docMk/>
            <pc:sldMk cId="1346571453" sldId="290"/>
            <ac:spMk id="2" creationId="{00000000-0000-0000-0000-000000000000}"/>
          </ac:spMkLst>
        </pc:spChg>
      </pc:sldChg>
      <pc:sldChg chg="modSp mod">
        <pc:chgData name="Ryan Hostetter" userId="2dd98d27-7ef6-4091-b0b6-62159b97002b" providerId="ADAL" clId="{8387FB95-50BB-49CC-B527-8AA0224BF5D8}" dt="2024-02-07T20:33:06.691" v="65" actId="20577"/>
        <pc:sldMkLst>
          <pc:docMk/>
          <pc:sldMk cId="4114186125" sldId="291"/>
        </pc:sldMkLst>
        <pc:spChg chg="mod">
          <ac:chgData name="Ryan Hostetter" userId="2dd98d27-7ef6-4091-b0b6-62159b97002b" providerId="ADAL" clId="{8387FB95-50BB-49CC-B527-8AA0224BF5D8}" dt="2024-02-07T20:33:06.691" v="65" actId="20577"/>
          <ac:spMkLst>
            <pc:docMk/>
            <pc:sldMk cId="4114186125" sldId="291"/>
            <ac:spMk id="3" creationId="{00000000-0000-0000-0000-000000000000}"/>
          </ac:spMkLst>
        </pc:spChg>
      </pc:sldChg>
      <pc:sldChg chg="modSp mod">
        <pc:chgData name="Ryan Hostetter" userId="2dd98d27-7ef6-4091-b0b6-62159b97002b" providerId="ADAL" clId="{8387FB95-50BB-49CC-B527-8AA0224BF5D8}" dt="2024-02-07T20:47:32.400" v="113" actId="20577"/>
        <pc:sldMkLst>
          <pc:docMk/>
          <pc:sldMk cId="2221264200" sldId="293"/>
        </pc:sldMkLst>
        <pc:spChg chg="mod">
          <ac:chgData name="Ryan Hostetter" userId="2dd98d27-7ef6-4091-b0b6-62159b97002b" providerId="ADAL" clId="{8387FB95-50BB-49CC-B527-8AA0224BF5D8}" dt="2024-02-07T20:47:23.666" v="111" actId="20577"/>
          <ac:spMkLst>
            <pc:docMk/>
            <pc:sldMk cId="2221264200" sldId="293"/>
            <ac:spMk id="2" creationId="{00000000-0000-0000-0000-000000000000}"/>
          </ac:spMkLst>
        </pc:spChg>
        <pc:spChg chg="mod">
          <ac:chgData name="Ryan Hostetter" userId="2dd98d27-7ef6-4091-b0b6-62159b97002b" providerId="ADAL" clId="{8387FB95-50BB-49CC-B527-8AA0224BF5D8}" dt="2024-02-07T20:47:32.400" v="113" actId="20577"/>
          <ac:spMkLst>
            <pc:docMk/>
            <pc:sldMk cId="2221264200" sldId="293"/>
            <ac:spMk id="8" creationId="{4737CDF6-8DE0-413B-87FC-5E929DC11141}"/>
          </ac:spMkLst>
        </pc:spChg>
      </pc:sldChg>
      <pc:sldChg chg="add del">
        <pc:chgData name="Ryan Hostetter" userId="2dd98d27-7ef6-4091-b0b6-62159b97002b" providerId="ADAL" clId="{8387FB95-50BB-49CC-B527-8AA0224BF5D8}" dt="2024-02-07T20:53:28.059" v="330" actId="2696"/>
        <pc:sldMkLst>
          <pc:docMk/>
          <pc:sldMk cId="1041727734" sldId="308"/>
        </pc:sldMkLst>
      </pc:sldChg>
      <pc:sldChg chg="ord">
        <pc:chgData name="Ryan Hostetter" userId="2dd98d27-7ef6-4091-b0b6-62159b97002b" providerId="ADAL" clId="{8387FB95-50BB-49CC-B527-8AA0224BF5D8}" dt="2024-02-07T20:54:11.189" v="335"/>
        <pc:sldMkLst>
          <pc:docMk/>
          <pc:sldMk cId="4183221863" sldId="315"/>
        </pc:sldMkLst>
      </pc:sldChg>
      <pc:sldChg chg="modSp mod">
        <pc:chgData name="Ryan Hostetter" userId="2dd98d27-7ef6-4091-b0b6-62159b97002b" providerId="ADAL" clId="{8387FB95-50BB-49CC-B527-8AA0224BF5D8}" dt="2024-02-07T20:47:14.022" v="110" actId="20577"/>
        <pc:sldMkLst>
          <pc:docMk/>
          <pc:sldMk cId="1095081845" sldId="343"/>
        </pc:sldMkLst>
        <pc:graphicFrameChg chg="mod modGraphic">
          <ac:chgData name="Ryan Hostetter" userId="2dd98d27-7ef6-4091-b0b6-62159b97002b" providerId="ADAL" clId="{8387FB95-50BB-49CC-B527-8AA0224BF5D8}" dt="2024-02-07T20:47:14.022" v="110" actId="20577"/>
          <ac:graphicFrameMkLst>
            <pc:docMk/>
            <pc:sldMk cId="1095081845" sldId="343"/>
            <ac:graphicFrameMk id="3" creationId="{884E40EF-2F6C-4CE7-ABC4-63D2A17D74E8}"/>
          </ac:graphicFrameMkLst>
        </pc:graphicFrameChg>
      </pc:sldChg>
      <pc:sldChg chg="modSp mod">
        <pc:chgData name="Ryan Hostetter" userId="2dd98d27-7ef6-4091-b0b6-62159b97002b" providerId="ADAL" clId="{8387FB95-50BB-49CC-B527-8AA0224BF5D8}" dt="2024-02-07T20:48:31.352" v="122" actId="20577"/>
        <pc:sldMkLst>
          <pc:docMk/>
          <pc:sldMk cId="4181972584" sldId="344"/>
        </pc:sldMkLst>
        <pc:spChg chg="mod">
          <ac:chgData name="Ryan Hostetter" userId="2dd98d27-7ef6-4091-b0b6-62159b97002b" providerId="ADAL" clId="{8387FB95-50BB-49CC-B527-8AA0224BF5D8}" dt="2024-02-07T20:47:59.968" v="114" actId="20577"/>
          <ac:spMkLst>
            <pc:docMk/>
            <pc:sldMk cId="4181972584" sldId="344"/>
            <ac:spMk id="2" creationId="{00000000-0000-0000-0000-000000000000}"/>
          </ac:spMkLst>
        </pc:spChg>
        <pc:graphicFrameChg chg="modGraphic">
          <ac:chgData name="Ryan Hostetter" userId="2dd98d27-7ef6-4091-b0b6-62159b97002b" providerId="ADAL" clId="{8387FB95-50BB-49CC-B527-8AA0224BF5D8}" dt="2024-02-07T20:48:31.352" v="122" actId="20577"/>
          <ac:graphicFrameMkLst>
            <pc:docMk/>
            <pc:sldMk cId="4181972584" sldId="344"/>
            <ac:graphicFrameMk id="3" creationId="{4B19C7F8-14A6-4CB7-BC20-6D19BC0960F3}"/>
          </ac:graphicFrameMkLst>
        </pc:graphicFrameChg>
      </pc:sldChg>
      <pc:sldChg chg="modSp mod">
        <pc:chgData name="Ryan Hostetter" userId="2dd98d27-7ef6-4091-b0b6-62159b97002b" providerId="ADAL" clId="{8387FB95-50BB-49CC-B527-8AA0224BF5D8}" dt="2024-02-07T20:52:32.732" v="329" actId="20577"/>
        <pc:sldMkLst>
          <pc:docMk/>
          <pc:sldMk cId="110717093" sldId="349"/>
        </pc:sldMkLst>
        <pc:graphicFrameChg chg="mod modGraphic">
          <ac:chgData name="Ryan Hostetter" userId="2dd98d27-7ef6-4091-b0b6-62159b97002b" providerId="ADAL" clId="{8387FB95-50BB-49CC-B527-8AA0224BF5D8}" dt="2024-02-07T20:52:32.732" v="329" actId="20577"/>
          <ac:graphicFrameMkLst>
            <pc:docMk/>
            <pc:sldMk cId="110717093" sldId="349"/>
            <ac:graphicFrameMk id="6" creationId="{D0BD45E7-C4E1-4F69-A075-D09B7E0D995F}"/>
          </ac:graphicFrameMkLst>
        </pc:graphicFrameChg>
      </pc:sldChg>
      <pc:sldChg chg="del">
        <pc:chgData name="Ryan Hostetter" userId="2dd98d27-7ef6-4091-b0b6-62159b97002b" providerId="ADAL" clId="{8387FB95-50BB-49CC-B527-8AA0224BF5D8}" dt="2024-02-07T20:53:35.155" v="331" actId="2696"/>
        <pc:sldMkLst>
          <pc:docMk/>
          <pc:sldMk cId="2345008811" sldId="354"/>
        </pc:sldMkLst>
      </pc:sldChg>
      <pc:sldChg chg="modSp mod">
        <pc:chgData name="Ryan Hostetter" userId="2dd98d27-7ef6-4091-b0b6-62159b97002b" providerId="ADAL" clId="{8387FB95-50BB-49CC-B527-8AA0224BF5D8}" dt="2024-02-07T20:50:26.335" v="230" actId="20577"/>
        <pc:sldMkLst>
          <pc:docMk/>
          <pc:sldMk cId="2203737844" sldId="355"/>
        </pc:sldMkLst>
        <pc:graphicFrameChg chg="modGraphic">
          <ac:chgData name="Ryan Hostetter" userId="2dd98d27-7ef6-4091-b0b6-62159b97002b" providerId="ADAL" clId="{8387FB95-50BB-49CC-B527-8AA0224BF5D8}" dt="2024-02-07T20:50:26.335" v="230" actId="20577"/>
          <ac:graphicFrameMkLst>
            <pc:docMk/>
            <pc:sldMk cId="2203737844" sldId="355"/>
            <ac:graphicFrameMk id="2" creationId="{29EBDAA5-0D19-4F95-9C04-FDEFC28EEEAA}"/>
          </ac:graphicFrameMkLst>
        </pc:graphicFrameChg>
      </pc:sldChg>
    </pc:docChg>
  </pc:docChgLst>
  <pc:docChgLst>
    <pc:chgData name="Erin Monroe" userId="6eadbe87-2ccc-456f-bd57-fa072be65307" providerId="ADAL" clId="{842928CD-BF37-43A3-A95B-9BD764FD0D0E}"/>
    <pc:docChg chg="">
      <pc:chgData name="Erin Monroe" userId="6eadbe87-2ccc-456f-bd57-fa072be65307" providerId="ADAL" clId="{842928CD-BF37-43A3-A95B-9BD764FD0D0E}" dt="2024-03-25T22:56:57.345" v="1"/>
      <pc:docMkLst>
        <pc:docMk/>
      </pc:docMkLst>
      <pc:sldChg chg="addCm modCm">
        <pc:chgData name="Erin Monroe" userId="6eadbe87-2ccc-456f-bd57-fa072be65307" providerId="ADAL" clId="{842928CD-BF37-43A3-A95B-9BD764FD0D0E}" dt="2024-03-25T22:56:57.345" v="1"/>
        <pc:sldMkLst>
          <pc:docMk/>
          <pc:sldMk cId="151901884" sldId="324"/>
        </pc:sldMkLst>
        <pc:extLst>
          <p:ext xmlns:p="http://schemas.openxmlformats.org/presentationml/2006/main" uri="{D6D511B9-2390-475A-947B-AFAB55BFBCF1}">
            <pc226:cmChg xmlns:pc226="http://schemas.microsoft.com/office/powerpoint/2022/06/main/command" chg="add mod">
              <pc226:chgData name="Erin Monroe" userId="6eadbe87-2ccc-456f-bd57-fa072be65307" providerId="ADAL" clId="{842928CD-BF37-43A3-A95B-9BD764FD0D0E}" dt="2024-03-25T22:56:57.345" v="1"/>
              <pc2:cmMkLst xmlns:pc2="http://schemas.microsoft.com/office/powerpoint/2019/9/main/command">
                <pc:docMk/>
                <pc:sldMk cId="151901884" sldId="324"/>
                <pc2:cmMk id="{B88E32D1-96E8-4507-BBAB-D27E1D3A50AA}"/>
              </pc2:cmMkLst>
            </pc226:cmChg>
          </p:ext>
        </pc:extLst>
      </pc:sldChg>
    </pc:docChg>
  </pc:docChgLst>
  <pc:docChgLst>
    <pc:chgData name="Claire Lazes" userId="69d971ab-f8e3-4f08-9de7-f1f98585e10c" providerId="ADAL" clId="{6CC794C6-6935-4094-9D08-414F421D5D38}"/>
    <pc:docChg chg="undo redo custSel modSld">
      <pc:chgData name="Claire Lazes" userId="69d971ab-f8e3-4f08-9de7-f1f98585e10c" providerId="ADAL" clId="{6CC794C6-6935-4094-9D08-414F421D5D38}" dt="2024-03-11T15:44:31.143" v="4120" actId="20577"/>
      <pc:docMkLst>
        <pc:docMk/>
      </pc:docMkLst>
      <pc:sldChg chg="modSp mod">
        <pc:chgData name="Claire Lazes" userId="69d971ab-f8e3-4f08-9de7-f1f98585e10c" providerId="ADAL" clId="{6CC794C6-6935-4094-9D08-414F421D5D38}" dt="2024-03-05T20:08:36.621" v="152" actId="20577"/>
        <pc:sldMkLst>
          <pc:docMk/>
          <pc:sldMk cId="712097684" sldId="303"/>
        </pc:sldMkLst>
        <pc:spChg chg="mod">
          <ac:chgData name="Claire Lazes" userId="69d971ab-f8e3-4f08-9de7-f1f98585e10c" providerId="ADAL" clId="{6CC794C6-6935-4094-9D08-414F421D5D38}" dt="2024-03-05T20:08:36.621" v="152" actId="20577"/>
          <ac:spMkLst>
            <pc:docMk/>
            <pc:sldMk cId="712097684" sldId="303"/>
            <ac:spMk id="10" creationId="{A6C774EE-45B9-4C80-B928-20C22DB58058}"/>
          </ac:spMkLst>
        </pc:spChg>
        <pc:graphicFrameChg chg="modGraphic">
          <ac:chgData name="Claire Lazes" userId="69d971ab-f8e3-4f08-9de7-f1f98585e10c" providerId="ADAL" clId="{6CC794C6-6935-4094-9D08-414F421D5D38}" dt="2024-03-05T20:07:20.241" v="31" actId="20577"/>
          <ac:graphicFrameMkLst>
            <pc:docMk/>
            <pc:sldMk cId="712097684" sldId="303"/>
            <ac:graphicFrameMk id="5" creationId="{D9603933-00AB-479C-85B6-48D82D6111B9}"/>
          </ac:graphicFrameMkLst>
        </pc:graphicFrameChg>
      </pc:sldChg>
      <pc:sldChg chg="modSp mod">
        <pc:chgData name="Claire Lazes" userId="69d971ab-f8e3-4f08-9de7-f1f98585e10c" providerId="ADAL" clId="{6CC794C6-6935-4094-9D08-414F421D5D38}" dt="2024-03-08T20:55:36.256" v="3713" actId="255"/>
        <pc:sldMkLst>
          <pc:docMk/>
          <pc:sldMk cId="1247493870" sldId="304"/>
        </pc:sldMkLst>
        <pc:spChg chg="mod">
          <ac:chgData name="Claire Lazes" userId="69d971ab-f8e3-4f08-9de7-f1f98585e10c" providerId="ADAL" clId="{6CC794C6-6935-4094-9D08-414F421D5D38}" dt="2024-03-08T20:55:36.256" v="3713" actId="255"/>
          <ac:spMkLst>
            <pc:docMk/>
            <pc:sldMk cId="1247493870" sldId="304"/>
            <ac:spMk id="10" creationId="{A6C774EE-45B9-4C80-B928-20C22DB58058}"/>
          </ac:spMkLst>
        </pc:spChg>
        <pc:graphicFrameChg chg="modGraphic">
          <ac:chgData name="Claire Lazes" userId="69d971ab-f8e3-4f08-9de7-f1f98585e10c" providerId="ADAL" clId="{6CC794C6-6935-4094-9D08-414F421D5D38}" dt="2024-03-08T20:51:49.497" v="2886" actId="20577"/>
          <ac:graphicFrameMkLst>
            <pc:docMk/>
            <pc:sldMk cId="1247493870" sldId="304"/>
            <ac:graphicFrameMk id="8" creationId="{06B2086F-F4F0-488C-B0E8-28A9D8CD47DB}"/>
          </ac:graphicFrameMkLst>
        </pc:graphicFrameChg>
      </pc:sldChg>
      <pc:sldChg chg="modSp mod">
        <pc:chgData name="Claire Lazes" userId="69d971ab-f8e3-4f08-9de7-f1f98585e10c" providerId="ADAL" clId="{6CC794C6-6935-4094-9D08-414F421D5D38}" dt="2024-03-07T20:56:52.070" v="1277" actId="20577"/>
        <pc:sldMkLst>
          <pc:docMk/>
          <pc:sldMk cId="3160681987" sldId="311"/>
        </pc:sldMkLst>
        <pc:graphicFrameChg chg="modGraphic">
          <ac:chgData name="Claire Lazes" userId="69d971ab-f8e3-4f08-9de7-f1f98585e10c" providerId="ADAL" clId="{6CC794C6-6935-4094-9D08-414F421D5D38}" dt="2024-03-07T20:56:52.070" v="1277" actId="20577"/>
          <ac:graphicFrameMkLst>
            <pc:docMk/>
            <pc:sldMk cId="3160681987" sldId="311"/>
            <ac:graphicFrameMk id="3" creationId="{5F2749CD-40F7-4498-B04B-9D191C9E3032}"/>
          </ac:graphicFrameMkLst>
        </pc:graphicFrameChg>
      </pc:sldChg>
      <pc:sldChg chg="modSp mod">
        <pc:chgData name="Claire Lazes" userId="69d971ab-f8e3-4f08-9de7-f1f98585e10c" providerId="ADAL" clId="{6CC794C6-6935-4094-9D08-414F421D5D38}" dt="2024-03-07T20:58:15.255" v="1300" actId="20577"/>
        <pc:sldMkLst>
          <pc:docMk/>
          <pc:sldMk cId="184061389" sldId="316"/>
        </pc:sldMkLst>
        <pc:graphicFrameChg chg="modGraphic">
          <ac:chgData name="Claire Lazes" userId="69d971ab-f8e3-4f08-9de7-f1f98585e10c" providerId="ADAL" clId="{6CC794C6-6935-4094-9D08-414F421D5D38}" dt="2024-03-07T20:58:15.255" v="1300" actId="20577"/>
          <ac:graphicFrameMkLst>
            <pc:docMk/>
            <pc:sldMk cId="184061389" sldId="316"/>
            <ac:graphicFrameMk id="5" creationId="{4C71AD61-0DBE-47E3-9E04-DA8D226347A2}"/>
          </ac:graphicFrameMkLst>
        </pc:graphicFrameChg>
      </pc:sldChg>
      <pc:sldChg chg="modSp mod">
        <pc:chgData name="Claire Lazes" userId="69d971ab-f8e3-4f08-9de7-f1f98585e10c" providerId="ADAL" clId="{6CC794C6-6935-4094-9D08-414F421D5D38}" dt="2024-03-07T20:53:22.064" v="1203" actId="20577"/>
        <pc:sldMkLst>
          <pc:docMk/>
          <pc:sldMk cId="3392763716" sldId="318"/>
        </pc:sldMkLst>
        <pc:spChg chg="mod">
          <ac:chgData name="Claire Lazes" userId="69d971ab-f8e3-4f08-9de7-f1f98585e10c" providerId="ADAL" clId="{6CC794C6-6935-4094-9D08-414F421D5D38}" dt="2024-03-07T20:51:57.270" v="1184" actId="20577"/>
          <ac:spMkLst>
            <pc:docMk/>
            <pc:sldMk cId="3392763716" sldId="318"/>
            <ac:spMk id="10" creationId="{A6C774EE-45B9-4C80-B928-20C22DB58058}"/>
          </ac:spMkLst>
        </pc:spChg>
        <pc:graphicFrameChg chg="modGraphic">
          <ac:chgData name="Claire Lazes" userId="69d971ab-f8e3-4f08-9de7-f1f98585e10c" providerId="ADAL" clId="{6CC794C6-6935-4094-9D08-414F421D5D38}" dt="2024-03-07T20:53:22.064" v="1203" actId="20577"/>
          <ac:graphicFrameMkLst>
            <pc:docMk/>
            <pc:sldMk cId="3392763716" sldId="318"/>
            <ac:graphicFrameMk id="2" creationId="{BEA5B7AC-1695-4F4B-9DC3-2F9A74B60087}"/>
          </ac:graphicFrameMkLst>
        </pc:graphicFrameChg>
      </pc:sldChg>
      <pc:sldChg chg="modSp mod">
        <pc:chgData name="Claire Lazes" userId="69d971ab-f8e3-4f08-9de7-f1f98585e10c" providerId="ADAL" clId="{6CC794C6-6935-4094-9D08-414F421D5D38}" dt="2024-03-11T15:44:31.143" v="4120" actId="20577"/>
        <pc:sldMkLst>
          <pc:docMk/>
          <pc:sldMk cId="1351999470" sldId="322"/>
        </pc:sldMkLst>
        <pc:spChg chg="mod">
          <ac:chgData name="Claire Lazes" userId="69d971ab-f8e3-4f08-9de7-f1f98585e10c" providerId="ADAL" clId="{6CC794C6-6935-4094-9D08-414F421D5D38}" dt="2024-03-11T15:44:31.143" v="4120" actId="20577"/>
          <ac:spMkLst>
            <pc:docMk/>
            <pc:sldMk cId="1351999470" sldId="322"/>
            <ac:spMk id="10" creationId="{A6C774EE-45B9-4C80-B928-20C22DB58058}"/>
          </ac:spMkLst>
        </pc:spChg>
        <pc:graphicFrameChg chg="mod modGraphic">
          <ac:chgData name="Claire Lazes" userId="69d971ab-f8e3-4f08-9de7-f1f98585e10c" providerId="ADAL" clId="{6CC794C6-6935-4094-9D08-414F421D5D38}" dt="2024-03-08T21:03:14.352" v="3974" actId="20577"/>
          <ac:graphicFrameMkLst>
            <pc:docMk/>
            <pc:sldMk cId="1351999470" sldId="322"/>
            <ac:graphicFrameMk id="3" creationId="{910AB21A-F2DB-4736-9200-EAC8779457E9}"/>
          </ac:graphicFrameMkLst>
        </pc:graphicFrameChg>
      </pc:sldChg>
      <pc:sldChg chg="modSp mod">
        <pc:chgData name="Claire Lazes" userId="69d971ab-f8e3-4f08-9de7-f1f98585e10c" providerId="ADAL" clId="{6CC794C6-6935-4094-9D08-414F421D5D38}" dt="2024-03-07T20:53:52.443" v="1252" actId="20577"/>
        <pc:sldMkLst>
          <pc:docMk/>
          <pc:sldMk cId="2416174364" sldId="337"/>
        </pc:sldMkLst>
        <pc:graphicFrameChg chg="modGraphic">
          <ac:chgData name="Claire Lazes" userId="69d971ab-f8e3-4f08-9de7-f1f98585e10c" providerId="ADAL" clId="{6CC794C6-6935-4094-9D08-414F421D5D38}" dt="2024-03-07T20:53:52.443" v="1252" actId="20577"/>
          <ac:graphicFrameMkLst>
            <pc:docMk/>
            <pc:sldMk cId="2416174364" sldId="337"/>
            <ac:graphicFrameMk id="3" creationId="{3CEAD54D-95AA-4346-8D5B-8631CD6C43EC}"/>
          </ac:graphicFrameMkLst>
        </pc:graphicFrameChg>
      </pc:sldChg>
      <pc:sldChg chg="modSp mod">
        <pc:chgData name="Claire Lazes" userId="69d971ab-f8e3-4f08-9de7-f1f98585e10c" providerId="ADAL" clId="{6CC794C6-6935-4094-9D08-414F421D5D38}" dt="2024-03-08T20:56:10.055" v="3737" actId="20577"/>
        <pc:sldMkLst>
          <pc:docMk/>
          <pc:sldMk cId="352226010" sldId="346"/>
        </pc:sldMkLst>
        <pc:graphicFrameChg chg="modGraphic">
          <ac:chgData name="Claire Lazes" userId="69d971ab-f8e3-4f08-9de7-f1f98585e10c" providerId="ADAL" clId="{6CC794C6-6935-4094-9D08-414F421D5D38}" dt="2024-03-08T20:56:10.055" v="3737" actId="20577"/>
          <ac:graphicFrameMkLst>
            <pc:docMk/>
            <pc:sldMk cId="352226010" sldId="346"/>
            <ac:graphicFrameMk id="6" creationId="{B6DF9F8C-0489-47DC-8EE7-D6472D32F562}"/>
          </ac:graphicFrameMkLst>
        </pc:graphicFrameChg>
      </pc:sldChg>
      <pc:sldChg chg="modSp mod">
        <pc:chgData name="Claire Lazes" userId="69d971ab-f8e3-4f08-9de7-f1f98585e10c" providerId="ADAL" clId="{6CC794C6-6935-4094-9D08-414F421D5D38}" dt="2024-03-08T20:58:03.631" v="3954" actId="20577"/>
        <pc:sldMkLst>
          <pc:docMk/>
          <pc:sldMk cId="2049595344" sldId="348"/>
        </pc:sldMkLst>
        <pc:graphicFrameChg chg="modGraphic">
          <ac:chgData name="Claire Lazes" userId="69d971ab-f8e3-4f08-9de7-f1f98585e10c" providerId="ADAL" clId="{6CC794C6-6935-4094-9D08-414F421D5D38}" dt="2024-03-08T20:58:03.631" v="3954" actId="20577"/>
          <ac:graphicFrameMkLst>
            <pc:docMk/>
            <pc:sldMk cId="2049595344" sldId="348"/>
            <ac:graphicFrameMk id="6" creationId="{B6DF9F8C-0489-47DC-8EE7-D6472D32F562}"/>
          </ac:graphicFrameMkLst>
        </pc:graphicFrameChg>
      </pc:sldChg>
      <pc:sldChg chg="modSp mod">
        <pc:chgData name="Claire Lazes" userId="69d971ab-f8e3-4f08-9de7-f1f98585e10c" providerId="ADAL" clId="{6CC794C6-6935-4094-9D08-414F421D5D38}" dt="2024-03-08T20:56:57.203" v="3818" actId="20577"/>
        <pc:sldMkLst>
          <pc:docMk/>
          <pc:sldMk cId="3681324608" sldId="352"/>
        </pc:sldMkLst>
        <pc:spChg chg="mod">
          <ac:chgData name="Claire Lazes" userId="69d971ab-f8e3-4f08-9de7-f1f98585e10c" providerId="ADAL" clId="{6CC794C6-6935-4094-9D08-414F421D5D38}" dt="2024-03-08T20:56:57.203" v="3818" actId="20577"/>
          <ac:spMkLst>
            <pc:docMk/>
            <pc:sldMk cId="3681324608" sldId="352"/>
            <ac:spMk id="10" creationId="{A6C774EE-45B9-4C80-B928-20C22DB58058}"/>
          </ac:spMkLst>
        </pc:spChg>
      </pc:sldChg>
      <pc:sldChg chg="modSp mod">
        <pc:chgData name="Claire Lazes" userId="69d971ab-f8e3-4f08-9de7-f1f98585e10c" providerId="ADAL" clId="{6CC794C6-6935-4094-9D08-414F421D5D38}" dt="2024-03-07T21:20:52.178" v="2765" actId="20577"/>
        <pc:sldMkLst>
          <pc:docMk/>
          <pc:sldMk cId="2203737844" sldId="355"/>
        </pc:sldMkLst>
        <pc:graphicFrameChg chg="modGraphic">
          <ac:chgData name="Claire Lazes" userId="69d971ab-f8e3-4f08-9de7-f1f98585e10c" providerId="ADAL" clId="{6CC794C6-6935-4094-9D08-414F421D5D38}" dt="2024-03-07T21:20:52.178" v="2765" actId="20577"/>
          <ac:graphicFrameMkLst>
            <pc:docMk/>
            <pc:sldMk cId="2203737844" sldId="355"/>
            <ac:graphicFrameMk id="2" creationId="{29EBDAA5-0D19-4F95-9C04-FDEFC28EEEAA}"/>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117913-9F84-438F-8AD5-D750FF30B549}"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en-US"/>
        </a:p>
      </dgm:t>
    </dgm:pt>
    <dgm:pt modelId="{12317101-1128-46F9-869F-A73C0E66A61A}">
      <dgm:prSet phldrT="[Text]" custT="1"/>
      <dgm:spPr>
        <a:xfrm>
          <a:off x="1300619" y="0"/>
          <a:ext cx="5152912" cy="5152912"/>
        </a:xfrm>
        <a:prstGeom prst="ellipse">
          <a:avLst/>
        </a:prstGeom>
        <a:solidFill>
          <a:srgbClr val="163D1E"/>
        </a:solidFill>
        <a:ln w="15875" cap="flat" cmpd="sng" algn="ctr">
          <a:solidFill>
            <a:sysClr val="window" lastClr="FFFFFF">
              <a:hueOff val="0"/>
              <a:satOff val="0"/>
              <a:lumOff val="0"/>
              <a:alphaOff val="0"/>
            </a:sysClr>
          </a:solidFill>
          <a:prstDash val="solid"/>
        </a:ln>
        <a:effectLst/>
      </dgm:spPr>
      <dgm:t>
        <a:bodyPr/>
        <a:lstStyle/>
        <a:p>
          <a:pPr>
            <a:buNone/>
          </a:pPr>
          <a:r>
            <a:rPr lang="en-US" sz="1000">
              <a:solidFill>
                <a:sysClr val="window" lastClr="FFFFFF"/>
              </a:solidFill>
              <a:latin typeface="Calibri" panose="020F0502020204030204"/>
              <a:ea typeface="+mn-ea"/>
              <a:cs typeface="+mn-cs"/>
            </a:rPr>
            <a:t>Community Vision</a:t>
          </a:r>
        </a:p>
      </dgm:t>
    </dgm:pt>
    <dgm:pt modelId="{B07D0126-BCBC-44F7-8987-FA8CBB6B2E9A}" type="parTrans" cxnId="{F0E2934E-0BF8-4C07-9CB5-57F3770D04A9}">
      <dgm:prSet/>
      <dgm:spPr/>
      <dgm:t>
        <a:bodyPr/>
        <a:lstStyle/>
        <a:p>
          <a:endParaRPr lang="en-US"/>
        </a:p>
      </dgm:t>
    </dgm:pt>
    <dgm:pt modelId="{99C74A48-0527-41E9-893F-D05B6407AAA6}" type="sibTrans" cxnId="{F0E2934E-0BF8-4C07-9CB5-57F3770D04A9}">
      <dgm:prSet/>
      <dgm:spPr/>
      <dgm:t>
        <a:bodyPr/>
        <a:lstStyle/>
        <a:p>
          <a:endParaRPr lang="en-US"/>
        </a:p>
      </dgm:t>
    </dgm:pt>
    <dgm:pt modelId="{B3BC50E3-EB21-45E9-9FC6-CA3334EFE6FC}">
      <dgm:prSet phldrT="[Text]" custT="1"/>
      <dgm:spPr>
        <a:xfrm>
          <a:off x="1687087" y="772936"/>
          <a:ext cx="4379975" cy="4379975"/>
        </a:xfrm>
        <a:prstGeom prst="ellipse">
          <a:avLst/>
        </a:prstGeom>
        <a:solidFill>
          <a:srgbClr val="7BA54C"/>
        </a:solidFill>
        <a:ln w="15875" cap="flat" cmpd="sng" algn="ctr">
          <a:solidFill>
            <a:sysClr val="window" lastClr="FFFFFF">
              <a:hueOff val="0"/>
              <a:satOff val="0"/>
              <a:lumOff val="0"/>
              <a:alphaOff val="0"/>
            </a:sysClr>
          </a:solidFill>
          <a:prstDash val="solid"/>
        </a:ln>
        <a:effectLst/>
      </dgm:spPr>
      <dgm:t>
        <a:bodyPr/>
        <a:lstStyle/>
        <a:p>
          <a:pPr>
            <a:buNone/>
          </a:pPr>
          <a:r>
            <a:rPr lang="en-US" sz="1000">
              <a:solidFill>
                <a:sysClr val="window" lastClr="FFFFFF"/>
              </a:solidFill>
              <a:latin typeface="Calibri" panose="020F0502020204030204"/>
              <a:ea typeface="+mn-ea"/>
              <a:cs typeface="+mn-cs"/>
            </a:rPr>
            <a:t>Common Values</a:t>
          </a:r>
        </a:p>
      </dgm:t>
    </dgm:pt>
    <dgm:pt modelId="{0747541B-8F41-4C9E-BBDA-C11FED91C0BC}" type="parTrans" cxnId="{867059CF-4FD5-4AD8-BEAE-AA98B1E467FF}">
      <dgm:prSet/>
      <dgm:spPr/>
      <dgm:t>
        <a:bodyPr/>
        <a:lstStyle/>
        <a:p>
          <a:endParaRPr lang="en-US"/>
        </a:p>
      </dgm:t>
    </dgm:pt>
    <dgm:pt modelId="{488D5E8D-66EB-4B0C-8E39-FFC44217E6DB}" type="sibTrans" cxnId="{867059CF-4FD5-4AD8-BEAE-AA98B1E467FF}">
      <dgm:prSet/>
      <dgm:spPr/>
      <dgm:t>
        <a:bodyPr/>
        <a:lstStyle/>
        <a:p>
          <a:endParaRPr lang="en-US"/>
        </a:p>
      </dgm:t>
    </dgm:pt>
    <dgm:pt modelId="{02D17D1A-A0E9-4E72-801F-ADFA04E956FE}">
      <dgm:prSet phldrT="[Text]" custT="1"/>
      <dgm:spPr>
        <a:xfrm>
          <a:off x="2073556" y="1545873"/>
          <a:ext cx="3607038" cy="3607038"/>
        </a:xfrm>
        <a:prstGeom prst="ellipse">
          <a:avLst/>
        </a:prstGeom>
        <a:solidFill>
          <a:srgbClr val="C2BC80"/>
        </a:solidFill>
        <a:ln w="15875" cap="flat" cmpd="sng" algn="ctr">
          <a:solidFill>
            <a:sysClr val="window" lastClr="FFFFFF">
              <a:hueOff val="0"/>
              <a:satOff val="0"/>
              <a:lumOff val="0"/>
              <a:alphaOff val="0"/>
            </a:sysClr>
          </a:solidFill>
          <a:prstDash val="solid"/>
        </a:ln>
        <a:effectLst/>
      </dgm:spPr>
      <dgm:t>
        <a:bodyPr/>
        <a:lstStyle/>
        <a:p>
          <a:pPr>
            <a:buNone/>
          </a:pPr>
          <a:r>
            <a:rPr lang="en-US" sz="1000">
              <a:solidFill>
                <a:sysClr val="window" lastClr="FFFFFF"/>
              </a:solidFill>
              <a:latin typeface="Calibri" panose="020F0502020204030204"/>
              <a:ea typeface="+mn-ea"/>
              <a:cs typeface="+mn-cs"/>
            </a:rPr>
            <a:t>Principles</a:t>
          </a:r>
        </a:p>
      </dgm:t>
    </dgm:pt>
    <dgm:pt modelId="{6DACFB1E-20A4-4ED2-AC6D-BE6B23CA008A}" type="parTrans" cxnId="{85B8A031-B282-4BC6-AFAD-AD5DDE79993B}">
      <dgm:prSet/>
      <dgm:spPr/>
      <dgm:t>
        <a:bodyPr/>
        <a:lstStyle/>
        <a:p>
          <a:endParaRPr lang="en-US"/>
        </a:p>
      </dgm:t>
    </dgm:pt>
    <dgm:pt modelId="{FEE5B822-F2C4-4484-8C8E-B6F24D68FBB8}" type="sibTrans" cxnId="{85B8A031-B282-4BC6-AFAD-AD5DDE79993B}">
      <dgm:prSet/>
      <dgm:spPr/>
      <dgm:t>
        <a:bodyPr/>
        <a:lstStyle/>
        <a:p>
          <a:endParaRPr lang="en-US"/>
        </a:p>
      </dgm:t>
    </dgm:pt>
    <dgm:pt modelId="{705D6512-CDBA-4AEF-B76E-71B9BFF11A8C}">
      <dgm:prSet phldrT="[Text]" custT="1"/>
      <dgm:spPr>
        <a:xfrm>
          <a:off x="2460024" y="2318810"/>
          <a:ext cx="2834101" cy="2834101"/>
        </a:xfrm>
        <a:prstGeom prst="ellipse">
          <a:avLst/>
        </a:prstGeom>
        <a:solidFill>
          <a:srgbClr val="F36B23"/>
        </a:solidFill>
        <a:ln w="15875" cap="flat" cmpd="sng" algn="ctr">
          <a:solidFill>
            <a:sysClr val="window" lastClr="FFFFFF">
              <a:hueOff val="0"/>
              <a:satOff val="0"/>
              <a:lumOff val="0"/>
              <a:alphaOff val="0"/>
            </a:sysClr>
          </a:solidFill>
          <a:prstDash val="solid"/>
        </a:ln>
        <a:effectLst/>
      </dgm:spPr>
      <dgm:t>
        <a:bodyPr/>
        <a:lstStyle/>
        <a:p>
          <a:pPr>
            <a:buNone/>
          </a:pPr>
          <a:r>
            <a:rPr lang="en-US" sz="1000">
              <a:solidFill>
                <a:sysClr val="window" lastClr="FFFFFF"/>
              </a:solidFill>
              <a:latin typeface="Calibri" panose="020F0502020204030204"/>
              <a:ea typeface="+mn-ea"/>
              <a:cs typeface="+mn-cs"/>
            </a:rPr>
            <a:t>Policies</a:t>
          </a:r>
        </a:p>
      </dgm:t>
    </dgm:pt>
    <dgm:pt modelId="{A97493FA-7A3A-4C0A-866C-E508D83E2898}" type="parTrans" cxnId="{C252AA61-6AE5-4003-B00F-B1BD62F35CE1}">
      <dgm:prSet/>
      <dgm:spPr/>
      <dgm:t>
        <a:bodyPr/>
        <a:lstStyle/>
        <a:p>
          <a:endParaRPr lang="en-US"/>
        </a:p>
      </dgm:t>
    </dgm:pt>
    <dgm:pt modelId="{F368CEAB-1B08-46A3-B871-8D6EA407C080}" type="sibTrans" cxnId="{C252AA61-6AE5-4003-B00F-B1BD62F35CE1}">
      <dgm:prSet/>
      <dgm:spPr/>
      <dgm:t>
        <a:bodyPr/>
        <a:lstStyle/>
        <a:p>
          <a:endParaRPr lang="en-US"/>
        </a:p>
      </dgm:t>
    </dgm:pt>
    <dgm:pt modelId="{34DCE1E3-565A-437F-9D52-01CB90E59D2F}">
      <dgm:prSet custT="1"/>
      <dgm:spPr>
        <a:xfrm>
          <a:off x="2846493" y="3091747"/>
          <a:ext cx="2061164" cy="2061164"/>
        </a:xfrm>
        <a:prstGeom prst="ellipse">
          <a:avLst/>
        </a:prstGeom>
        <a:solidFill>
          <a:srgbClr val="6D6EA5"/>
        </a:solidFill>
        <a:ln w="15875" cap="flat" cmpd="sng" algn="ctr">
          <a:solidFill>
            <a:sysClr val="window" lastClr="FFFFFF">
              <a:hueOff val="0"/>
              <a:satOff val="0"/>
              <a:lumOff val="0"/>
              <a:alphaOff val="0"/>
            </a:sysClr>
          </a:solidFill>
          <a:prstDash val="solid"/>
        </a:ln>
        <a:effectLst/>
      </dgm:spPr>
      <dgm:t>
        <a:bodyPr/>
        <a:lstStyle/>
        <a:p>
          <a:pPr>
            <a:lnSpc>
              <a:spcPct val="100000"/>
            </a:lnSpc>
            <a:spcAft>
              <a:spcPts val="0"/>
            </a:spcAft>
            <a:buNone/>
          </a:pPr>
          <a:r>
            <a:rPr lang="en-US" sz="1000">
              <a:solidFill>
                <a:sysClr val="window" lastClr="FFFFFF"/>
              </a:solidFill>
              <a:latin typeface="Calibri" panose="020F0502020204030204"/>
              <a:ea typeface="+mn-ea"/>
              <a:cs typeface="+mn-cs"/>
            </a:rPr>
            <a:t>Strategies</a:t>
          </a:r>
        </a:p>
        <a:p>
          <a:pPr>
            <a:lnSpc>
              <a:spcPct val="100000"/>
            </a:lnSpc>
            <a:spcAft>
              <a:spcPts val="0"/>
            </a:spcAft>
            <a:buNone/>
          </a:pPr>
          <a:r>
            <a:rPr lang="en-US" sz="1200" b="1">
              <a:solidFill>
                <a:sysClr val="window" lastClr="FFFFFF"/>
              </a:solidFill>
              <a:latin typeface="Calibri" panose="020F0502020204030204"/>
              <a:ea typeface="+mn-ea"/>
              <a:cs typeface="+mn-cs"/>
            </a:rPr>
            <a:t>= </a:t>
          </a:r>
        </a:p>
        <a:p>
          <a:pPr>
            <a:lnSpc>
              <a:spcPct val="100000"/>
            </a:lnSpc>
            <a:spcAft>
              <a:spcPts val="0"/>
            </a:spcAft>
            <a:buNone/>
          </a:pPr>
          <a:r>
            <a:rPr lang="en-US" sz="1200" b="1">
              <a:solidFill>
                <a:sysClr val="window" lastClr="FFFFFF"/>
              </a:solidFill>
              <a:latin typeface="Calibri" panose="020F0502020204030204"/>
              <a:ea typeface="+mn-ea"/>
              <a:cs typeface="+mn-cs"/>
            </a:rPr>
            <a:t>Work Plan Tasks </a:t>
          </a:r>
        </a:p>
      </dgm:t>
    </dgm:pt>
    <dgm:pt modelId="{F1B0FFF9-04C5-4357-808E-0D0443123EA2}" type="parTrans" cxnId="{409FA82B-FA34-4631-A8E5-698A993E258D}">
      <dgm:prSet/>
      <dgm:spPr/>
      <dgm:t>
        <a:bodyPr/>
        <a:lstStyle/>
        <a:p>
          <a:endParaRPr lang="en-US"/>
        </a:p>
      </dgm:t>
    </dgm:pt>
    <dgm:pt modelId="{F6B96BBA-462F-40B4-B4F3-C0D5B1A49454}" type="sibTrans" cxnId="{409FA82B-FA34-4631-A8E5-698A993E258D}">
      <dgm:prSet/>
      <dgm:spPr/>
      <dgm:t>
        <a:bodyPr/>
        <a:lstStyle/>
        <a:p>
          <a:endParaRPr lang="en-US"/>
        </a:p>
      </dgm:t>
    </dgm:pt>
    <dgm:pt modelId="{8C43A67E-F959-4605-9CAF-5DFA5928FE1D}" type="pres">
      <dgm:prSet presAssocID="{95117913-9F84-438F-8AD5-D750FF30B549}" presName="Name0" presStyleCnt="0">
        <dgm:presLayoutVars>
          <dgm:chMax val="7"/>
          <dgm:resizeHandles val="exact"/>
        </dgm:presLayoutVars>
      </dgm:prSet>
      <dgm:spPr/>
    </dgm:pt>
    <dgm:pt modelId="{F8A73CEB-32FF-4BD5-99EA-902CCFE7D505}" type="pres">
      <dgm:prSet presAssocID="{95117913-9F84-438F-8AD5-D750FF30B549}" presName="comp1" presStyleCnt="0"/>
      <dgm:spPr/>
    </dgm:pt>
    <dgm:pt modelId="{C63E0926-4100-4352-B639-32B1A7E8D09B}" type="pres">
      <dgm:prSet presAssocID="{95117913-9F84-438F-8AD5-D750FF30B549}" presName="circle1" presStyleLbl="node1" presStyleIdx="0" presStyleCnt="5" custScaleX="108230"/>
      <dgm:spPr/>
    </dgm:pt>
    <dgm:pt modelId="{00A07757-BC02-40EF-BB30-425AC5108005}" type="pres">
      <dgm:prSet presAssocID="{95117913-9F84-438F-8AD5-D750FF30B549}" presName="c1text" presStyleLbl="node1" presStyleIdx="0" presStyleCnt="5">
        <dgm:presLayoutVars>
          <dgm:bulletEnabled val="1"/>
        </dgm:presLayoutVars>
      </dgm:prSet>
      <dgm:spPr/>
    </dgm:pt>
    <dgm:pt modelId="{C7AE2C4C-B7F3-43CA-9862-3176929C56FA}" type="pres">
      <dgm:prSet presAssocID="{95117913-9F84-438F-8AD5-D750FF30B549}" presName="comp2" presStyleCnt="0"/>
      <dgm:spPr/>
    </dgm:pt>
    <dgm:pt modelId="{B4B4BA4F-3261-468C-8ACB-691FFB1EBF42}" type="pres">
      <dgm:prSet presAssocID="{95117913-9F84-438F-8AD5-D750FF30B549}" presName="circle2" presStyleLbl="node1" presStyleIdx="1" presStyleCnt="5"/>
      <dgm:spPr/>
    </dgm:pt>
    <dgm:pt modelId="{A76076B3-92F7-464C-9B1C-26D8DF9D1CC6}" type="pres">
      <dgm:prSet presAssocID="{95117913-9F84-438F-8AD5-D750FF30B549}" presName="c2text" presStyleLbl="node1" presStyleIdx="1" presStyleCnt="5">
        <dgm:presLayoutVars>
          <dgm:bulletEnabled val="1"/>
        </dgm:presLayoutVars>
      </dgm:prSet>
      <dgm:spPr/>
    </dgm:pt>
    <dgm:pt modelId="{4A4F587A-D9B9-4829-9BB0-9088BA92A203}" type="pres">
      <dgm:prSet presAssocID="{95117913-9F84-438F-8AD5-D750FF30B549}" presName="comp3" presStyleCnt="0"/>
      <dgm:spPr/>
    </dgm:pt>
    <dgm:pt modelId="{7F4AE46C-4BE4-43D9-B833-8A2AA9375324}" type="pres">
      <dgm:prSet presAssocID="{95117913-9F84-438F-8AD5-D750FF30B549}" presName="circle3" presStyleLbl="node1" presStyleIdx="2" presStyleCnt="5"/>
      <dgm:spPr/>
    </dgm:pt>
    <dgm:pt modelId="{082344C6-51ED-4019-AA06-2F6663ADD04F}" type="pres">
      <dgm:prSet presAssocID="{95117913-9F84-438F-8AD5-D750FF30B549}" presName="c3text" presStyleLbl="node1" presStyleIdx="2" presStyleCnt="5">
        <dgm:presLayoutVars>
          <dgm:bulletEnabled val="1"/>
        </dgm:presLayoutVars>
      </dgm:prSet>
      <dgm:spPr/>
    </dgm:pt>
    <dgm:pt modelId="{39CCD772-9C32-4D3D-BAC5-AD1EC42F08BA}" type="pres">
      <dgm:prSet presAssocID="{95117913-9F84-438F-8AD5-D750FF30B549}" presName="comp4" presStyleCnt="0"/>
      <dgm:spPr/>
    </dgm:pt>
    <dgm:pt modelId="{A5099F5E-4D9A-4BD0-A1FA-8656775DBC50}" type="pres">
      <dgm:prSet presAssocID="{95117913-9F84-438F-8AD5-D750FF30B549}" presName="circle4" presStyleLbl="node1" presStyleIdx="3" presStyleCnt="5"/>
      <dgm:spPr/>
    </dgm:pt>
    <dgm:pt modelId="{B34C329B-EAD3-4DA8-A428-92955D9998EF}" type="pres">
      <dgm:prSet presAssocID="{95117913-9F84-438F-8AD5-D750FF30B549}" presName="c4text" presStyleLbl="node1" presStyleIdx="3" presStyleCnt="5">
        <dgm:presLayoutVars>
          <dgm:bulletEnabled val="1"/>
        </dgm:presLayoutVars>
      </dgm:prSet>
      <dgm:spPr/>
    </dgm:pt>
    <dgm:pt modelId="{4211DC08-138E-47EF-B816-115C8C2FB82E}" type="pres">
      <dgm:prSet presAssocID="{95117913-9F84-438F-8AD5-D750FF30B549}" presName="comp5" presStyleCnt="0"/>
      <dgm:spPr/>
    </dgm:pt>
    <dgm:pt modelId="{08FC55D3-44C2-481D-97E4-C14CC98F376A}" type="pres">
      <dgm:prSet presAssocID="{95117913-9F84-438F-8AD5-D750FF30B549}" presName="circle5" presStyleLbl="node1" presStyleIdx="4" presStyleCnt="5" custScaleX="133055"/>
      <dgm:spPr/>
    </dgm:pt>
    <dgm:pt modelId="{FFD42728-EEB8-4BBD-B389-9B0717121EF4}" type="pres">
      <dgm:prSet presAssocID="{95117913-9F84-438F-8AD5-D750FF30B549}" presName="c5text" presStyleLbl="node1" presStyleIdx="4" presStyleCnt="5">
        <dgm:presLayoutVars>
          <dgm:bulletEnabled val="1"/>
        </dgm:presLayoutVars>
      </dgm:prSet>
      <dgm:spPr/>
    </dgm:pt>
  </dgm:ptLst>
  <dgm:cxnLst>
    <dgm:cxn modelId="{9B32ED17-A505-42C4-985D-DA27481DBAAD}" type="presOf" srcId="{705D6512-CDBA-4AEF-B76E-71B9BFF11A8C}" destId="{A5099F5E-4D9A-4BD0-A1FA-8656775DBC50}" srcOrd="0" destOrd="0" presId="urn:microsoft.com/office/officeart/2005/8/layout/venn2"/>
    <dgm:cxn modelId="{663BB226-1F6A-4D10-B388-1C7C13CC483E}" type="presOf" srcId="{12317101-1128-46F9-869F-A73C0E66A61A}" destId="{00A07757-BC02-40EF-BB30-425AC5108005}" srcOrd="1" destOrd="0" presId="urn:microsoft.com/office/officeart/2005/8/layout/venn2"/>
    <dgm:cxn modelId="{409FA82B-FA34-4631-A8E5-698A993E258D}" srcId="{95117913-9F84-438F-8AD5-D750FF30B549}" destId="{34DCE1E3-565A-437F-9D52-01CB90E59D2F}" srcOrd="4" destOrd="0" parTransId="{F1B0FFF9-04C5-4357-808E-0D0443123EA2}" sibTransId="{F6B96BBA-462F-40B4-B4F3-C0D5B1A49454}"/>
    <dgm:cxn modelId="{85B8A031-B282-4BC6-AFAD-AD5DDE79993B}" srcId="{95117913-9F84-438F-8AD5-D750FF30B549}" destId="{02D17D1A-A0E9-4E72-801F-ADFA04E956FE}" srcOrd="2" destOrd="0" parTransId="{6DACFB1E-20A4-4ED2-AC6D-BE6B23CA008A}" sibTransId="{FEE5B822-F2C4-4484-8C8E-B6F24D68FBB8}"/>
    <dgm:cxn modelId="{41B2FD40-6DB8-40F7-A137-09983953C054}" type="presOf" srcId="{34DCE1E3-565A-437F-9D52-01CB90E59D2F}" destId="{08FC55D3-44C2-481D-97E4-C14CC98F376A}" srcOrd="0" destOrd="0" presId="urn:microsoft.com/office/officeart/2005/8/layout/venn2"/>
    <dgm:cxn modelId="{C252AA61-6AE5-4003-B00F-B1BD62F35CE1}" srcId="{95117913-9F84-438F-8AD5-D750FF30B549}" destId="{705D6512-CDBA-4AEF-B76E-71B9BFF11A8C}" srcOrd="3" destOrd="0" parTransId="{A97493FA-7A3A-4C0A-866C-E508D83E2898}" sibTransId="{F368CEAB-1B08-46A3-B871-8D6EA407C080}"/>
    <dgm:cxn modelId="{E613F344-E5C8-4DCB-9014-3E7CEFD73C9F}" type="presOf" srcId="{705D6512-CDBA-4AEF-B76E-71B9BFF11A8C}" destId="{B34C329B-EAD3-4DA8-A428-92955D9998EF}" srcOrd="1" destOrd="0" presId="urn:microsoft.com/office/officeart/2005/8/layout/venn2"/>
    <dgm:cxn modelId="{F0E2934E-0BF8-4C07-9CB5-57F3770D04A9}" srcId="{95117913-9F84-438F-8AD5-D750FF30B549}" destId="{12317101-1128-46F9-869F-A73C0E66A61A}" srcOrd="0" destOrd="0" parTransId="{B07D0126-BCBC-44F7-8987-FA8CBB6B2E9A}" sibTransId="{99C74A48-0527-41E9-893F-D05B6407AAA6}"/>
    <dgm:cxn modelId="{14852471-626A-420C-AE2F-FAD1F641FF16}" type="presOf" srcId="{02D17D1A-A0E9-4E72-801F-ADFA04E956FE}" destId="{082344C6-51ED-4019-AA06-2F6663ADD04F}" srcOrd="1" destOrd="0" presId="urn:microsoft.com/office/officeart/2005/8/layout/venn2"/>
    <dgm:cxn modelId="{2C144F54-6899-44BC-8C7E-59B53EB442C3}" type="presOf" srcId="{95117913-9F84-438F-8AD5-D750FF30B549}" destId="{8C43A67E-F959-4605-9CAF-5DFA5928FE1D}" srcOrd="0" destOrd="0" presId="urn:microsoft.com/office/officeart/2005/8/layout/venn2"/>
    <dgm:cxn modelId="{DCF45277-1B8C-4CBF-9681-7A4CC4DF857F}" type="presOf" srcId="{34DCE1E3-565A-437F-9D52-01CB90E59D2F}" destId="{FFD42728-EEB8-4BBD-B389-9B0717121EF4}" srcOrd="1" destOrd="0" presId="urn:microsoft.com/office/officeart/2005/8/layout/venn2"/>
    <dgm:cxn modelId="{2E7B1FA8-7F6A-4250-9472-079C9E2F4F5D}" type="presOf" srcId="{12317101-1128-46F9-869F-A73C0E66A61A}" destId="{C63E0926-4100-4352-B639-32B1A7E8D09B}" srcOrd="0" destOrd="0" presId="urn:microsoft.com/office/officeart/2005/8/layout/venn2"/>
    <dgm:cxn modelId="{4B955AB8-3E4C-4FB2-8C4D-21D9BBE67595}" type="presOf" srcId="{B3BC50E3-EB21-45E9-9FC6-CA3334EFE6FC}" destId="{B4B4BA4F-3261-468C-8ACB-691FFB1EBF42}" srcOrd="0" destOrd="0" presId="urn:microsoft.com/office/officeart/2005/8/layout/venn2"/>
    <dgm:cxn modelId="{359E63C3-2597-4371-9411-B44E08FAC4BA}" type="presOf" srcId="{02D17D1A-A0E9-4E72-801F-ADFA04E956FE}" destId="{7F4AE46C-4BE4-43D9-B833-8A2AA9375324}" srcOrd="0" destOrd="0" presId="urn:microsoft.com/office/officeart/2005/8/layout/venn2"/>
    <dgm:cxn modelId="{867059CF-4FD5-4AD8-BEAE-AA98B1E467FF}" srcId="{95117913-9F84-438F-8AD5-D750FF30B549}" destId="{B3BC50E3-EB21-45E9-9FC6-CA3334EFE6FC}" srcOrd="1" destOrd="0" parTransId="{0747541B-8F41-4C9E-BBDA-C11FED91C0BC}" sibTransId="{488D5E8D-66EB-4B0C-8E39-FFC44217E6DB}"/>
    <dgm:cxn modelId="{26C080DB-8406-4036-B292-090515DCA9B1}" type="presOf" srcId="{B3BC50E3-EB21-45E9-9FC6-CA3334EFE6FC}" destId="{A76076B3-92F7-464C-9B1C-26D8DF9D1CC6}" srcOrd="1" destOrd="0" presId="urn:microsoft.com/office/officeart/2005/8/layout/venn2"/>
    <dgm:cxn modelId="{A3B4C94F-09F3-4C33-8915-646C1CEFB29F}" type="presParOf" srcId="{8C43A67E-F959-4605-9CAF-5DFA5928FE1D}" destId="{F8A73CEB-32FF-4BD5-99EA-902CCFE7D505}" srcOrd="0" destOrd="0" presId="urn:microsoft.com/office/officeart/2005/8/layout/venn2"/>
    <dgm:cxn modelId="{B808D15A-E3E0-4810-AEB7-274C81C0775A}" type="presParOf" srcId="{F8A73CEB-32FF-4BD5-99EA-902CCFE7D505}" destId="{C63E0926-4100-4352-B639-32B1A7E8D09B}" srcOrd="0" destOrd="0" presId="urn:microsoft.com/office/officeart/2005/8/layout/venn2"/>
    <dgm:cxn modelId="{A8B087DA-5BCD-4F7F-AC65-363560EA1E43}" type="presParOf" srcId="{F8A73CEB-32FF-4BD5-99EA-902CCFE7D505}" destId="{00A07757-BC02-40EF-BB30-425AC5108005}" srcOrd="1" destOrd="0" presId="urn:microsoft.com/office/officeart/2005/8/layout/venn2"/>
    <dgm:cxn modelId="{516E9CFD-0497-4167-9CBE-5C62BF740617}" type="presParOf" srcId="{8C43A67E-F959-4605-9CAF-5DFA5928FE1D}" destId="{C7AE2C4C-B7F3-43CA-9862-3176929C56FA}" srcOrd="1" destOrd="0" presId="urn:microsoft.com/office/officeart/2005/8/layout/venn2"/>
    <dgm:cxn modelId="{6823F14C-B399-42A7-814F-9FBC56304BE4}" type="presParOf" srcId="{C7AE2C4C-B7F3-43CA-9862-3176929C56FA}" destId="{B4B4BA4F-3261-468C-8ACB-691FFB1EBF42}" srcOrd="0" destOrd="0" presId="urn:microsoft.com/office/officeart/2005/8/layout/venn2"/>
    <dgm:cxn modelId="{8B83E108-784C-48CD-A229-7F9921AFBC8B}" type="presParOf" srcId="{C7AE2C4C-B7F3-43CA-9862-3176929C56FA}" destId="{A76076B3-92F7-464C-9B1C-26D8DF9D1CC6}" srcOrd="1" destOrd="0" presId="urn:microsoft.com/office/officeart/2005/8/layout/venn2"/>
    <dgm:cxn modelId="{46DB0939-0047-48D1-9915-89308A083BE0}" type="presParOf" srcId="{8C43A67E-F959-4605-9CAF-5DFA5928FE1D}" destId="{4A4F587A-D9B9-4829-9BB0-9088BA92A203}" srcOrd="2" destOrd="0" presId="urn:microsoft.com/office/officeart/2005/8/layout/venn2"/>
    <dgm:cxn modelId="{CBF1DCC9-125F-49C0-BD09-62AACDC92C84}" type="presParOf" srcId="{4A4F587A-D9B9-4829-9BB0-9088BA92A203}" destId="{7F4AE46C-4BE4-43D9-B833-8A2AA9375324}" srcOrd="0" destOrd="0" presId="urn:microsoft.com/office/officeart/2005/8/layout/venn2"/>
    <dgm:cxn modelId="{0D8D3119-59C3-4AE8-A963-E1C6FA00D0AD}" type="presParOf" srcId="{4A4F587A-D9B9-4829-9BB0-9088BA92A203}" destId="{082344C6-51ED-4019-AA06-2F6663ADD04F}" srcOrd="1" destOrd="0" presId="urn:microsoft.com/office/officeart/2005/8/layout/venn2"/>
    <dgm:cxn modelId="{00A6C95C-C0A3-4CC1-9D16-0004BF14151D}" type="presParOf" srcId="{8C43A67E-F959-4605-9CAF-5DFA5928FE1D}" destId="{39CCD772-9C32-4D3D-BAC5-AD1EC42F08BA}" srcOrd="3" destOrd="0" presId="urn:microsoft.com/office/officeart/2005/8/layout/venn2"/>
    <dgm:cxn modelId="{B3BBE5C9-BE66-4680-9913-CB4CF737C740}" type="presParOf" srcId="{39CCD772-9C32-4D3D-BAC5-AD1EC42F08BA}" destId="{A5099F5E-4D9A-4BD0-A1FA-8656775DBC50}" srcOrd="0" destOrd="0" presId="urn:microsoft.com/office/officeart/2005/8/layout/venn2"/>
    <dgm:cxn modelId="{5DF2D24A-2AF6-4606-A497-B7698E206FF4}" type="presParOf" srcId="{39CCD772-9C32-4D3D-BAC5-AD1EC42F08BA}" destId="{B34C329B-EAD3-4DA8-A428-92955D9998EF}" srcOrd="1" destOrd="0" presId="urn:microsoft.com/office/officeart/2005/8/layout/venn2"/>
    <dgm:cxn modelId="{0408449D-0CB4-47E4-8105-F39CA96776B2}" type="presParOf" srcId="{8C43A67E-F959-4605-9CAF-5DFA5928FE1D}" destId="{4211DC08-138E-47EF-B816-115C8C2FB82E}" srcOrd="4" destOrd="0" presId="urn:microsoft.com/office/officeart/2005/8/layout/venn2"/>
    <dgm:cxn modelId="{4842D6EA-C7BA-4412-969F-F83A62DCB04C}" type="presParOf" srcId="{4211DC08-138E-47EF-B816-115C8C2FB82E}" destId="{08FC55D3-44C2-481D-97E4-C14CC98F376A}" srcOrd="0" destOrd="0" presId="urn:microsoft.com/office/officeart/2005/8/layout/venn2"/>
    <dgm:cxn modelId="{72C2FB01-7CEF-4275-A6A5-D5BA21411EBF}" type="presParOf" srcId="{4211DC08-138E-47EF-B816-115C8C2FB82E}" destId="{FFD42728-EEB8-4BBD-B389-9B0717121EF4}"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3E0926-4100-4352-B639-32B1A7E8D09B}">
      <dsp:nvSpPr>
        <dsp:cNvPr id="0" name=""/>
        <dsp:cNvSpPr/>
      </dsp:nvSpPr>
      <dsp:spPr>
        <a:xfrm>
          <a:off x="1461585" y="0"/>
          <a:ext cx="3213678" cy="2969304"/>
        </a:xfrm>
        <a:prstGeom prst="ellipse">
          <a:avLst/>
        </a:prstGeom>
        <a:solidFill>
          <a:srgbClr val="163D1E"/>
        </a:solidFill>
        <a:ln w="15875"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kern="1200">
              <a:solidFill>
                <a:sysClr val="window" lastClr="FFFFFF"/>
              </a:solidFill>
              <a:latin typeface="Calibri" panose="020F0502020204030204"/>
              <a:ea typeface="+mn-ea"/>
              <a:cs typeface="+mn-cs"/>
            </a:rPr>
            <a:t>Community Vision</a:t>
          </a:r>
        </a:p>
      </dsp:txBody>
      <dsp:txXfrm>
        <a:off x="2642347" y="191949"/>
        <a:ext cx="852155" cy="209962"/>
      </dsp:txXfrm>
    </dsp:sp>
    <dsp:sp modelId="{B4B4BA4F-3261-468C-8ACB-691FFB1EBF42}">
      <dsp:nvSpPr>
        <dsp:cNvPr id="0" name=""/>
        <dsp:cNvSpPr/>
      </dsp:nvSpPr>
      <dsp:spPr>
        <a:xfrm>
          <a:off x="1806470" y="445395"/>
          <a:ext cx="2523909" cy="2523909"/>
        </a:xfrm>
        <a:prstGeom prst="ellipse">
          <a:avLst/>
        </a:prstGeom>
        <a:solidFill>
          <a:srgbClr val="7BA54C"/>
        </a:solidFill>
        <a:ln w="15875"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kern="1200">
              <a:solidFill>
                <a:sysClr val="window" lastClr="FFFFFF"/>
              </a:solidFill>
              <a:latin typeface="Calibri" panose="020F0502020204030204"/>
              <a:ea typeface="+mn-ea"/>
              <a:cs typeface="+mn-cs"/>
            </a:rPr>
            <a:t>Common Values</a:t>
          </a:r>
        </a:p>
      </dsp:txBody>
      <dsp:txXfrm>
        <a:off x="2683605" y="633026"/>
        <a:ext cx="769639" cy="205237"/>
      </dsp:txXfrm>
    </dsp:sp>
    <dsp:sp modelId="{7F4AE46C-4BE4-43D9-B833-8A2AA9375324}">
      <dsp:nvSpPr>
        <dsp:cNvPr id="0" name=""/>
        <dsp:cNvSpPr/>
      </dsp:nvSpPr>
      <dsp:spPr>
        <a:xfrm>
          <a:off x="2029168" y="890791"/>
          <a:ext cx="2078513" cy="2078513"/>
        </a:xfrm>
        <a:prstGeom prst="ellipse">
          <a:avLst/>
        </a:prstGeom>
        <a:solidFill>
          <a:srgbClr val="C2BC80"/>
        </a:solidFill>
        <a:ln w="15875"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kern="1200">
              <a:solidFill>
                <a:sysClr val="window" lastClr="FFFFFF"/>
              </a:solidFill>
              <a:latin typeface="Calibri" panose="020F0502020204030204"/>
              <a:ea typeface="+mn-ea"/>
              <a:cs typeface="+mn-cs"/>
            </a:rPr>
            <a:t>Principles</a:t>
          </a:r>
        </a:p>
      </dsp:txBody>
      <dsp:txXfrm>
        <a:off x="2688131" y="1076214"/>
        <a:ext cx="760586" cy="202822"/>
      </dsp:txXfrm>
    </dsp:sp>
    <dsp:sp modelId="{A5099F5E-4D9A-4BD0-A1FA-8656775DBC50}">
      <dsp:nvSpPr>
        <dsp:cNvPr id="0" name=""/>
        <dsp:cNvSpPr/>
      </dsp:nvSpPr>
      <dsp:spPr>
        <a:xfrm>
          <a:off x="2251866" y="1336187"/>
          <a:ext cx="1633117" cy="1633117"/>
        </a:xfrm>
        <a:prstGeom prst="ellipse">
          <a:avLst/>
        </a:prstGeom>
        <a:solidFill>
          <a:srgbClr val="F36B23"/>
        </a:solidFill>
        <a:ln w="15875"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kern="1200">
              <a:solidFill>
                <a:sysClr val="window" lastClr="FFFFFF"/>
              </a:solidFill>
              <a:latin typeface="Calibri" panose="020F0502020204030204"/>
              <a:ea typeface="+mn-ea"/>
              <a:cs typeface="+mn-cs"/>
            </a:rPr>
            <a:t>Policies</a:t>
          </a:r>
        </a:p>
      </dsp:txBody>
      <dsp:txXfrm>
        <a:off x="2756632" y="1526217"/>
        <a:ext cx="623585" cy="207861"/>
      </dsp:txXfrm>
    </dsp:sp>
    <dsp:sp modelId="{08FC55D3-44C2-481D-97E4-C14CC98F376A}">
      <dsp:nvSpPr>
        <dsp:cNvPr id="0" name=""/>
        <dsp:cNvSpPr/>
      </dsp:nvSpPr>
      <dsp:spPr>
        <a:xfrm>
          <a:off x="2278263" y="1781582"/>
          <a:ext cx="1580323" cy="1187722"/>
        </a:xfrm>
        <a:prstGeom prst="ellipse">
          <a:avLst/>
        </a:prstGeom>
        <a:solidFill>
          <a:srgbClr val="6D6EA5"/>
        </a:solidFill>
        <a:ln w="15875"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100000"/>
            </a:lnSpc>
            <a:spcBef>
              <a:spcPct val="0"/>
            </a:spcBef>
            <a:spcAft>
              <a:spcPts val="0"/>
            </a:spcAft>
            <a:buNone/>
          </a:pPr>
          <a:r>
            <a:rPr lang="en-US" sz="1000" kern="1200">
              <a:solidFill>
                <a:sysClr val="window" lastClr="FFFFFF"/>
              </a:solidFill>
              <a:latin typeface="Calibri" panose="020F0502020204030204"/>
              <a:ea typeface="+mn-ea"/>
              <a:cs typeface="+mn-cs"/>
            </a:rPr>
            <a:t>Strategies</a:t>
          </a:r>
        </a:p>
        <a:p>
          <a:pPr marL="0" lvl="0" indent="0" algn="ctr" defTabSz="444500">
            <a:lnSpc>
              <a:spcPct val="100000"/>
            </a:lnSpc>
            <a:spcBef>
              <a:spcPct val="0"/>
            </a:spcBef>
            <a:spcAft>
              <a:spcPts val="0"/>
            </a:spcAft>
            <a:buNone/>
          </a:pPr>
          <a:r>
            <a:rPr lang="en-US" sz="1200" b="1" kern="1200">
              <a:solidFill>
                <a:sysClr val="window" lastClr="FFFFFF"/>
              </a:solidFill>
              <a:latin typeface="Calibri" panose="020F0502020204030204"/>
              <a:ea typeface="+mn-ea"/>
              <a:cs typeface="+mn-cs"/>
            </a:rPr>
            <a:t>= </a:t>
          </a:r>
        </a:p>
        <a:p>
          <a:pPr marL="0" lvl="0" indent="0" algn="ctr" defTabSz="444500">
            <a:lnSpc>
              <a:spcPct val="100000"/>
            </a:lnSpc>
            <a:spcBef>
              <a:spcPct val="0"/>
            </a:spcBef>
            <a:spcAft>
              <a:spcPts val="0"/>
            </a:spcAft>
            <a:buNone/>
          </a:pPr>
          <a:r>
            <a:rPr lang="en-US" sz="1200" b="1" kern="1200">
              <a:solidFill>
                <a:sysClr val="window" lastClr="FFFFFF"/>
              </a:solidFill>
              <a:latin typeface="Calibri" panose="020F0502020204030204"/>
              <a:ea typeface="+mn-ea"/>
              <a:cs typeface="+mn-cs"/>
            </a:rPr>
            <a:t>Work Plan Tasks </a:t>
          </a:r>
        </a:p>
      </dsp:txBody>
      <dsp:txXfrm>
        <a:off x="2673344" y="2165482"/>
        <a:ext cx="790161" cy="419923"/>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5EE1AA4-9F95-4691-AA83-8330BA6839CF}" type="datetimeFigureOut">
              <a:rPr lang="en-US" smtClean="0"/>
              <a:t>5/29/2024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416D5108-99D9-4EF7-9873-01C18869B0B7}" type="slidenum">
              <a:rPr lang="en-US" smtClean="0"/>
              <a:t>‹#›</a:t>
            </a:fld>
            <a:endParaRPr lang="en-US"/>
          </a:p>
        </p:txBody>
      </p:sp>
    </p:spTree>
    <p:extLst>
      <p:ext uri="{BB962C8B-B14F-4D97-AF65-F5344CB8AC3E}">
        <p14:creationId xmlns:p14="http://schemas.microsoft.com/office/powerpoint/2010/main" val="1267994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1</a:t>
            </a:fld>
            <a:endParaRPr lang="en-US"/>
          </a:p>
        </p:txBody>
      </p:sp>
    </p:spTree>
    <p:extLst>
      <p:ext uri="{BB962C8B-B14F-4D97-AF65-F5344CB8AC3E}">
        <p14:creationId xmlns:p14="http://schemas.microsoft.com/office/powerpoint/2010/main" val="3011888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10</a:t>
            </a:fld>
            <a:endParaRPr lang="en-US"/>
          </a:p>
        </p:txBody>
      </p:sp>
    </p:spTree>
    <p:extLst>
      <p:ext uri="{BB962C8B-B14F-4D97-AF65-F5344CB8AC3E}">
        <p14:creationId xmlns:p14="http://schemas.microsoft.com/office/powerpoint/2010/main" val="22883920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11</a:t>
            </a:fld>
            <a:endParaRPr lang="en-US"/>
          </a:p>
        </p:txBody>
      </p:sp>
    </p:spTree>
    <p:extLst>
      <p:ext uri="{BB962C8B-B14F-4D97-AF65-F5344CB8AC3E}">
        <p14:creationId xmlns:p14="http://schemas.microsoft.com/office/powerpoint/2010/main" val="2818863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6D5108-99D9-4EF7-9873-01C18869B0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5638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13</a:t>
            </a:fld>
            <a:endParaRPr lang="en-US"/>
          </a:p>
        </p:txBody>
      </p:sp>
    </p:spTree>
    <p:extLst>
      <p:ext uri="{BB962C8B-B14F-4D97-AF65-F5344CB8AC3E}">
        <p14:creationId xmlns:p14="http://schemas.microsoft.com/office/powerpoint/2010/main" val="33123073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14</a:t>
            </a:fld>
            <a:endParaRPr lang="en-US"/>
          </a:p>
        </p:txBody>
      </p:sp>
    </p:spTree>
    <p:extLst>
      <p:ext uri="{BB962C8B-B14F-4D97-AF65-F5344CB8AC3E}">
        <p14:creationId xmlns:p14="http://schemas.microsoft.com/office/powerpoint/2010/main" val="31255013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6D5108-99D9-4EF7-9873-01C18869B0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14106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6D5108-99D9-4EF7-9873-01C18869B0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1241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17</a:t>
            </a:fld>
            <a:endParaRPr lang="en-US"/>
          </a:p>
        </p:txBody>
      </p:sp>
    </p:spTree>
    <p:extLst>
      <p:ext uri="{BB962C8B-B14F-4D97-AF65-F5344CB8AC3E}">
        <p14:creationId xmlns:p14="http://schemas.microsoft.com/office/powerpoint/2010/main" val="17293378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18</a:t>
            </a:fld>
            <a:endParaRPr lang="en-US"/>
          </a:p>
        </p:txBody>
      </p:sp>
    </p:spTree>
    <p:extLst>
      <p:ext uri="{BB962C8B-B14F-4D97-AF65-F5344CB8AC3E}">
        <p14:creationId xmlns:p14="http://schemas.microsoft.com/office/powerpoint/2010/main" val="5540614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19</a:t>
            </a:fld>
            <a:endParaRPr lang="en-US"/>
          </a:p>
        </p:txBody>
      </p:sp>
    </p:spTree>
    <p:extLst>
      <p:ext uri="{BB962C8B-B14F-4D97-AF65-F5344CB8AC3E}">
        <p14:creationId xmlns:p14="http://schemas.microsoft.com/office/powerpoint/2010/main" val="1175546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2</a:t>
            </a:fld>
            <a:endParaRPr lang="en-US"/>
          </a:p>
        </p:txBody>
      </p:sp>
    </p:spTree>
    <p:extLst>
      <p:ext uri="{BB962C8B-B14F-4D97-AF65-F5344CB8AC3E}">
        <p14:creationId xmlns:p14="http://schemas.microsoft.com/office/powerpoint/2010/main" val="4225911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20</a:t>
            </a:fld>
            <a:endParaRPr lang="en-US"/>
          </a:p>
        </p:txBody>
      </p:sp>
    </p:spTree>
    <p:extLst>
      <p:ext uri="{BB962C8B-B14F-4D97-AF65-F5344CB8AC3E}">
        <p14:creationId xmlns:p14="http://schemas.microsoft.com/office/powerpoint/2010/main" val="7053490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21</a:t>
            </a:fld>
            <a:endParaRPr lang="en-US"/>
          </a:p>
        </p:txBody>
      </p:sp>
    </p:spTree>
    <p:extLst>
      <p:ext uri="{BB962C8B-B14F-4D97-AF65-F5344CB8AC3E}">
        <p14:creationId xmlns:p14="http://schemas.microsoft.com/office/powerpoint/2010/main" val="15736488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22</a:t>
            </a:fld>
            <a:endParaRPr lang="en-US"/>
          </a:p>
        </p:txBody>
      </p:sp>
    </p:spTree>
    <p:extLst>
      <p:ext uri="{BB962C8B-B14F-4D97-AF65-F5344CB8AC3E}">
        <p14:creationId xmlns:p14="http://schemas.microsoft.com/office/powerpoint/2010/main" val="32297688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23</a:t>
            </a:fld>
            <a:endParaRPr lang="en-US"/>
          </a:p>
        </p:txBody>
      </p:sp>
    </p:spTree>
    <p:extLst>
      <p:ext uri="{BB962C8B-B14F-4D97-AF65-F5344CB8AC3E}">
        <p14:creationId xmlns:p14="http://schemas.microsoft.com/office/powerpoint/2010/main" val="11971035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24</a:t>
            </a:fld>
            <a:endParaRPr lang="en-US"/>
          </a:p>
        </p:txBody>
      </p:sp>
    </p:spTree>
    <p:extLst>
      <p:ext uri="{BB962C8B-B14F-4D97-AF65-F5344CB8AC3E}">
        <p14:creationId xmlns:p14="http://schemas.microsoft.com/office/powerpoint/2010/main" val="21219893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25</a:t>
            </a:fld>
            <a:endParaRPr lang="en-US"/>
          </a:p>
        </p:txBody>
      </p:sp>
    </p:spTree>
    <p:extLst>
      <p:ext uri="{BB962C8B-B14F-4D97-AF65-F5344CB8AC3E}">
        <p14:creationId xmlns:p14="http://schemas.microsoft.com/office/powerpoint/2010/main" val="2759033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26</a:t>
            </a:fld>
            <a:endParaRPr lang="en-US"/>
          </a:p>
        </p:txBody>
      </p:sp>
    </p:spTree>
    <p:extLst>
      <p:ext uri="{BB962C8B-B14F-4D97-AF65-F5344CB8AC3E}">
        <p14:creationId xmlns:p14="http://schemas.microsoft.com/office/powerpoint/2010/main" val="21528232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27</a:t>
            </a:fld>
            <a:endParaRPr lang="en-US"/>
          </a:p>
        </p:txBody>
      </p:sp>
    </p:spTree>
    <p:extLst>
      <p:ext uri="{BB962C8B-B14F-4D97-AF65-F5344CB8AC3E}">
        <p14:creationId xmlns:p14="http://schemas.microsoft.com/office/powerpoint/2010/main" val="5221447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a:t>Prior task description: </a:t>
            </a:r>
            <a:r>
              <a:rPr lang="en-US">
                <a:ea typeface="Calibri" panose="020F0502020204030204" pitchFamily="34" charset="0"/>
                <a:cs typeface="Arial" panose="020B0604020202020204" pitchFamily="34" charset="0"/>
              </a:rPr>
              <a:t>Complete the 2016 Parking Study Charter by studying regional park ‘n ride needs. Develop and implement a Transportation Demand Management program to help achieve the community goal meeting future transportation demand with alternative modes.  TDM strategies will complement START operations and will manage performance monitoring and reporting system. Upon completion of the regional park ‘n ride study it should be considered along with the Town downtown (including paid parking) and residential parking studies to coordinate next steps and implementation. </a:t>
            </a:r>
          </a:p>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28</a:t>
            </a:fld>
            <a:endParaRPr lang="en-US"/>
          </a:p>
        </p:txBody>
      </p:sp>
    </p:spTree>
    <p:extLst>
      <p:ext uri="{BB962C8B-B14F-4D97-AF65-F5344CB8AC3E}">
        <p14:creationId xmlns:p14="http://schemas.microsoft.com/office/powerpoint/2010/main" val="4908538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29</a:t>
            </a:fld>
            <a:endParaRPr lang="en-US"/>
          </a:p>
        </p:txBody>
      </p:sp>
    </p:spTree>
    <p:extLst>
      <p:ext uri="{BB962C8B-B14F-4D97-AF65-F5344CB8AC3E}">
        <p14:creationId xmlns:p14="http://schemas.microsoft.com/office/powerpoint/2010/main" val="2295184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3</a:t>
            </a:fld>
            <a:endParaRPr lang="en-US"/>
          </a:p>
        </p:txBody>
      </p:sp>
    </p:spTree>
    <p:extLst>
      <p:ext uri="{BB962C8B-B14F-4D97-AF65-F5344CB8AC3E}">
        <p14:creationId xmlns:p14="http://schemas.microsoft.com/office/powerpoint/2010/main" val="22889304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6D5108-99D9-4EF7-9873-01C18869B0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43554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31</a:t>
            </a:fld>
            <a:endParaRPr lang="en-US"/>
          </a:p>
        </p:txBody>
      </p:sp>
    </p:spTree>
    <p:extLst>
      <p:ext uri="{BB962C8B-B14F-4D97-AF65-F5344CB8AC3E}">
        <p14:creationId xmlns:p14="http://schemas.microsoft.com/office/powerpoint/2010/main" val="36650820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32</a:t>
            </a:fld>
            <a:endParaRPr lang="en-US"/>
          </a:p>
        </p:txBody>
      </p:sp>
    </p:spTree>
    <p:extLst>
      <p:ext uri="{BB962C8B-B14F-4D97-AF65-F5344CB8AC3E}">
        <p14:creationId xmlns:p14="http://schemas.microsoft.com/office/powerpoint/2010/main" val="14315260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33</a:t>
            </a:fld>
            <a:endParaRPr lang="en-US"/>
          </a:p>
        </p:txBody>
      </p:sp>
    </p:spTree>
    <p:extLst>
      <p:ext uri="{BB962C8B-B14F-4D97-AF65-F5344CB8AC3E}">
        <p14:creationId xmlns:p14="http://schemas.microsoft.com/office/powerpoint/2010/main" val="33593943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34</a:t>
            </a:fld>
            <a:endParaRPr lang="en-US"/>
          </a:p>
        </p:txBody>
      </p:sp>
    </p:spTree>
    <p:extLst>
      <p:ext uri="{BB962C8B-B14F-4D97-AF65-F5344CB8AC3E}">
        <p14:creationId xmlns:p14="http://schemas.microsoft.com/office/powerpoint/2010/main" val="13920170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35</a:t>
            </a:fld>
            <a:endParaRPr lang="en-US"/>
          </a:p>
        </p:txBody>
      </p:sp>
    </p:spTree>
    <p:extLst>
      <p:ext uri="{BB962C8B-B14F-4D97-AF65-F5344CB8AC3E}">
        <p14:creationId xmlns:p14="http://schemas.microsoft.com/office/powerpoint/2010/main" val="5733200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36</a:t>
            </a:fld>
            <a:endParaRPr lang="en-US"/>
          </a:p>
        </p:txBody>
      </p:sp>
    </p:spTree>
    <p:extLst>
      <p:ext uri="{BB962C8B-B14F-4D97-AF65-F5344CB8AC3E}">
        <p14:creationId xmlns:p14="http://schemas.microsoft.com/office/powerpoint/2010/main" val="22827198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37</a:t>
            </a:fld>
            <a:endParaRPr lang="en-US"/>
          </a:p>
        </p:txBody>
      </p:sp>
    </p:spTree>
    <p:extLst>
      <p:ext uri="{BB962C8B-B14F-4D97-AF65-F5344CB8AC3E}">
        <p14:creationId xmlns:p14="http://schemas.microsoft.com/office/powerpoint/2010/main" val="10578200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38</a:t>
            </a:fld>
            <a:endParaRPr lang="en-US"/>
          </a:p>
        </p:txBody>
      </p:sp>
    </p:spTree>
    <p:extLst>
      <p:ext uri="{BB962C8B-B14F-4D97-AF65-F5344CB8AC3E}">
        <p14:creationId xmlns:p14="http://schemas.microsoft.com/office/powerpoint/2010/main" val="419281936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39</a:t>
            </a:fld>
            <a:endParaRPr lang="en-US"/>
          </a:p>
        </p:txBody>
      </p:sp>
    </p:spTree>
    <p:extLst>
      <p:ext uri="{BB962C8B-B14F-4D97-AF65-F5344CB8AC3E}">
        <p14:creationId xmlns:p14="http://schemas.microsoft.com/office/powerpoint/2010/main" val="3957396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4</a:t>
            </a:fld>
            <a:endParaRPr lang="en-US"/>
          </a:p>
        </p:txBody>
      </p:sp>
    </p:spTree>
    <p:extLst>
      <p:ext uri="{BB962C8B-B14F-4D97-AF65-F5344CB8AC3E}">
        <p14:creationId xmlns:p14="http://schemas.microsoft.com/office/powerpoint/2010/main" val="39431674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40</a:t>
            </a:fld>
            <a:endParaRPr lang="en-US"/>
          </a:p>
        </p:txBody>
      </p:sp>
    </p:spTree>
    <p:extLst>
      <p:ext uri="{BB962C8B-B14F-4D97-AF65-F5344CB8AC3E}">
        <p14:creationId xmlns:p14="http://schemas.microsoft.com/office/powerpoint/2010/main" val="272487898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41</a:t>
            </a:fld>
            <a:endParaRPr lang="en-US"/>
          </a:p>
        </p:txBody>
      </p:sp>
    </p:spTree>
    <p:extLst>
      <p:ext uri="{BB962C8B-B14F-4D97-AF65-F5344CB8AC3E}">
        <p14:creationId xmlns:p14="http://schemas.microsoft.com/office/powerpoint/2010/main" val="36297428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42</a:t>
            </a:fld>
            <a:endParaRPr lang="en-US"/>
          </a:p>
        </p:txBody>
      </p:sp>
    </p:spTree>
    <p:extLst>
      <p:ext uri="{BB962C8B-B14F-4D97-AF65-F5344CB8AC3E}">
        <p14:creationId xmlns:p14="http://schemas.microsoft.com/office/powerpoint/2010/main" val="362609574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43</a:t>
            </a:fld>
            <a:endParaRPr lang="en-US"/>
          </a:p>
        </p:txBody>
      </p:sp>
    </p:spTree>
    <p:extLst>
      <p:ext uri="{BB962C8B-B14F-4D97-AF65-F5344CB8AC3E}">
        <p14:creationId xmlns:p14="http://schemas.microsoft.com/office/powerpoint/2010/main" val="65887925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44</a:t>
            </a:fld>
            <a:endParaRPr lang="en-US"/>
          </a:p>
        </p:txBody>
      </p:sp>
    </p:spTree>
    <p:extLst>
      <p:ext uri="{BB962C8B-B14F-4D97-AF65-F5344CB8AC3E}">
        <p14:creationId xmlns:p14="http://schemas.microsoft.com/office/powerpoint/2010/main" val="382336496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45</a:t>
            </a:fld>
            <a:endParaRPr lang="en-US"/>
          </a:p>
        </p:txBody>
      </p:sp>
    </p:spTree>
    <p:extLst>
      <p:ext uri="{BB962C8B-B14F-4D97-AF65-F5344CB8AC3E}">
        <p14:creationId xmlns:p14="http://schemas.microsoft.com/office/powerpoint/2010/main" val="77190054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46</a:t>
            </a:fld>
            <a:endParaRPr lang="en-US"/>
          </a:p>
        </p:txBody>
      </p:sp>
    </p:spTree>
    <p:extLst>
      <p:ext uri="{BB962C8B-B14F-4D97-AF65-F5344CB8AC3E}">
        <p14:creationId xmlns:p14="http://schemas.microsoft.com/office/powerpoint/2010/main" val="234829026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47</a:t>
            </a:fld>
            <a:endParaRPr lang="en-US"/>
          </a:p>
        </p:txBody>
      </p:sp>
    </p:spTree>
    <p:extLst>
      <p:ext uri="{BB962C8B-B14F-4D97-AF65-F5344CB8AC3E}">
        <p14:creationId xmlns:p14="http://schemas.microsoft.com/office/powerpoint/2010/main" val="326432579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48</a:t>
            </a:fld>
            <a:endParaRPr lang="en-US"/>
          </a:p>
        </p:txBody>
      </p:sp>
    </p:spTree>
    <p:extLst>
      <p:ext uri="{BB962C8B-B14F-4D97-AF65-F5344CB8AC3E}">
        <p14:creationId xmlns:p14="http://schemas.microsoft.com/office/powerpoint/2010/main" val="101291124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49</a:t>
            </a:fld>
            <a:endParaRPr lang="en-US"/>
          </a:p>
        </p:txBody>
      </p:sp>
    </p:spTree>
    <p:extLst>
      <p:ext uri="{BB962C8B-B14F-4D97-AF65-F5344CB8AC3E}">
        <p14:creationId xmlns:p14="http://schemas.microsoft.com/office/powerpoint/2010/main" val="3453039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5</a:t>
            </a:fld>
            <a:endParaRPr lang="en-US"/>
          </a:p>
        </p:txBody>
      </p:sp>
    </p:spTree>
    <p:extLst>
      <p:ext uri="{BB962C8B-B14F-4D97-AF65-F5344CB8AC3E}">
        <p14:creationId xmlns:p14="http://schemas.microsoft.com/office/powerpoint/2010/main" val="162535071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50</a:t>
            </a:fld>
            <a:endParaRPr lang="en-US"/>
          </a:p>
        </p:txBody>
      </p:sp>
    </p:spTree>
    <p:extLst>
      <p:ext uri="{BB962C8B-B14F-4D97-AF65-F5344CB8AC3E}">
        <p14:creationId xmlns:p14="http://schemas.microsoft.com/office/powerpoint/2010/main" val="262549331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51</a:t>
            </a:fld>
            <a:endParaRPr lang="en-US"/>
          </a:p>
        </p:txBody>
      </p:sp>
    </p:spTree>
    <p:extLst>
      <p:ext uri="{BB962C8B-B14F-4D97-AF65-F5344CB8AC3E}">
        <p14:creationId xmlns:p14="http://schemas.microsoft.com/office/powerpoint/2010/main" val="310188196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52</a:t>
            </a:fld>
            <a:endParaRPr lang="en-US"/>
          </a:p>
        </p:txBody>
      </p:sp>
    </p:spTree>
    <p:extLst>
      <p:ext uri="{BB962C8B-B14F-4D97-AF65-F5344CB8AC3E}">
        <p14:creationId xmlns:p14="http://schemas.microsoft.com/office/powerpoint/2010/main" val="11283977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53</a:t>
            </a:fld>
            <a:endParaRPr lang="en-US"/>
          </a:p>
        </p:txBody>
      </p:sp>
    </p:spTree>
    <p:extLst>
      <p:ext uri="{BB962C8B-B14F-4D97-AF65-F5344CB8AC3E}">
        <p14:creationId xmlns:p14="http://schemas.microsoft.com/office/powerpoint/2010/main" val="146423444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54</a:t>
            </a:fld>
            <a:endParaRPr lang="en-US"/>
          </a:p>
        </p:txBody>
      </p:sp>
    </p:spTree>
    <p:extLst>
      <p:ext uri="{BB962C8B-B14F-4D97-AF65-F5344CB8AC3E}">
        <p14:creationId xmlns:p14="http://schemas.microsoft.com/office/powerpoint/2010/main" val="392976780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55</a:t>
            </a:fld>
            <a:endParaRPr lang="en-US"/>
          </a:p>
        </p:txBody>
      </p:sp>
    </p:spTree>
    <p:extLst>
      <p:ext uri="{BB962C8B-B14F-4D97-AF65-F5344CB8AC3E}">
        <p14:creationId xmlns:p14="http://schemas.microsoft.com/office/powerpoint/2010/main" val="57476667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56</a:t>
            </a:fld>
            <a:endParaRPr lang="en-US"/>
          </a:p>
        </p:txBody>
      </p:sp>
    </p:spTree>
    <p:extLst>
      <p:ext uri="{BB962C8B-B14F-4D97-AF65-F5344CB8AC3E}">
        <p14:creationId xmlns:p14="http://schemas.microsoft.com/office/powerpoint/2010/main" val="222435542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57</a:t>
            </a:fld>
            <a:endParaRPr lang="en-US"/>
          </a:p>
        </p:txBody>
      </p:sp>
    </p:spTree>
    <p:extLst>
      <p:ext uri="{BB962C8B-B14F-4D97-AF65-F5344CB8AC3E}">
        <p14:creationId xmlns:p14="http://schemas.microsoft.com/office/powerpoint/2010/main" val="153440520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58</a:t>
            </a:fld>
            <a:endParaRPr lang="en-US"/>
          </a:p>
        </p:txBody>
      </p:sp>
    </p:spTree>
    <p:extLst>
      <p:ext uri="{BB962C8B-B14F-4D97-AF65-F5344CB8AC3E}">
        <p14:creationId xmlns:p14="http://schemas.microsoft.com/office/powerpoint/2010/main" val="109487914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59</a:t>
            </a:fld>
            <a:endParaRPr lang="en-US"/>
          </a:p>
        </p:txBody>
      </p:sp>
    </p:spTree>
    <p:extLst>
      <p:ext uri="{BB962C8B-B14F-4D97-AF65-F5344CB8AC3E}">
        <p14:creationId xmlns:p14="http://schemas.microsoft.com/office/powerpoint/2010/main" val="305669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6</a:t>
            </a:fld>
            <a:endParaRPr lang="en-US"/>
          </a:p>
        </p:txBody>
      </p:sp>
    </p:spTree>
    <p:extLst>
      <p:ext uri="{BB962C8B-B14F-4D97-AF65-F5344CB8AC3E}">
        <p14:creationId xmlns:p14="http://schemas.microsoft.com/office/powerpoint/2010/main" val="70333166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60</a:t>
            </a:fld>
            <a:endParaRPr lang="en-US"/>
          </a:p>
        </p:txBody>
      </p:sp>
    </p:spTree>
    <p:extLst>
      <p:ext uri="{BB962C8B-B14F-4D97-AF65-F5344CB8AC3E}">
        <p14:creationId xmlns:p14="http://schemas.microsoft.com/office/powerpoint/2010/main" val="309809941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6D5108-99D9-4EF7-9873-01C18869B0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976780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6D5108-99D9-4EF7-9873-01C18869B0B7}" type="slidenum">
              <a:rPr lang="en-US" smtClean="0"/>
              <a:t>62</a:t>
            </a:fld>
            <a:endParaRPr lang="en-US"/>
          </a:p>
        </p:txBody>
      </p:sp>
    </p:spTree>
    <p:extLst>
      <p:ext uri="{BB962C8B-B14F-4D97-AF65-F5344CB8AC3E}">
        <p14:creationId xmlns:p14="http://schemas.microsoft.com/office/powerpoint/2010/main" val="33829881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3237">
              <a:defRPr/>
            </a:pPr>
            <a:fld id="{416D5108-99D9-4EF7-9873-01C18869B0B7}" type="slidenum">
              <a:rPr lang="en-US">
                <a:solidFill>
                  <a:prstClr val="black"/>
                </a:solidFill>
                <a:latin typeface="Calibri" panose="020F0502020204030204"/>
              </a:rPr>
              <a:pPr defTabSz="933237">
                <a:defRPr/>
              </a:pPr>
              <a:t>63</a:t>
            </a:fld>
            <a:endParaRPr lang="en-US">
              <a:solidFill>
                <a:prstClr val="black"/>
              </a:solidFill>
              <a:latin typeface="Calibri" panose="020F0502020204030204"/>
            </a:endParaRPr>
          </a:p>
        </p:txBody>
      </p:sp>
    </p:spTree>
    <p:extLst>
      <p:ext uri="{BB962C8B-B14F-4D97-AF65-F5344CB8AC3E}">
        <p14:creationId xmlns:p14="http://schemas.microsoft.com/office/powerpoint/2010/main" val="147894585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3237">
              <a:defRPr/>
            </a:pPr>
            <a:fld id="{416D5108-99D9-4EF7-9873-01C18869B0B7}" type="slidenum">
              <a:rPr lang="en-US">
                <a:solidFill>
                  <a:prstClr val="black"/>
                </a:solidFill>
                <a:latin typeface="Calibri" panose="020F0502020204030204"/>
              </a:rPr>
              <a:pPr defTabSz="933237">
                <a:defRPr/>
              </a:pPr>
              <a:t>64</a:t>
            </a:fld>
            <a:endParaRPr lang="en-US">
              <a:solidFill>
                <a:prstClr val="black"/>
              </a:solidFill>
              <a:latin typeface="Calibri" panose="020F0502020204030204"/>
            </a:endParaRPr>
          </a:p>
        </p:txBody>
      </p:sp>
    </p:spTree>
    <p:extLst>
      <p:ext uri="{BB962C8B-B14F-4D97-AF65-F5344CB8AC3E}">
        <p14:creationId xmlns:p14="http://schemas.microsoft.com/office/powerpoint/2010/main" val="102858760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3237">
              <a:defRPr/>
            </a:pPr>
            <a:fld id="{416D5108-99D9-4EF7-9873-01C18869B0B7}" type="slidenum">
              <a:rPr lang="en-US">
                <a:solidFill>
                  <a:prstClr val="black"/>
                </a:solidFill>
                <a:latin typeface="Calibri" panose="020F0502020204030204"/>
              </a:rPr>
              <a:pPr defTabSz="933237">
                <a:defRPr/>
              </a:pPr>
              <a:t>65</a:t>
            </a:fld>
            <a:endParaRPr lang="en-US">
              <a:solidFill>
                <a:prstClr val="black"/>
              </a:solidFill>
              <a:latin typeface="Calibri" panose="020F0502020204030204"/>
            </a:endParaRPr>
          </a:p>
        </p:txBody>
      </p:sp>
    </p:spTree>
    <p:extLst>
      <p:ext uri="{BB962C8B-B14F-4D97-AF65-F5344CB8AC3E}">
        <p14:creationId xmlns:p14="http://schemas.microsoft.com/office/powerpoint/2010/main" val="25510923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3237">
              <a:defRPr/>
            </a:pPr>
            <a:fld id="{416D5108-99D9-4EF7-9873-01C18869B0B7}" type="slidenum">
              <a:rPr lang="en-US">
                <a:solidFill>
                  <a:prstClr val="black"/>
                </a:solidFill>
                <a:latin typeface="Calibri" panose="020F0502020204030204"/>
              </a:rPr>
              <a:pPr defTabSz="933237">
                <a:defRPr/>
              </a:pPr>
              <a:t>66</a:t>
            </a:fld>
            <a:endParaRPr lang="en-US">
              <a:solidFill>
                <a:prstClr val="black"/>
              </a:solidFill>
              <a:latin typeface="Calibri" panose="020F0502020204030204"/>
            </a:endParaRPr>
          </a:p>
        </p:txBody>
      </p:sp>
    </p:spTree>
    <p:extLst>
      <p:ext uri="{BB962C8B-B14F-4D97-AF65-F5344CB8AC3E}">
        <p14:creationId xmlns:p14="http://schemas.microsoft.com/office/powerpoint/2010/main" val="3220904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7</a:t>
            </a:fld>
            <a:endParaRPr lang="en-US"/>
          </a:p>
        </p:txBody>
      </p:sp>
    </p:spTree>
    <p:extLst>
      <p:ext uri="{BB962C8B-B14F-4D97-AF65-F5344CB8AC3E}">
        <p14:creationId xmlns:p14="http://schemas.microsoft.com/office/powerpoint/2010/main" val="2487395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D5108-99D9-4EF7-9873-01C18869B0B7}" type="slidenum">
              <a:rPr lang="en-US" smtClean="0"/>
              <a:t>8</a:t>
            </a:fld>
            <a:endParaRPr lang="en-US"/>
          </a:p>
        </p:txBody>
      </p:sp>
    </p:spTree>
    <p:extLst>
      <p:ext uri="{BB962C8B-B14F-4D97-AF65-F5344CB8AC3E}">
        <p14:creationId xmlns:p14="http://schemas.microsoft.com/office/powerpoint/2010/main" val="110415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6D5108-99D9-4EF7-9873-01C18869B0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3627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E0D32B54-8F58-4A24-AF41-AF3A0E281D02}" type="datetime1">
              <a:rPr lang="en-US" smtClean="0"/>
              <a:t>5/29/2024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2626906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E7B2D58-526E-49A3-8AFD-420BAD119BF6}" type="datetime1">
              <a:rPr lang="en-US" smtClean="0"/>
              <a:t>5/29/2024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1579606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D1D301B2-21DA-4AAF-B991-772F48DADEE9}" type="datetime1">
              <a:rPr lang="en-US" smtClean="0"/>
              <a:t>5/29/2024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4101683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7A095FD-751D-4854-B28C-413058D5461B}" type="datetime1">
              <a:rPr lang="en-US" smtClean="0"/>
              <a:t>5/29/2024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2506530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B9E68BD8-CE72-4B4E-90D5-F9C714324CBE}" type="datetime1">
              <a:rPr lang="en-US" smtClean="0"/>
              <a:t>5/29/2024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1890978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BBE69FEA-EE15-41BA-8711-175F16D6A4AA}" type="datetime1">
              <a:rPr lang="en-US" smtClean="0"/>
              <a:t>5/29/2024</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2440138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AA4D68F2-5278-4D63-8355-7F3BC76C4072}" type="datetime1">
              <a:rPr lang="en-US" smtClean="0"/>
              <a:t>5/29/2024</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285324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07F7D75D-268A-4998-BD85-D28B0A453481}" type="datetime1">
              <a:rPr lang="en-US" smtClean="0"/>
              <a:t>5/29/2024</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2620203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B9495BC9-E3A3-436D-9228-97146640289D}" type="datetime1">
              <a:rPr lang="en-US" smtClean="0"/>
              <a:t>5/29/2024</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1994529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B5B2BFDC-57D5-4C39-84C3-4272982CAB97}" type="datetime1">
              <a:rPr lang="en-US" smtClean="0"/>
              <a:t>5/29/2024</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267066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5E56DA8A-60E2-4B55-B4D6-D2D75E5F1AB2}" type="datetime1">
              <a:rPr lang="en-US" smtClean="0"/>
              <a:t>5/29/2024</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C219BBF7-4ABE-45B4-9BEF-3F8F75DC0670}" type="slidenum">
              <a:rPr lang="en-US" smtClean="0"/>
              <a:t>‹#›</a:t>
            </a:fld>
            <a:endParaRPr lang="en-US"/>
          </a:p>
        </p:txBody>
      </p:sp>
    </p:spTree>
    <p:extLst>
      <p:ext uri="{BB962C8B-B14F-4D97-AF65-F5344CB8AC3E}">
        <p14:creationId xmlns:p14="http://schemas.microsoft.com/office/powerpoint/2010/main" val="1397646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40000"/>
            <a:lum/>
          </a:blip>
          <a:srcRect/>
          <a:stretch>
            <a:fillRect t="65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fld id="{B7A72DEA-C72B-498F-AEDB-A37C606D8F8B}" type="datetime1">
              <a:rPr lang="en-US" smtClean="0"/>
              <a:t>5/29/2024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400" b="1" i="0" baseline="0" smtClean="0">
                <a:solidFill>
                  <a:schemeClr val="tx2"/>
                </a:solidFill>
                <a:latin typeface="+mn-lt"/>
              </a:defRPr>
            </a:lvl1pPr>
          </a:lstStyle>
          <a:p>
            <a:r>
              <a:rPr lang="en-US"/>
              <a:t>Page </a:t>
            </a:r>
            <a:fld id="{C219BBF7-4ABE-45B4-9BEF-3F8F75DC0670}" type="slidenum">
              <a:rPr lang="en-US" smtClean="0"/>
              <a:pPr/>
              <a:t>‹#›</a:t>
            </a:fld>
            <a:endParaRPr lang="en-US"/>
          </a:p>
        </p:txBody>
      </p:sp>
    </p:spTree>
    <p:extLst>
      <p:ext uri="{BB962C8B-B14F-4D97-AF65-F5344CB8AC3E}">
        <p14:creationId xmlns:p14="http://schemas.microsoft.com/office/powerpoint/2010/main" val="6143509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y22corridor.com/"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s://modernizingmobility.konveio.com/" TargetMode="External"/><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6311" y="2598548"/>
            <a:ext cx="11000014" cy="1470025"/>
          </a:xfrm>
        </p:spPr>
        <p:txBody>
          <a:bodyPr/>
          <a:lstStyle/>
          <a:p>
            <a:r>
              <a:rPr lang="en-US" sz="5400" b="1"/>
              <a:t>Fiscal Year 2025 Implementation Work Plan</a:t>
            </a:r>
            <a:br>
              <a:rPr lang="en-US" sz="5400" b="1"/>
            </a:br>
            <a:r>
              <a:rPr lang="en-US" sz="5400" b="1"/>
              <a:t>April 2024</a:t>
            </a:r>
            <a:br>
              <a:rPr lang="en-US" sz="5400" b="1"/>
            </a:br>
            <a:r>
              <a:rPr lang="en-US" sz="5400" b="1"/>
              <a:t>DRAFT</a:t>
            </a:r>
            <a:br>
              <a:rPr lang="en-US"/>
            </a:br>
            <a:endParaRPr lang="en-US"/>
          </a:p>
        </p:txBody>
      </p:sp>
      <p:sp>
        <p:nvSpPr>
          <p:cNvPr id="3" name="TextBox 2">
            <a:extLst>
              <a:ext uri="{FF2B5EF4-FFF2-40B4-BE49-F238E27FC236}">
                <a16:creationId xmlns:a16="http://schemas.microsoft.com/office/drawing/2014/main" id="{37356206-DD8B-4848-9D3F-A6CD15116370}"/>
              </a:ext>
            </a:extLst>
          </p:cNvPr>
          <p:cNvSpPr txBox="1"/>
          <p:nvPr/>
        </p:nvSpPr>
        <p:spPr>
          <a:xfrm>
            <a:off x="0" y="6425293"/>
            <a:ext cx="4461799" cy="369332"/>
          </a:xfrm>
          <a:prstGeom prst="rect">
            <a:avLst/>
          </a:prstGeom>
          <a:noFill/>
        </p:spPr>
        <p:txBody>
          <a:bodyPr wrap="none" rtlCol="0">
            <a:spAutoFit/>
          </a:bodyPr>
          <a:lstStyle/>
          <a:p>
            <a:r>
              <a:rPr lang="en-US"/>
              <a:t>Jackson &amp; Teton County Long Range Planning </a:t>
            </a:r>
          </a:p>
        </p:txBody>
      </p:sp>
      <p:pic>
        <p:nvPicPr>
          <p:cNvPr id="5" name="Picture 4" descr="P1#yIS1">
            <a:extLst>
              <a:ext uri="{FF2B5EF4-FFF2-40B4-BE49-F238E27FC236}">
                <a16:creationId xmlns:a16="http://schemas.microsoft.com/office/drawing/2014/main" id="{153B2E2A-4C0D-4B10-A955-339437FB25AD}"/>
              </a:ext>
            </a:extLst>
          </p:cNvPr>
          <p:cNvPicPr>
            <a:picLocks noChangeAspect="1"/>
          </p:cNvPicPr>
          <p:nvPr/>
        </p:nvPicPr>
        <p:blipFill rotWithShape="1">
          <a:blip r:embed="rId3">
            <a:extLst>
              <a:ext uri="{28A0092B-C50C-407E-A947-70E740481C1C}">
                <a14:useLocalDpi xmlns:a14="http://schemas.microsoft.com/office/drawing/2010/main" val="0"/>
              </a:ext>
            </a:extLst>
          </a:blip>
          <a:srcRect b="17117"/>
          <a:stretch/>
        </p:blipFill>
        <p:spPr bwMode="auto">
          <a:xfrm>
            <a:off x="924003" y="167598"/>
            <a:ext cx="10618988" cy="1163032"/>
          </a:xfrm>
          <a:prstGeom prst="rect">
            <a:avLst/>
          </a:prstGeom>
          <a:noFill/>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1280AC68-48A6-46DD-92A3-ABC2401F1031}"/>
              </a:ext>
            </a:extLst>
          </p:cNvPr>
          <p:cNvSpPr txBox="1"/>
          <p:nvPr/>
        </p:nvSpPr>
        <p:spPr>
          <a:xfrm>
            <a:off x="1747446" y="4600601"/>
            <a:ext cx="8972102" cy="646331"/>
          </a:xfrm>
          <a:prstGeom prst="rect">
            <a:avLst/>
          </a:prstGeom>
          <a:noFill/>
        </p:spPr>
        <p:txBody>
          <a:bodyPr wrap="square" rtlCol="0">
            <a:spAutoFit/>
          </a:bodyPr>
          <a:lstStyle/>
          <a:p>
            <a:r>
              <a:rPr lang="en-US" sz="1800" spc="75">
                <a:solidFill>
                  <a:srgbClr val="7184C6"/>
                </a:solidFill>
                <a:effectLst/>
                <a:latin typeface="Century Gothic" panose="020B0502020202020204" pitchFamily="34" charset="0"/>
                <a:ea typeface="MS Gothic" panose="020B0609070205080204" pitchFamily="49" charset="-128"/>
                <a:cs typeface="Times New Roman" panose="02020603050405020304" pitchFamily="18" charset="0"/>
              </a:rPr>
              <a:t>Comp Plan     ITP</a:t>
            </a:r>
            <a:r>
              <a:rPr lang="en-US" spc="75">
                <a:solidFill>
                  <a:srgbClr val="7184C6"/>
                </a:solidFill>
                <a:latin typeface="Century Gothic" panose="020B0502020202020204" pitchFamily="34" charset="0"/>
                <a:ea typeface="MS Gothic" panose="020B0609070205080204" pitchFamily="49" charset="-128"/>
                <a:cs typeface="Times New Roman" panose="02020603050405020304" pitchFamily="18" charset="0"/>
              </a:rPr>
              <a:t>      </a:t>
            </a:r>
            <a:r>
              <a:rPr lang="en-US" sz="1800" spc="75">
                <a:solidFill>
                  <a:srgbClr val="7184C6"/>
                </a:solidFill>
                <a:effectLst/>
                <a:latin typeface="Century Gothic" panose="020B0502020202020204" pitchFamily="34" charset="0"/>
                <a:ea typeface="MS Gothic" panose="020B0609070205080204" pitchFamily="49" charset="-128"/>
                <a:cs typeface="Times New Roman" panose="02020603050405020304" pitchFamily="18" charset="0"/>
              </a:rPr>
              <a:t>Housing Action Plan      Approved: INSERT DATE</a:t>
            </a:r>
            <a:br>
              <a:rPr lang="en-US" sz="1800" spc="75">
                <a:solidFill>
                  <a:srgbClr val="7184C6"/>
                </a:solidFill>
                <a:effectLst/>
                <a:latin typeface="Century Gothic" panose="020B0502020202020204" pitchFamily="34" charset="0"/>
                <a:ea typeface="MS Gothic" panose="020B0609070205080204" pitchFamily="49" charset="-128"/>
                <a:cs typeface="Times New Roman" panose="02020603050405020304" pitchFamily="18" charset="0"/>
              </a:rPr>
            </a:br>
            <a:endParaRPr lang="en-US"/>
          </a:p>
        </p:txBody>
      </p:sp>
    </p:spTree>
    <p:extLst>
      <p:ext uri="{BB962C8B-B14F-4D97-AF65-F5344CB8AC3E}">
        <p14:creationId xmlns:p14="http://schemas.microsoft.com/office/powerpoint/2010/main" val="1415306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724069" y="564165"/>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4069" y="625644"/>
            <a:ext cx="10972800" cy="1143000"/>
          </a:xfrm>
        </p:spPr>
        <p:txBody>
          <a:bodyPr/>
          <a:lstStyle/>
          <a:p>
            <a:pPr algn="r"/>
            <a:r>
              <a:rPr lang="en-US" sz="5400"/>
              <a:t>Fiscal Year 24 Tasks</a:t>
            </a:r>
            <a:endParaRPr lang="en-US" sz="5400" u="sng"/>
          </a:p>
        </p:txBody>
      </p:sp>
      <p:sp>
        <p:nvSpPr>
          <p:cNvPr id="8" name="TextBox 7">
            <a:extLst>
              <a:ext uri="{FF2B5EF4-FFF2-40B4-BE49-F238E27FC236}">
                <a16:creationId xmlns:a16="http://schemas.microsoft.com/office/drawing/2014/main" id="{4737CDF6-8DE0-413B-87FC-5E929DC11141}"/>
              </a:ext>
            </a:extLst>
          </p:cNvPr>
          <p:cNvSpPr txBox="1"/>
          <p:nvPr/>
        </p:nvSpPr>
        <p:spPr>
          <a:xfrm>
            <a:off x="1396094" y="2010212"/>
            <a:ext cx="9965870" cy="1569660"/>
          </a:xfrm>
          <a:prstGeom prst="rect">
            <a:avLst/>
          </a:prstGeom>
          <a:noFill/>
        </p:spPr>
        <p:txBody>
          <a:bodyPr wrap="square" rtlCol="0">
            <a:spAutoFit/>
          </a:bodyPr>
          <a:lstStyle/>
          <a:p>
            <a:pPr marL="0" marR="0">
              <a:spcBef>
                <a:spcPts val="0"/>
              </a:spcBef>
              <a:spcAft>
                <a:spcPts val="1000"/>
              </a:spcAft>
            </a:pPr>
            <a:r>
              <a:rPr lang="en-US" sz="2400">
                <a:effectLst/>
                <a:latin typeface="+mj-lt"/>
                <a:ea typeface="Calibri" panose="020F0502020204030204" pitchFamily="34" charset="0"/>
                <a:cs typeface="Arial" panose="020B0604020202020204" pitchFamily="34" charset="0"/>
              </a:rPr>
              <a:t>These tasks are currently underway and are anticipated for completion by the </a:t>
            </a:r>
            <a:r>
              <a:rPr lang="en-US" sz="2400" u="sng">
                <a:effectLst/>
                <a:latin typeface="+mj-lt"/>
                <a:ea typeface="Calibri" panose="020F0502020204030204" pitchFamily="34" charset="0"/>
                <a:cs typeface="Arial" panose="020B0604020202020204" pitchFamily="34" charset="0"/>
              </a:rPr>
              <a:t>end of the 2024 Fiscal Year in June 2024</a:t>
            </a:r>
            <a:r>
              <a:rPr lang="en-US" sz="2400">
                <a:effectLst/>
                <a:latin typeface="+mj-lt"/>
                <a:ea typeface="Calibri" panose="020F0502020204030204" pitchFamily="34" charset="0"/>
                <a:cs typeface="Arial" panose="020B0604020202020204" pitchFamily="34" charset="0"/>
              </a:rPr>
              <a:t>. The bulk of fiscal resources and staff time have already been allocated and used for these efforts and no additional budget or staff time is requested for FY 25.  </a:t>
            </a:r>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fld id="{C219BBF7-4ABE-45B4-9BEF-3F8F75DC0670}" type="slidenum">
              <a:rPr lang="en-US" smtClean="0"/>
              <a:t>10</a:t>
            </a:fld>
            <a:endParaRPr lang="en-US"/>
          </a:p>
        </p:txBody>
      </p:sp>
    </p:spTree>
    <p:extLst>
      <p:ext uri="{BB962C8B-B14F-4D97-AF65-F5344CB8AC3E}">
        <p14:creationId xmlns:p14="http://schemas.microsoft.com/office/powerpoint/2010/main" val="2221264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724069" y="564165"/>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4069" y="625644"/>
            <a:ext cx="10972800" cy="1143000"/>
          </a:xfrm>
        </p:spPr>
        <p:txBody>
          <a:bodyPr/>
          <a:lstStyle/>
          <a:p>
            <a:pPr algn="r"/>
            <a:r>
              <a:rPr lang="en-US"/>
              <a:t>Fiscal Year 24 Tasks – Completing Soon</a:t>
            </a:r>
            <a:endParaRPr lang="en-US" u="sng"/>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fld id="{C219BBF7-4ABE-45B4-9BEF-3F8F75DC0670}" type="slidenum">
              <a:rPr lang="en-US" smtClean="0"/>
              <a:t>11</a:t>
            </a:fld>
            <a:endParaRPr lang="en-US"/>
          </a:p>
        </p:txBody>
      </p:sp>
      <p:graphicFrame>
        <p:nvGraphicFramePr>
          <p:cNvPr id="3" name="Table 4">
            <a:extLst>
              <a:ext uri="{FF2B5EF4-FFF2-40B4-BE49-F238E27FC236}">
                <a16:creationId xmlns:a16="http://schemas.microsoft.com/office/drawing/2014/main" id="{4B19C7F8-14A6-4CB7-BC20-6D19BC0960F3}"/>
              </a:ext>
            </a:extLst>
          </p:cNvPr>
          <p:cNvGraphicFramePr>
            <a:graphicFrameLocks noGrp="1"/>
          </p:cNvGraphicFramePr>
          <p:nvPr>
            <p:extLst>
              <p:ext uri="{D42A27DB-BD31-4B8C-83A1-F6EECF244321}">
                <p14:modId xmlns:p14="http://schemas.microsoft.com/office/powerpoint/2010/main" val="1533946038"/>
              </p:ext>
            </p:extLst>
          </p:nvPr>
        </p:nvGraphicFramePr>
        <p:xfrm>
          <a:off x="2000102" y="2146208"/>
          <a:ext cx="8483599" cy="1742922"/>
        </p:xfrm>
        <a:graphic>
          <a:graphicData uri="http://schemas.openxmlformats.org/drawingml/2006/table">
            <a:tbl>
              <a:tblPr firstRow="1" bandRow="1">
                <a:tableStyleId>{1FECB4D8-DB02-4DC6-A0A2-4F2EBAE1DC90}</a:tableStyleId>
              </a:tblPr>
              <a:tblGrid>
                <a:gridCol w="3370611">
                  <a:extLst>
                    <a:ext uri="{9D8B030D-6E8A-4147-A177-3AD203B41FA5}">
                      <a16:colId xmlns:a16="http://schemas.microsoft.com/office/drawing/2014/main" val="1609543388"/>
                    </a:ext>
                  </a:extLst>
                </a:gridCol>
                <a:gridCol w="2556494">
                  <a:extLst>
                    <a:ext uri="{9D8B030D-6E8A-4147-A177-3AD203B41FA5}">
                      <a16:colId xmlns:a16="http://schemas.microsoft.com/office/drawing/2014/main" val="828806602"/>
                    </a:ext>
                  </a:extLst>
                </a:gridCol>
                <a:gridCol w="2556494">
                  <a:extLst>
                    <a:ext uri="{9D8B030D-6E8A-4147-A177-3AD203B41FA5}">
                      <a16:colId xmlns:a16="http://schemas.microsoft.com/office/drawing/2014/main" val="3679300210"/>
                    </a:ext>
                  </a:extLst>
                </a:gridCol>
              </a:tblGrid>
              <a:tr h="462762">
                <a:tc>
                  <a:txBody>
                    <a:bodyPr/>
                    <a:lstStyle/>
                    <a:p>
                      <a:r>
                        <a:rPr lang="en-US">
                          <a:solidFill>
                            <a:schemeClr val="tx1"/>
                          </a:solidFill>
                        </a:rPr>
                        <a:t>Project</a:t>
                      </a:r>
                    </a:p>
                  </a:txBody>
                  <a:tcPr/>
                </a:tc>
                <a:tc>
                  <a:txBody>
                    <a:bodyPr/>
                    <a:lstStyle/>
                    <a:p>
                      <a:r>
                        <a:rPr lang="en-US">
                          <a:solidFill>
                            <a:schemeClr val="tx1"/>
                          </a:solidFill>
                        </a:rPr>
                        <a:t>Completion Date</a:t>
                      </a:r>
                    </a:p>
                  </a:txBody>
                  <a:tcPr/>
                </a:tc>
                <a:tc>
                  <a:txBody>
                    <a:bodyPr/>
                    <a:lstStyle/>
                    <a:p>
                      <a:r>
                        <a:rPr lang="en-US">
                          <a:solidFill>
                            <a:schemeClr val="tx1"/>
                          </a:solidFill>
                        </a:rPr>
                        <a:t>Page Number</a:t>
                      </a:r>
                    </a:p>
                  </a:txBody>
                  <a:tcPr/>
                </a:tc>
                <a:extLst>
                  <a:ext uri="{0D108BD9-81ED-4DB2-BD59-A6C34878D82A}">
                    <a16:rowId xmlns:a16="http://schemas.microsoft.com/office/drawing/2014/main" val="1311465191"/>
                  </a:ext>
                </a:extLst>
              </a:tr>
              <a:tr h="462762">
                <a:tc>
                  <a:txBody>
                    <a:bodyPr/>
                    <a:lstStyle/>
                    <a:p>
                      <a:r>
                        <a:rPr lang="en-US" sz="1800">
                          <a:solidFill>
                            <a:schemeClr val="tx1"/>
                          </a:solidFill>
                        </a:rPr>
                        <a:t>Joint Annual Indicator Report Review</a:t>
                      </a:r>
                    </a:p>
                  </a:txBody>
                  <a:tcPr/>
                </a:tc>
                <a:tc>
                  <a:txBody>
                    <a:bodyPr/>
                    <a:lstStyle/>
                    <a:p>
                      <a:r>
                        <a:rPr lang="en-US" sz="1800">
                          <a:solidFill>
                            <a:schemeClr val="tx1"/>
                          </a:solidFill>
                        </a:rPr>
                        <a:t>Spring of 2024</a:t>
                      </a:r>
                    </a:p>
                  </a:txBody>
                  <a:tcPr/>
                </a:tc>
                <a:tc>
                  <a:txBody>
                    <a:bodyPr/>
                    <a:lstStyle/>
                    <a:p>
                      <a:r>
                        <a:rPr lang="en-US" sz="1800">
                          <a:solidFill>
                            <a:schemeClr val="tx1"/>
                          </a:solidFill>
                        </a:rPr>
                        <a:t>12</a:t>
                      </a:r>
                    </a:p>
                  </a:txBody>
                  <a:tcPr/>
                </a:tc>
                <a:extLst>
                  <a:ext uri="{0D108BD9-81ED-4DB2-BD59-A6C34878D82A}">
                    <a16:rowId xmlns:a16="http://schemas.microsoft.com/office/drawing/2014/main" val="1188188966"/>
                  </a:ext>
                </a:extLst>
              </a:tr>
              <a:tr h="584745">
                <a:tc>
                  <a:txBody>
                    <a:bodyPr/>
                    <a:lstStyle/>
                    <a:p>
                      <a:r>
                        <a:rPr lang="en-US">
                          <a:solidFill>
                            <a:schemeClr val="tx1"/>
                          </a:solidFill>
                        </a:rPr>
                        <a:t>County Water Quality Master Planning</a:t>
                      </a:r>
                    </a:p>
                  </a:txBody>
                  <a:tcPr/>
                </a:tc>
                <a:tc>
                  <a:txBody>
                    <a:bodyPr/>
                    <a:lstStyle/>
                    <a:p>
                      <a:r>
                        <a:rPr lang="en-US">
                          <a:solidFill>
                            <a:schemeClr val="tx1"/>
                          </a:solidFill>
                        </a:rPr>
                        <a:t>May of 2024</a:t>
                      </a:r>
                    </a:p>
                  </a:txBody>
                  <a:tcPr/>
                </a:tc>
                <a:tc>
                  <a:txBody>
                    <a:bodyPr/>
                    <a:lstStyle/>
                    <a:p>
                      <a:r>
                        <a:rPr lang="en-US">
                          <a:solidFill>
                            <a:schemeClr val="tx1"/>
                          </a:solidFill>
                        </a:rPr>
                        <a:t>13</a:t>
                      </a:r>
                    </a:p>
                  </a:txBody>
                  <a:tcPr/>
                </a:tc>
                <a:extLst>
                  <a:ext uri="{0D108BD9-81ED-4DB2-BD59-A6C34878D82A}">
                    <a16:rowId xmlns:a16="http://schemas.microsoft.com/office/drawing/2014/main" val="271560145"/>
                  </a:ext>
                </a:extLst>
              </a:tr>
            </a:tbl>
          </a:graphicData>
        </a:graphic>
      </p:graphicFrame>
    </p:spTree>
    <p:extLst>
      <p:ext uri="{BB962C8B-B14F-4D97-AF65-F5344CB8AC3E}">
        <p14:creationId xmlns:p14="http://schemas.microsoft.com/office/powerpoint/2010/main" val="4181972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1BDF10-79FC-4712-B842-018D4F34783D}"/>
              </a:ext>
            </a:extLst>
          </p:cNvPr>
          <p:cNvGrpSpPr/>
          <p:nvPr/>
        </p:nvGrpSpPr>
        <p:grpSpPr>
          <a:xfrm>
            <a:off x="6196189" y="179838"/>
            <a:ext cx="5995811" cy="779716"/>
            <a:chOff x="6196189" y="179838"/>
            <a:chExt cx="5995811" cy="779716"/>
          </a:xfrm>
        </p:grpSpPr>
        <p:sp>
          <p:nvSpPr>
            <p:cNvPr id="4" name="Arrow: Pentagon 3">
              <a:extLst>
                <a:ext uri="{FF2B5EF4-FFF2-40B4-BE49-F238E27FC236}">
                  <a16:creationId xmlns:a16="http://schemas.microsoft.com/office/drawing/2014/main" id="{845EBE53-FC54-4BFD-9AA9-D7F9B8C75D52}"/>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BCC5E4"/>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6ADF69B4-D097-42E2-AA77-84CEAC4DED67}"/>
                </a:ext>
              </a:extLst>
            </p:cNvPr>
            <p:cNvSpPr/>
            <p:nvPr/>
          </p:nvSpPr>
          <p:spPr>
            <a:xfrm>
              <a:off x="7795169" y="179838"/>
              <a:ext cx="1418978" cy="76944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rgbClr val="1C4F24"/>
                  </a:solidFill>
                  <a:effectLst/>
                  <a:uLnTx/>
                  <a:uFillTx/>
                  <a:latin typeface="Calibri"/>
                  <a:ea typeface="+mn-ea"/>
                  <a:cs typeface="+mn-cs"/>
                </a:rPr>
                <a:t>FY 24</a:t>
              </a:r>
              <a:endParaRPr kumimoji="0" lang="en-US" sz="1800" b="0" i="0" u="none" strike="noStrike" kern="1200" cap="none" spc="0" normalizeH="0" baseline="0" noProof="0">
                <a:ln>
                  <a:noFill/>
                </a:ln>
                <a:solidFill>
                  <a:srgbClr val="1C4F24"/>
                </a:solidFill>
                <a:effectLst/>
                <a:uLnTx/>
                <a:uFillTx/>
                <a:latin typeface="Calibri"/>
                <a:ea typeface="+mn-ea"/>
                <a:cs typeface="+mn-cs"/>
              </a:endParaRPr>
            </a:p>
          </p:txBody>
        </p:sp>
      </p:grpSp>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995811" cy="461665"/>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FFFFFF"/>
                </a:solidFill>
                <a:effectLst/>
                <a:uLnTx/>
                <a:uFillTx/>
                <a:latin typeface="Calibri"/>
                <a:ea typeface="+mn-ea"/>
                <a:cs typeface="+mn-cs"/>
              </a:rPr>
              <a:t>Joint Annual Indicator Report Review</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33726" y="1130105"/>
            <a:ext cx="4008274" cy="646331"/>
          </a:xfrm>
          <a:prstGeom prst="rect">
            <a:avLst/>
          </a:prstGeom>
          <a:solidFill>
            <a:schemeClr val="accent1">
              <a:lumMod val="20000"/>
              <a:lumOff val="80000"/>
              <a:alpha val="50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Comp Plan Strategies:</a:t>
            </a:r>
            <a:r>
              <a:rPr kumimoji="0" lang="en-US" sz="1800" b="1"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a:t>
            </a:r>
            <a:endParaRPr kumimoji="0" lang="en-US" sz="18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Policy 9.2.a: Monitor indicators annually</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8314" y="3447887"/>
            <a:ext cx="10829885" cy="2616101"/>
          </a:xfrm>
          <a:prstGeom prst="rect">
            <a:avLst/>
          </a:prstGeom>
          <a:solidFill>
            <a:schemeClr val="accent1">
              <a:lumMod val="20000"/>
              <a:lumOff val="80000"/>
              <a:alpha val="50000"/>
            </a:schemeClr>
          </a:solidFill>
        </p:spPr>
        <p:txBody>
          <a:bodyPr wrap="square">
            <a:spAutoFit/>
          </a:bodyPr>
          <a:lstStyle/>
          <a:p>
            <a:pPr algn="just">
              <a:spcBef>
                <a:spcPts val="600"/>
              </a:spcBef>
              <a:spcAft>
                <a:spcPts val="600"/>
              </a:spcAft>
              <a:defRPr/>
            </a:pPr>
            <a:r>
              <a:rPr lang="en-US" sz="1400" b="1" i="1">
                <a:effectLst/>
                <a:latin typeface="Calibri" panose="020F0502020204030204" pitchFamily="34" charset="0"/>
                <a:ea typeface="Calibri" panose="020F0502020204030204" pitchFamily="34" charset="0"/>
                <a:cs typeface="Times New Roman" panose="02020603050405020304" pitchFamily="18" charset="0"/>
              </a:rPr>
              <a:t>Task: </a:t>
            </a:r>
            <a:r>
              <a:rPr lang="en-US" sz="1400">
                <a:effectLst/>
                <a:latin typeface="Calibri" panose="020F0502020204030204" pitchFamily="34" charset="0"/>
                <a:ea typeface="Calibri" panose="020F0502020204030204" pitchFamily="34" charset="0"/>
                <a:cs typeface="Times New Roman" panose="02020603050405020304" pitchFamily="18" charset="0"/>
              </a:rPr>
              <a:t>Each year the Town and County compile and publish annual indicator data (see ongoing task in workplan below). Staff turnover has made it difficult to train internal staff to complete this in 2021 and 2023, therefore a contract with a local vendor was utilized as needed. Due to ongoing staffing issues, staff requests that the County and Town complete a new Request for Proposals for this task to  complete the indicator report and look for opportunity to create a less staff -intensive format such as an online dashboard. Other ideas and methodologies from an outside consultant could be beneficial for the Town Council and Board of County Commissioners to research. It is important to note that this task does not anticipate reinventing the indicators themselves, or changing the methodology for which the data has historically been gathered to ensure that the trends in the data remain valid.  Further review of indicators, additional, or revised indicators etc. would need to be completed through the next Comprehensive Plan Update process.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4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Status:</a:t>
            </a:r>
            <a:r>
              <a:rPr kumimoji="0" lang="en-US" sz="1400" b="1"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a:t>
            </a:r>
            <a:r>
              <a:rPr kumimoji="0" lang="en-US" sz="14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A request for proposals was conducted in November of 2023 and a contract with </a:t>
            </a:r>
            <a:r>
              <a:rPr kumimoji="0" lang="en-US" sz="1400" b="0" i="0" u="none" strike="noStrike" kern="1200" cap="none" spc="0" normalizeH="0" baseline="0" noProof="0" err="1">
                <a:ln>
                  <a:noFill/>
                </a:ln>
                <a:solidFill>
                  <a:srgbClr val="1C4F24"/>
                </a:solidFill>
                <a:effectLst/>
                <a:uLnTx/>
                <a:uFillTx/>
                <a:latin typeface="Calibri"/>
                <a:ea typeface="Calibri" panose="020F0502020204030204" pitchFamily="34" charset="0"/>
                <a:cs typeface="Arial" panose="020B0604020202020204" pitchFamily="34" charset="0"/>
              </a:rPr>
              <a:t>LegacyWorks</a:t>
            </a:r>
            <a:r>
              <a:rPr kumimoji="0" lang="en-US" sz="14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Group was approved during the February 12, 2024 Joint Information Meeting.    Work on the project is underway with the 2024 Indicator Report and further reformatting and drafting of a new dashboard system will commence spring of 2024.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graphicFrame>
        <p:nvGraphicFramePr>
          <p:cNvPr id="5" name="Content Placeholder 4">
            <a:extLst>
              <a:ext uri="{FF2B5EF4-FFF2-40B4-BE49-F238E27FC236}">
                <a16:creationId xmlns:a16="http://schemas.microsoft.com/office/drawing/2014/main" id="{89B33811-2444-4A26-984E-6F5EA5220C02}"/>
              </a:ext>
            </a:extLst>
          </p:cNvPr>
          <p:cNvGraphicFramePr>
            <a:graphicFrameLocks noGrp="1"/>
          </p:cNvGraphicFramePr>
          <p:nvPr>
            <p:ph idx="1"/>
            <p:extLst>
              <p:ext uri="{D42A27DB-BD31-4B8C-83A1-F6EECF244321}">
                <p14:modId xmlns:p14="http://schemas.microsoft.com/office/powerpoint/2010/main" val="2945317997"/>
              </p:ext>
            </p:extLst>
          </p:nvPr>
        </p:nvGraphicFramePr>
        <p:xfrm>
          <a:off x="168314" y="1090002"/>
          <a:ext cx="7455230" cy="2320112"/>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329065">
                  <a:extLst>
                    <a:ext uri="{9D8B030D-6E8A-4147-A177-3AD203B41FA5}">
                      <a16:colId xmlns:a16="http://schemas.microsoft.com/office/drawing/2014/main" val="4116470763"/>
                    </a:ext>
                  </a:extLst>
                </a:gridCol>
                <a:gridCol w="5126165">
                  <a:extLst>
                    <a:ext uri="{9D8B030D-6E8A-4147-A177-3AD203B41FA5}">
                      <a16:colId xmlns:a16="http://schemas.microsoft.com/office/drawing/2014/main" val="1755305011"/>
                    </a:ext>
                  </a:extLst>
                </a:gridCol>
              </a:tblGrid>
              <a:tr h="290014">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Progress</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rowSpan="3">
                  <a:txBody>
                    <a:bodyPr/>
                    <a:lstStyle/>
                    <a:p>
                      <a:pPr marL="0" marR="0" algn="l">
                        <a:spcBef>
                          <a:spcPts val="300"/>
                        </a:spcBef>
                        <a:spcAft>
                          <a:spcPts val="30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30%</a:t>
                      </a:r>
                    </a:p>
                    <a:p>
                      <a:pPr marL="0" marR="0" lvl="0" algn="l">
                        <a:spcBef>
                          <a:spcPts val="300"/>
                        </a:spcBef>
                        <a:spcAft>
                          <a:spcPts val="300"/>
                        </a:spcAft>
                        <a:buNone/>
                      </a:pPr>
                      <a:r>
                        <a:rPr lang="en-US" sz="1400" b="0" i="0" u="none">
                          <a:solidFill>
                            <a:srgbClr val="000000"/>
                          </a:solidFill>
                          <a:effectLst/>
                          <a:latin typeface="Palatino Linotype" panose="02040502050505030304" pitchFamily="18" charset="0"/>
                          <a:ea typeface="Calibri" panose="020F0502020204030204" pitchFamily="34" charset="0"/>
                          <a:cs typeface="Arial"/>
                        </a:rPr>
                        <a:t>Spring of 2024</a:t>
                      </a:r>
                      <a:endParaRPr lang="en-US" sz="1400" b="0" i="0" u="none">
                        <a:effectLst/>
                        <a:latin typeface="Palatino Linotype" panose="02040502050505030304" pitchFamily="18" charset="0"/>
                        <a:ea typeface="Calibri" panose="020F0502020204030204" pitchFamily="34" charset="0"/>
                        <a:cs typeface="Arial"/>
                      </a:endParaRPr>
                    </a:p>
                    <a:p>
                      <a:pPr marL="0" marR="0" lvl="0" algn="l">
                        <a:spcBef>
                          <a:spcPts val="300"/>
                        </a:spcBef>
                        <a:spcAft>
                          <a:spcPts val="300"/>
                        </a:spcAft>
                        <a:buNone/>
                      </a:pPr>
                      <a:r>
                        <a:rPr lang="en-US" sz="1400" b="0" i="0" u="none">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2718944436"/>
                  </a:ext>
                </a:extLst>
              </a:tr>
              <a:tr h="290014">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2689959920"/>
                  </a:ext>
                </a:extLst>
              </a:tr>
              <a:tr h="290014">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1969416391"/>
                  </a:ext>
                </a:extLst>
              </a:tr>
              <a:tr h="290014">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FY 24</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extLst>
                  <a:ext uri="{0D108BD9-81ED-4DB2-BD59-A6C34878D82A}">
                    <a16:rowId xmlns:a16="http://schemas.microsoft.com/office/drawing/2014/main" val="953346477"/>
                  </a:ext>
                </a:extLst>
              </a:tr>
              <a:tr h="290014">
                <a:tc>
                  <a:txBody>
                    <a:bodyPr/>
                    <a:lstStyle/>
                    <a:p>
                      <a:pPr marL="99695"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Long-Range Planning</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50 </a:t>
                      </a:r>
                      <a:r>
                        <a:rPr lang="en-US" sz="1400" b="0" i="0" u="none" err="1">
                          <a:solidFill>
                            <a:srgbClr val="000000"/>
                          </a:solidFill>
                          <a:effectLst/>
                          <a:latin typeface="Palatino Linotype" panose="02040502050505030304" pitchFamily="18" charset="0"/>
                          <a:ea typeface="Calibri" panose="020F0502020204030204" pitchFamily="34" charset="0"/>
                          <a:cs typeface="Arial"/>
                        </a:rPr>
                        <a:t>hrs</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660163009"/>
                  </a:ext>
                </a:extLst>
              </a:tr>
              <a:tr h="290014">
                <a:tc>
                  <a:txBody>
                    <a:bodyPr/>
                    <a:lstStyle/>
                    <a:p>
                      <a:pPr marL="99695"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5 </a:t>
                      </a:r>
                      <a:r>
                        <a:rPr lang="en-US" sz="1400" b="0" i="0" u="none" err="1">
                          <a:solidFill>
                            <a:srgbClr val="000000"/>
                          </a:solidFill>
                          <a:effectLst/>
                          <a:latin typeface="Palatino Linotype" panose="02040502050505030304" pitchFamily="18" charset="0"/>
                          <a:ea typeface="Calibri" panose="020F0502020204030204" pitchFamily="34" charset="0"/>
                          <a:cs typeface="Arial"/>
                        </a:rPr>
                        <a:t>hrs</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056638069"/>
                  </a:ext>
                </a:extLst>
              </a:tr>
              <a:tr h="290014">
                <a:tc>
                  <a:txBody>
                    <a:bodyPr/>
                    <a:lstStyle/>
                    <a:p>
                      <a:pPr marL="99695"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Town Manager</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2 </a:t>
                      </a:r>
                      <a:r>
                        <a:rPr lang="en-US" sz="1400" b="0" i="0" u="none" err="1">
                          <a:solidFill>
                            <a:srgbClr val="000000"/>
                          </a:solidFill>
                          <a:effectLst/>
                          <a:latin typeface="Palatino Linotype" panose="02040502050505030304" pitchFamily="18" charset="0"/>
                          <a:ea typeface="Calibri" panose="020F0502020204030204" pitchFamily="34" charset="0"/>
                          <a:cs typeface="Arial"/>
                        </a:rPr>
                        <a:t>hrs</a:t>
                      </a:r>
                      <a:r>
                        <a:rPr lang="en-US" sz="1400" b="0" i="0" u="none">
                          <a:solidFill>
                            <a:srgbClr val="000000"/>
                          </a:solidFill>
                          <a:effectLst/>
                          <a:latin typeface="Palatino Linotype" panose="02040502050505030304" pitchFamily="18" charset="0"/>
                          <a:ea typeface="Calibri" panose="020F0502020204030204" pitchFamily="34" charset="0"/>
                          <a:cs typeface="Arial"/>
                        </a:rPr>
                        <a:t> </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4249712290"/>
                  </a:ext>
                </a:extLst>
              </a:tr>
              <a:tr h="290014">
                <a:tc>
                  <a:txBody>
                    <a:bodyPr/>
                    <a:lstStyle/>
                    <a:p>
                      <a:pPr marL="99695"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5 </a:t>
                      </a:r>
                      <a:r>
                        <a:rPr lang="en-US" sz="1400" b="0" i="0" u="none" err="1">
                          <a:solidFill>
                            <a:srgbClr val="000000"/>
                          </a:solidFill>
                          <a:effectLst/>
                          <a:latin typeface="Palatino Linotype" panose="02040502050505030304" pitchFamily="18" charset="0"/>
                          <a:ea typeface="Calibri" panose="020F0502020204030204" pitchFamily="34" charset="0"/>
                          <a:cs typeface="Arial"/>
                        </a:rPr>
                        <a:t>hrs</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461059293"/>
                  </a:ext>
                </a:extLst>
              </a:tr>
            </a:tbl>
          </a:graphicData>
        </a:graphic>
      </p:graphicFrame>
    </p:spTree>
    <p:extLst>
      <p:ext uri="{BB962C8B-B14F-4D97-AF65-F5344CB8AC3E}">
        <p14:creationId xmlns:p14="http://schemas.microsoft.com/office/powerpoint/2010/main" val="1718792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16337"/>
            <a:ext cx="5811208" cy="461665"/>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County Water Quality Master Planning</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13</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7574126" y="1064563"/>
            <a:ext cx="4331928" cy="2893100"/>
          </a:xfrm>
          <a:prstGeom prst="rect">
            <a:avLst/>
          </a:prstGeom>
          <a:solidFill>
            <a:schemeClr val="accent6">
              <a:lumMod val="40000"/>
              <a:lumOff val="60000"/>
              <a:alpha val="50000"/>
            </a:schemeClr>
          </a:solidFill>
        </p:spPr>
        <p:txBody>
          <a:bodyPr wrap="square">
            <a:spAutoFit/>
          </a:bodyPr>
          <a:lstStyle/>
          <a:p>
            <a:pPr marL="0" marR="0" algn="just">
              <a:spcBef>
                <a:spcPts val="0"/>
              </a:spcBef>
              <a:spcAft>
                <a:spcPts val="0"/>
              </a:spcAft>
            </a:pPr>
            <a:r>
              <a:rPr lang="en-US" sz="1400" b="1" i="1">
                <a:effectLst/>
                <a:ea typeface="Calibri" panose="020F0502020204030204" pitchFamily="34" charset="0"/>
                <a:cs typeface="Arial" panose="020B0604020202020204" pitchFamily="34" charset="0"/>
              </a:rPr>
              <a:t>Comp Plan Strategies:</a:t>
            </a:r>
            <a:r>
              <a:rPr lang="en-US" sz="1400" b="1">
                <a:effectLst/>
                <a:ea typeface="Calibri" panose="020F0502020204030204" pitchFamily="34" charset="0"/>
                <a:cs typeface="Arial" panose="020B0604020202020204" pitchFamily="34" charset="0"/>
              </a:rPr>
              <a:t> </a:t>
            </a:r>
            <a:endParaRPr lang="en-US" sz="1400">
              <a:effectLst/>
              <a:ea typeface="Calibri" panose="020F0502020204030204" pitchFamily="34" charset="0"/>
              <a:cs typeface="Arial" panose="020B0604020202020204" pitchFamily="34" charset="0"/>
            </a:endParaRPr>
          </a:p>
          <a:p>
            <a:pPr marL="0" marR="0" algn="just">
              <a:spcBef>
                <a:spcPts val="0"/>
              </a:spcBef>
              <a:spcAft>
                <a:spcPts val="0"/>
              </a:spcAft>
            </a:pPr>
            <a:r>
              <a:rPr lang="en-US" sz="1400">
                <a:effectLst/>
                <a:ea typeface="Calibri" panose="020F0502020204030204" pitchFamily="34" charset="0"/>
                <a:cs typeface="Arial" panose="020B0604020202020204" pitchFamily="34" charset="0"/>
              </a:rPr>
              <a:t>1.2.S.3: Develop a water quality enhancement plan that includes consideration of additional County funding for water quality and commits to joint Town and County coordination. The plan should include a water quality monitoring program. The plan should also incorporate or complement existing and future source water assessments, source water protection plans, river and lake management plans, watershed management plans, and other water quality protection efforts. Additionally, in partnership with the Teton Conservation District and other applicable partners, develop with all due dispatch a comprehensive wastewater management plan.</a:t>
            </a:r>
          </a:p>
        </p:txBody>
      </p:sp>
      <p:sp>
        <p:nvSpPr>
          <p:cNvPr id="10" name="TextBox 9">
            <a:extLst>
              <a:ext uri="{FF2B5EF4-FFF2-40B4-BE49-F238E27FC236}">
                <a16:creationId xmlns:a16="http://schemas.microsoft.com/office/drawing/2014/main" id="{A6C774EE-45B9-4C80-B928-20C22DB58058}"/>
              </a:ext>
            </a:extLst>
          </p:cNvPr>
          <p:cNvSpPr txBox="1"/>
          <p:nvPr/>
        </p:nvSpPr>
        <p:spPr>
          <a:xfrm>
            <a:off x="184604" y="4092393"/>
            <a:ext cx="11721450" cy="2375009"/>
          </a:xfrm>
          <a:prstGeom prst="rect">
            <a:avLst/>
          </a:prstGeom>
          <a:solidFill>
            <a:schemeClr val="accent6">
              <a:lumMod val="40000"/>
              <a:lumOff val="60000"/>
              <a:alpha val="50000"/>
            </a:schemeClr>
          </a:solidFill>
        </p:spPr>
        <p:txBody>
          <a:bodyPr wrap="square">
            <a:spAutoFit/>
          </a:bodyPr>
          <a:lstStyle/>
          <a:p>
            <a:pPr marL="0" marR="0">
              <a:spcBef>
                <a:spcPts val="0"/>
              </a:spcBef>
              <a:spcAft>
                <a:spcPts val="1000"/>
              </a:spcAft>
            </a:pPr>
            <a:r>
              <a:rPr lang="en-US" sz="1400" b="1" i="1">
                <a:effectLst/>
                <a:ea typeface="Calibri" panose="020F0502020204030204" pitchFamily="34" charset="0"/>
                <a:cs typeface="Arial" panose="020B0604020202020204" pitchFamily="34" charset="0"/>
              </a:rPr>
              <a:t>Task: </a:t>
            </a:r>
            <a:r>
              <a:rPr lang="en-US" sz="1400">
                <a:effectLst/>
                <a:ea typeface="Calibri" panose="020F0502020204030204" pitchFamily="34" charset="0"/>
                <a:cs typeface="Calibri" panose="020F0502020204030204" pitchFamily="34" charset="0"/>
              </a:rPr>
              <a:t>In cooperation with partnering entities, Protect our Water Jackson Hole (POWJH), Teton Conservation District (TCD) and the Town of Jackson, Teton County initiated a study and planning effort to shape the current understanding of existing and potential future human-induced threats to both surface water and groundwater quality and develop strategies for reducing impacts.</a:t>
            </a:r>
            <a:r>
              <a:rPr lang="en-US" sz="1400">
                <a:effectLst/>
                <a:ea typeface="Calibri" panose="020F0502020204030204" pitchFamily="34" charset="0"/>
                <a:cs typeface="Arial" panose="020B0604020202020204" pitchFamily="34" charset="0"/>
              </a:rPr>
              <a:t> </a:t>
            </a:r>
            <a:r>
              <a:rPr lang="en-US" sz="1400">
                <a:effectLst/>
                <a:ea typeface="Calibri" panose="020F0502020204030204" pitchFamily="34" charset="0"/>
                <a:cs typeface="Calibri" panose="020F0502020204030204" pitchFamily="34" charset="0"/>
              </a:rPr>
              <a:t>In December 2021 the Commission approved a contract with a water quality consultant team, </a:t>
            </a:r>
            <a:r>
              <a:rPr lang="en-US" sz="1400" err="1">
                <a:effectLst/>
                <a:ea typeface="Calibri" panose="020F0502020204030204" pitchFamily="34" charset="0"/>
                <a:cs typeface="Calibri" panose="020F0502020204030204" pitchFamily="34" charset="0"/>
              </a:rPr>
              <a:t>Trihydro</a:t>
            </a:r>
            <a:r>
              <a:rPr lang="en-US" sz="1400">
                <a:effectLst/>
                <a:ea typeface="Calibri" panose="020F0502020204030204" pitchFamily="34" charset="0"/>
                <a:cs typeface="Calibri" panose="020F0502020204030204" pitchFamily="34" charset="0"/>
              </a:rPr>
              <a:t> Corporation, to complete a 20-year vision and implementation plan that protects surface water and groundwater resources from future degradation and improves water quality where known degradation is occurring in Teton County.</a:t>
            </a:r>
            <a:r>
              <a:rPr lang="en-US" sz="1400" i="1">
                <a:effectLst/>
                <a:ea typeface="Calibri" panose="020F0502020204030204" pitchFamily="34" charset="0"/>
                <a:cs typeface="Calibri" panose="020F0502020204030204" pitchFamily="34" charset="0"/>
              </a:rPr>
              <a:t> </a:t>
            </a:r>
            <a:r>
              <a:rPr lang="en-US" sz="1400">
                <a:effectLst/>
                <a:ea typeface="Calibri" panose="020F0502020204030204" pitchFamily="34" charset="0"/>
                <a:cs typeface="Calibri" panose="020F0502020204030204" pitchFamily="34" charset="0"/>
              </a:rPr>
              <a:t>The management plan effort will focus on both the human element of protecting drinking water and the environmental element of protecting water resources. The Plan will provide a clear set of roles and responsibilities for the various local entities that oversee water resources management.  The Plan will address management of wastewater, stormwater, and drinking water, as well as surface and groundwater resources. The Plan will identify and characterize known and possible threats to these resources, while outlining detailed mitigation strategies in an Implementation Plan.  </a:t>
            </a:r>
            <a:endParaRPr lang="en-US" sz="1400">
              <a:effectLst/>
              <a:ea typeface="Calibri" panose="020F0502020204030204" pitchFamily="34" charset="0"/>
              <a:cs typeface="Arial" panose="020B0604020202020204" pitchFamily="34" charset="0"/>
            </a:endParaRPr>
          </a:p>
          <a:p>
            <a:pPr marL="0" marR="0" algn="just">
              <a:spcBef>
                <a:spcPts val="0"/>
              </a:spcBef>
              <a:spcAft>
                <a:spcPts val="1000"/>
              </a:spcAft>
            </a:pPr>
            <a:r>
              <a:rPr lang="en-US" sz="1400" b="1" i="1">
                <a:effectLst/>
                <a:ea typeface="Calibri" panose="020F0502020204030204" pitchFamily="34" charset="0"/>
                <a:cs typeface="Arial" panose="020B0604020202020204" pitchFamily="34" charset="0"/>
              </a:rPr>
              <a:t>Status:</a:t>
            </a:r>
            <a:r>
              <a:rPr lang="en-US" sz="1400">
                <a:effectLst/>
                <a:ea typeface="Calibri" panose="020F0502020204030204" pitchFamily="34" charset="0"/>
                <a:cs typeface="Arial" panose="020B0604020202020204" pitchFamily="34" charset="0"/>
              </a:rPr>
              <a:t> Master Plan will be presented to the Board of County Commissioners in May of 2024 for acceptance. </a:t>
            </a:r>
          </a:p>
        </p:txBody>
      </p:sp>
      <p:graphicFrame>
        <p:nvGraphicFramePr>
          <p:cNvPr id="2" name="Table 1">
            <a:extLst>
              <a:ext uri="{FF2B5EF4-FFF2-40B4-BE49-F238E27FC236}">
                <a16:creationId xmlns:a16="http://schemas.microsoft.com/office/drawing/2014/main" id="{5535AA12-0DCB-46AC-BDC2-427439AB7D49}"/>
              </a:ext>
            </a:extLst>
          </p:cNvPr>
          <p:cNvGraphicFramePr>
            <a:graphicFrameLocks noGrp="1"/>
          </p:cNvGraphicFramePr>
          <p:nvPr>
            <p:extLst>
              <p:ext uri="{D42A27DB-BD31-4B8C-83A1-F6EECF244321}">
                <p14:modId xmlns:p14="http://schemas.microsoft.com/office/powerpoint/2010/main" val="4169614797"/>
              </p:ext>
            </p:extLst>
          </p:nvPr>
        </p:nvGraphicFramePr>
        <p:xfrm>
          <a:off x="184604" y="1069311"/>
          <a:ext cx="7053591" cy="2460465"/>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619509">
                  <a:extLst>
                    <a:ext uri="{9D8B030D-6E8A-4147-A177-3AD203B41FA5}">
                      <a16:colId xmlns:a16="http://schemas.microsoft.com/office/drawing/2014/main" val="2128413419"/>
                    </a:ext>
                  </a:extLst>
                </a:gridCol>
                <a:gridCol w="1311489">
                  <a:extLst>
                    <a:ext uri="{9D8B030D-6E8A-4147-A177-3AD203B41FA5}">
                      <a16:colId xmlns:a16="http://schemas.microsoft.com/office/drawing/2014/main" val="1604017180"/>
                    </a:ext>
                  </a:extLst>
                </a:gridCol>
                <a:gridCol w="936777">
                  <a:extLst>
                    <a:ext uri="{9D8B030D-6E8A-4147-A177-3AD203B41FA5}">
                      <a16:colId xmlns:a16="http://schemas.microsoft.com/office/drawing/2014/main" val="613563743"/>
                    </a:ext>
                  </a:extLst>
                </a:gridCol>
                <a:gridCol w="1124134">
                  <a:extLst>
                    <a:ext uri="{9D8B030D-6E8A-4147-A177-3AD203B41FA5}">
                      <a16:colId xmlns:a16="http://schemas.microsoft.com/office/drawing/2014/main" val="662027185"/>
                    </a:ext>
                  </a:extLst>
                </a:gridCol>
                <a:gridCol w="1061682">
                  <a:extLst>
                    <a:ext uri="{9D8B030D-6E8A-4147-A177-3AD203B41FA5}">
                      <a16:colId xmlns:a16="http://schemas.microsoft.com/office/drawing/2014/main" val="3752098448"/>
                    </a:ext>
                  </a:extLst>
                </a:gridCol>
              </a:tblGrid>
              <a:tr h="273385">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rowSpan="3" gridSpan="4">
                  <a:txBody>
                    <a:bodyPr/>
                    <a:lstStyle/>
                    <a:p>
                      <a:pPr marL="0" marR="0" algn="l">
                        <a:spcBef>
                          <a:spcPts val="200"/>
                        </a:spcBef>
                        <a:spcAft>
                          <a:spcPts val="200"/>
                        </a:spcAft>
                      </a:pPr>
                      <a:r>
                        <a:rPr lang="en-US" sz="1400" b="0" i="0">
                          <a:solidFill>
                            <a:srgbClr val="000000"/>
                          </a:solidFill>
                          <a:effectLst/>
                          <a:latin typeface="Palatino Linotype" panose="02040502050505030304" pitchFamily="18" charset="0"/>
                          <a:ea typeface="Calibri" panose="020F0502020204030204" pitchFamily="34" charset="0"/>
                          <a:cs typeface="Arial"/>
                        </a:rPr>
                        <a:t>98%</a:t>
                      </a:r>
                    </a:p>
                    <a:p>
                      <a:pPr marL="0" marR="0" lvl="0" algn="l">
                        <a:spcBef>
                          <a:spcPts val="200"/>
                        </a:spcBef>
                        <a:spcAft>
                          <a:spcPts val="20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Completion date May/June 2024</a:t>
                      </a:r>
                      <a:endParaRPr lang="en-US" sz="1400" b="0" i="0">
                        <a:effectLst/>
                        <a:latin typeface="Palatino Linotype" panose="02040502050505030304" pitchFamily="18" charset="0"/>
                        <a:ea typeface="Calibri" panose="020F0502020204030204" pitchFamily="34" charset="0"/>
                        <a:cs typeface="Arial"/>
                      </a:endParaRPr>
                    </a:p>
                    <a:p>
                      <a:pPr marL="0" marR="0" lvl="0" algn="l">
                        <a:spcBef>
                          <a:spcPts val="200"/>
                        </a:spcBef>
                        <a:spcAft>
                          <a:spcPts val="20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County Public Works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extLst>
                  <a:ext uri="{0D108BD9-81ED-4DB2-BD59-A6C34878D82A}">
                    <a16:rowId xmlns:a16="http://schemas.microsoft.com/office/drawing/2014/main" val="2895159184"/>
                  </a:ext>
                </a:extLst>
              </a:tr>
              <a:tr h="273385">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4"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03208986"/>
                  </a:ext>
                </a:extLst>
              </a:tr>
              <a:tr h="273385">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4"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90314217"/>
                  </a:ext>
                </a:extLst>
              </a:tr>
              <a:tr h="273385">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22</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23</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24</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extLst>
                  <a:ext uri="{0D108BD9-81ED-4DB2-BD59-A6C34878D82A}">
                    <a16:rowId xmlns:a16="http://schemas.microsoft.com/office/drawing/2014/main" val="1930322889"/>
                  </a:ext>
                </a:extLst>
              </a:tr>
              <a:tr h="546770">
                <a:tc>
                  <a:txBody>
                    <a:bodyPr/>
                    <a:lstStyle/>
                    <a:p>
                      <a:pPr marL="99695" marR="0" lvl="0" indent="0" algn="l" defTabSz="914400" rtl="0" eaLnBrk="1" fontAlgn="auto" latinLnBrk="0" hangingPunct="1">
                        <a:lnSpc>
                          <a:spcPct val="100000"/>
                        </a:lnSpc>
                        <a:spcBef>
                          <a:spcPts val="0"/>
                        </a:spcBef>
                        <a:spcAft>
                          <a:spcPts val="0"/>
                        </a:spcAft>
                        <a:buClrTx/>
                        <a:buSzTx/>
                        <a:buFontTx/>
                        <a:buNone/>
                        <a:tabLst/>
                        <a:defRPr/>
                      </a:pPr>
                      <a:r>
                        <a:rPr lang="en-US" sz="1400" b="0" i="1">
                          <a:solidFill>
                            <a:srgbClr val="FFFFFF"/>
                          </a:solidFill>
                          <a:effectLst/>
                          <a:latin typeface="Palatino Linotype" panose="02040502050505030304" pitchFamily="18" charset="0"/>
                          <a:ea typeface="Calibri" panose="020F0502020204030204" pitchFamily="34" charset="0"/>
                          <a:cs typeface="Arial"/>
                        </a:rPr>
                        <a:t>County Pro. Services</a:t>
                      </a:r>
                      <a:endParaRPr lang="en-US" sz="1400" b="0" i="1">
                        <a:effectLst/>
                        <a:latin typeface="Palatino Linotype" panose="02040502050505030304" pitchFamily="18" charset="0"/>
                        <a:ea typeface="Calibri" panose="020F0502020204030204" pitchFamily="34" charset="0"/>
                        <a:cs typeface="Arial"/>
                      </a:endParaRPr>
                    </a:p>
                    <a:p>
                      <a:pPr marL="99695" marR="0" algn="l">
                        <a:spcBef>
                          <a:spcPts val="0"/>
                        </a:spcBef>
                        <a:spcAft>
                          <a:spcPts val="0"/>
                        </a:spcAft>
                      </a:pP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325,000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$841,623</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$446,329</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$1,166,623</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483464886"/>
                  </a:ext>
                </a:extLst>
              </a:tr>
              <a:tr h="27338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Public Works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r>
                        <a:rPr lang="en-US" sz="1400" b="0" i="0">
                          <a:solidFill>
                            <a:schemeClr val="tx2"/>
                          </a:solidFill>
                          <a:effectLst/>
                          <a:latin typeface="Palatino Linotype" panose="02040502050505030304" pitchFamily="18" charset="0"/>
                          <a:ea typeface="Calibri" panose="020F0502020204030204" pitchFamily="34" charset="0"/>
                          <a:cs typeface="Arial"/>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1,200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1,600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3246993417"/>
                  </a:ext>
                </a:extLst>
              </a:tr>
              <a:tr h="27338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Public Works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50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100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150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429795173"/>
                  </a:ext>
                </a:extLst>
              </a:tr>
              <a:tr h="27338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General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30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3335312010"/>
                  </a:ext>
                </a:extLst>
              </a:tr>
            </a:tbl>
          </a:graphicData>
        </a:graphic>
      </p:graphicFrame>
      <p:grpSp>
        <p:nvGrpSpPr>
          <p:cNvPr id="11" name="Group 10">
            <a:extLst>
              <a:ext uri="{FF2B5EF4-FFF2-40B4-BE49-F238E27FC236}">
                <a16:creationId xmlns:a16="http://schemas.microsoft.com/office/drawing/2014/main" id="{A3BDD0C5-98F9-45D1-80AE-5AD42FDE68BF}"/>
              </a:ext>
            </a:extLst>
          </p:cNvPr>
          <p:cNvGrpSpPr/>
          <p:nvPr/>
        </p:nvGrpSpPr>
        <p:grpSpPr>
          <a:xfrm>
            <a:off x="6196189" y="180621"/>
            <a:ext cx="5995811" cy="778933"/>
            <a:chOff x="6196189" y="180621"/>
            <a:chExt cx="5995811" cy="778933"/>
          </a:xfrm>
        </p:grpSpPr>
        <p:sp>
          <p:nvSpPr>
            <p:cNvPr id="12" name="Arrow: Pentagon 11">
              <a:extLst>
                <a:ext uri="{FF2B5EF4-FFF2-40B4-BE49-F238E27FC236}">
                  <a16:creationId xmlns:a16="http://schemas.microsoft.com/office/drawing/2014/main" id="{2A4B8107-A978-4D11-BF09-DE060FA7B01F}"/>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5B8A86F-EB92-4F2F-B26E-E1AA60167F05}"/>
                </a:ext>
              </a:extLst>
            </p:cNvPr>
            <p:cNvSpPr/>
            <p:nvPr/>
          </p:nvSpPr>
          <p:spPr>
            <a:xfrm>
              <a:off x="8337753" y="185366"/>
              <a:ext cx="2162772" cy="769441"/>
            </a:xfrm>
            <a:prstGeom prst="rect">
              <a:avLst/>
            </a:prstGeom>
          </p:spPr>
          <p:txBody>
            <a:bodyPr wrap="none">
              <a:spAutoFit/>
            </a:bodyPr>
            <a:lstStyle/>
            <a:p>
              <a:r>
                <a:rPr lang="en-US" sz="4400">
                  <a:solidFill>
                    <a:srgbClr val="1C4F24"/>
                  </a:solidFill>
                  <a:ea typeface="+mj-ea"/>
                  <a:cs typeface="+mj-cs"/>
                </a:rPr>
                <a:t>FY 23-24</a:t>
              </a:r>
              <a:endParaRPr lang="en-US"/>
            </a:p>
          </p:txBody>
        </p:sp>
      </p:grpSp>
    </p:spTree>
    <p:extLst>
      <p:ext uri="{BB962C8B-B14F-4D97-AF65-F5344CB8AC3E}">
        <p14:creationId xmlns:p14="http://schemas.microsoft.com/office/powerpoint/2010/main" val="4221920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724069" y="564165"/>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4069" y="625644"/>
            <a:ext cx="10972800" cy="1143000"/>
          </a:xfrm>
        </p:spPr>
        <p:txBody>
          <a:bodyPr/>
          <a:lstStyle/>
          <a:p>
            <a:pPr algn="r"/>
            <a:r>
              <a:rPr lang="en-US" sz="5400"/>
              <a:t>Fiscal Year 24-25 Tasks In-Progress</a:t>
            </a:r>
            <a:endParaRPr lang="en-US" sz="5400" u="sng"/>
          </a:p>
        </p:txBody>
      </p:sp>
      <p:sp>
        <p:nvSpPr>
          <p:cNvPr id="8" name="TextBox 7">
            <a:extLst>
              <a:ext uri="{FF2B5EF4-FFF2-40B4-BE49-F238E27FC236}">
                <a16:creationId xmlns:a16="http://schemas.microsoft.com/office/drawing/2014/main" id="{4737CDF6-8DE0-413B-87FC-5E929DC11141}"/>
              </a:ext>
            </a:extLst>
          </p:cNvPr>
          <p:cNvSpPr txBox="1"/>
          <p:nvPr/>
        </p:nvSpPr>
        <p:spPr>
          <a:xfrm>
            <a:off x="1396094" y="2010212"/>
            <a:ext cx="9965870" cy="1938992"/>
          </a:xfrm>
          <a:prstGeom prst="rect">
            <a:avLst/>
          </a:prstGeom>
          <a:noFill/>
        </p:spPr>
        <p:txBody>
          <a:bodyPr wrap="square" rtlCol="0">
            <a:spAutoFit/>
          </a:bodyPr>
          <a:lstStyle/>
          <a:p>
            <a:pPr marL="0" marR="0">
              <a:spcBef>
                <a:spcPts val="0"/>
              </a:spcBef>
              <a:spcAft>
                <a:spcPts val="1000"/>
              </a:spcAft>
            </a:pPr>
            <a:r>
              <a:rPr lang="en-US" sz="2400">
                <a:effectLst/>
                <a:latin typeface="+mj-lt"/>
                <a:ea typeface="Calibri" panose="020F0502020204030204" pitchFamily="34" charset="0"/>
                <a:cs typeface="Arial" panose="020B0604020202020204" pitchFamily="34" charset="0"/>
              </a:rPr>
              <a:t>These tasks are currently </a:t>
            </a:r>
            <a:r>
              <a:rPr lang="en-US" sz="2400" u="sng">
                <a:effectLst/>
                <a:latin typeface="+mj-lt"/>
                <a:ea typeface="Calibri" panose="020F0502020204030204" pitchFamily="34" charset="0"/>
                <a:cs typeface="Arial" panose="020B0604020202020204" pitchFamily="34" charset="0"/>
              </a:rPr>
              <a:t>underway,</a:t>
            </a:r>
            <a:r>
              <a:rPr lang="en-US" sz="2400">
                <a:effectLst/>
                <a:latin typeface="+mj-lt"/>
                <a:ea typeface="Calibri" panose="020F0502020204030204" pitchFamily="34" charset="0"/>
                <a:cs typeface="Arial" panose="020B0604020202020204" pitchFamily="34" charset="0"/>
              </a:rPr>
              <a:t> and work will </a:t>
            </a:r>
            <a:r>
              <a:rPr lang="en-US" sz="2400" u="sng">
                <a:effectLst/>
                <a:latin typeface="+mj-lt"/>
                <a:ea typeface="Calibri" panose="020F0502020204030204" pitchFamily="34" charset="0"/>
                <a:cs typeface="Arial" panose="020B0604020202020204" pitchFamily="34" charset="0"/>
              </a:rPr>
              <a:t>continue into FY 25 or beyond.</a:t>
            </a:r>
            <a:r>
              <a:rPr lang="en-US" sz="2400">
                <a:effectLst/>
                <a:latin typeface="+mj-lt"/>
                <a:ea typeface="Calibri" panose="020F0502020204030204" pitchFamily="34" charset="0"/>
                <a:cs typeface="Arial" panose="020B0604020202020204" pitchFamily="34" charset="0"/>
              </a:rPr>
              <a:t> FY 25 budget requests may include fiscal resources needed to continue these tasks. No prioritization of these tasks is needed since they were already prioritized in the FY 24 Work Plan, unless there is interest in changing the scope, timeline or resource allocation.</a:t>
            </a:r>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fld id="{C219BBF7-4ABE-45B4-9BEF-3F8F75DC0670}" type="slidenum">
              <a:rPr lang="en-US" smtClean="0"/>
              <a:t>14</a:t>
            </a:fld>
            <a:endParaRPr lang="en-US"/>
          </a:p>
        </p:txBody>
      </p:sp>
    </p:spTree>
    <p:extLst>
      <p:ext uri="{BB962C8B-B14F-4D97-AF65-F5344CB8AC3E}">
        <p14:creationId xmlns:p14="http://schemas.microsoft.com/office/powerpoint/2010/main" val="2464411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8797129" y="-7150"/>
            <a:ext cx="3394870"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BCC5E4"/>
              </a:solidFill>
              <a:effectLst/>
              <a:uLnTx/>
              <a:uFillTx/>
              <a:latin typeface="Calibri"/>
              <a:ea typeface="+mn-ea"/>
              <a:cs typeface="+mn-cs"/>
            </a:endParaRPr>
          </a:p>
        </p:txBody>
      </p:sp>
      <p:sp>
        <p:nvSpPr>
          <p:cNvPr id="2" name="Title 1"/>
          <p:cNvSpPr>
            <a:spLocks noGrp="1"/>
          </p:cNvSpPr>
          <p:nvPr>
            <p:ph type="title"/>
          </p:nvPr>
        </p:nvSpPr>
        <p:spPr>
          <a:xfrm>
            <a:off x="7694644" y="33504"/>
            <a:ext cx="4362173" cy="1143000"/>
          </a:xfrm>
        </p:spPr>
        <p:txBody>
          <a:bodyPr/>
          <a:lstStyle/>
          <a:p>
            <a:pPr algn="r"/>
            <a:r>
              <a:rPr lang="en-US" sz="2800" b="1"/>
              <a:t>Fiscal Year 24-25 </a:t>
            </a:r>
            <a:br>
              <a:rPr lang="en-US" sz="2800" b="1"/>
            </a:br>
            <a:r>
              <a:rPr lang="en-US" sz="2800" b="1"/>
              <a:t>Tasks In-Progress</a:t>
            </a:r>
            <a:endParaRPr lang="en-US" sz="2800" b="1" u="sng"/>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graphicFrame>
        <p:nvGraphicFramePr>
          <p:cNvPr id="6" name="Table 4">
            <a:extLst>
              <a:ext uri="{FF2B5EF4-FFF2-40B4-BE49-F238E27FC236}">
                <a16:creationId xmlns:a16="http://schemas.microsoft.com/office/drawing/2014/main" id="{B6DF9F8C-0489-47DC-8EE7-D6472D32F562}"/>
              </a:ext>
            </a:extLst>
          </p:cNvPr>
          <p:cNvGraphicFramePr>
            <a:graphicFrameLocks noGrp="1"/>
          </p:cNvGraphicFramePr>
          <p:nvPr>
            <p:extLst>
              <p:ext uri="{D42A27DB-BD31-4B8C-83A1-F6EECF244321}">
                <p14:modId xmlns:p14="http://schemas.microsoft.com/office/powerpoint/2010/main" val="1448269302"/>
              </p:ext>
            </p:extLst>
          </p:nvPr>
        </p:nvGraphicFramePr>
        <p:xfrm>
          <a:off x="197584" y="204023"/>
          <a:ext cx="8599546" cy="6152328"/>
        </p:xfrm>
        <a:graphic>
          <a:graphicData uri="http://schemas.openxmlformats.org/drawingml/2006/table">
            <a:tbl>
              <a:tblPr firstRow="1" bandRow="1">
                <a:tableStyleId>{1FECB4D8-DB02-4DC6-A0A2-4F2EBAE1DC90}</a:tableStyleId>
              </a:tblPr>
              <a:tblGrid>
                <a:gridCol w="2989438">
                  <a:extLst>
                    <a:ext uri="{9D8B030D-6E8A-4147-A177-3AD203B41FA5}">
                      <a16:colId xmlns:a16="http://schemas.microsoft.com/office/drawing/2014/main" val="1609543388"/>
                    </a:ext>
                  </a:extLst>
                </a:gridCol>
                <a:gridCol w="2805054">
                  <a:extLst>
                    <a:ext uri="{9D8B030D-6E8A-4147-A177-3AD203B41FA5}">
                      <a16:colId xmlns:a16="http://schemas.microsoft.com/office/drawing/2014/main" val="828806602"/>
                    </a:ext>
                  </a:extLst>
                </a:gridCol>
                <a:gridCol w="2805054">
                  <a:extLst>
                    <a:ext uri="{9D8B030D-6E8A-4147-A177-3AD203B41FA5}">
                      <a16:colId xmlns:a16="http://schemas.microsoft.com/office/drawing/2014/main" val="3265724670"/>
                    </a:ext>
                  </a:extLst>
                </a:gridCol>
              </a:tblGrid>
              <a:tr h="301134">
                <a:tc>
                  <a:txBody>
                    <a:bodyPr/>
                    <a:lstStyle/>
                    <a:p>
                      <a:r>
                        <a:rPr lang="en-US" sz="1400">
                          <a:solidFill>
                            <a:schemeClr val="tx1"/>
                          </a:solidFill>
                        </a:rPr>
                        <a:t>Project</a:t>
                      </a:r>
                    </a:p>
                  </a:txBody>
                  <a:tcPr/>
                </a:tc>
                <a:tc>
                  <a:txBody>
                    <a:bodyPr/>
                    <a:lstStyle/>
                    <a:p>
                      <a:r>
                        <a:rPr lang="en-US" sz="1400">
                          <a:solidFill>
                            <a:schemeClr val="tx1"/>
                          </a:solidFill>
                        </a:rPr>
                        <a:t>Estimated Completion Date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rPr>
                        <a:t>Page Number</a:t>
                      </a:r>
                    </a:p>
                  </a:txBody>
                  <a:tcPr/>
                </a:tc>
                <a:extLst>
                  <a:ext uri="{0D108BD9-81ED-4DB2-BD59-A6C34878D82A}">
                    <a16:rowId xmlns:a16="http://schemas.microsoft.com/office/drawing/2014/main" val="1311465191"/>
                  </a:ext>
                </a:extLst>
              </a:tr>
              <a:tr h="309494">
                <a:tc>
                  <a:txBody>
                    <a:bodyPr/>
                    <a:lstStyle/>
                    <a:p>
                      <a:r>
                        <a:rPr lang="en-US" sz="1100">
                          <a:solidFill>
                            <a:schemeClr val="tx1"/>
                          </a:solidFill>
                        </a:rPr>
                        <a:t>Teton County Scenic Preserve Trust RFP</a:t>
                      </a:r>
                    </a:p>
                  </a:txBody>
                  <a:tcPr/>
                </a:tc>
                <a:tc>
                  <a:txBody>
                    <a:bodyPr/>
                    <a:lstStyle/>
                    <a:p>
                      <a:r>
                        <a:rPr lang="en-US" sz="1100">
                          <a:solidFill>
                            <a:schemeClr val="tx1"/>
                          </a:solidFill>
                        </a:rPr>
                        <a:t>September 2023-TBD</a:t>
                      </a:r>
                    </a:p>
                  </a:txBody>
                  <a:tcPr/>
                </a:tc>
                <a:tc>
                  <a:txBody>
                    <a:bodyPr/>
                    <a:lstStyle/>
                    <a:p>
                      <a:r>
                        <a:rPr lang="en-US" sz="1100">
                          <a:solidFill>
                            <a:schemeClr val="tx1"/>
                          </a:solidFill>
                        </a:rPr>
                        <a:t>16</a:t>
                      </a:r>
                    </a:p>
                  </a:txBody>
                  <a:tcPr/>
                </a:tc>
                <a:extLst>
                  <a:ext uri="{0D108BD9-81ED-4DB2-BD59-A6C34878D82A}">
                    <a16:rowId xmlns:a16="http://schemas.microsoft.com/office/drawing/2014/main" val="2336786598"/>
                  </a:ext>
                </a:extLst>
              </a:tr>
              <a:tr h="309494">
                <a:tc>
                  <a:txBody>
                    <a:bodyPr/>
                    <a:lstStyle/>
                    <a:p>
                      <a:r>
                        <a:rPr lang="en-US" sz="1100">
                          <a:solidFill>
                            <a:schemeClr val="tx1"/>
                          </a:solidFill>
                        </a:rPr>
                        <a:t>County Natural Resource LDRs – Tiered Habitat Mapping and LDR Update</a:t>
                      </a:r>
                    </a:p>
                  </a:txBody>
                  <a:tcPr/>
                </a:tc>
                <a:tc>
                  <a:txBody>
                    <a:bodyPr/>
                    <a:lstStyle/>
                    <a:p>
                      <a:r>
                        <a:rPr lang="en-US" sz="1100">
                          <a:solidFill>
                            <a:schemeClr val="tx1"/>
                          </a:solidFill>
                        </a:rPr>
                        <a:t>Summer 2024</a:t>
                      </a:r>
                    </a:p>
                  </a:txBody>
                  <a:tcPr/>
                </a:tc>
                <a:tc>
                  <a:txBody>
                    <a:bodyPr/>
                    <a:lstStyle/>
                    <a:p>
                      <a:r>
                        <a:rPr lang="en-US" sz="1100">
                          <a:solidFill>
                            <a:schemeClr val="tx1"/>
                          </a:solidFill>
                        </a:rPr>
                        <a:t>17</a:t>
                      </a:r>
                    </a:p>
                  </a:txBody>
                  <a:tcPr/>
                </a:tc>
                <a:extLst>
                  <a:ext uri="{0D108BD9-81ED-4DB2-BD59-A6C34878D82A}">
                    <a16:rowId xmlns:a16="http://schemas.microsoft.com/office/drawing/2014/main" val="332065928"/>
                  </a:ext>
                </a:extLst>
              </a:tr>
              <a:tr h="309494">
                <a:tc>
                  <a:txBody>
                    <a:bodyPr/>
                    <a:lstStyle/>
                    <a:p>
                      <a:r>
                        <a:rPr lang="en-US" sz="1100">
                          <a:solidFill>
                            <a:schemeClr val="tx1"/>
                          </a:solidFill>
                        </a:rPr>
                        <a:t>Joint Road and Pathway Standards LDR Update</a:t>
                      </a:r>
                    </a:p>
                  </a:txBody>
                  <a:tcPr/>
                </a:tc>
                <a:tc>
                  <a:txBody>
                    <a:bodyPr/>
                    <a:lstStyle/>
                    <a:p>
                      <a:r>
                        <a:rPr lang="en-US" sz="1100">
                          <a:solidFill>
                            <a:schemeClr val="tx1"/>
                          </a:solidFill>
                        </a:rPr>
                        <a:t>July 2023- TBD</a:t>
                      </a:r>
                    </a:p>
                  </a:txBody>
                  <a:tcPr/>
                </a:tc>
                <a:tc>
                  <a:txBody>
                    <a:bodyPr/>
                    <a:lstStyle/>
                    <a:p>
                      <a:r>
                        <a:rPr lang="en-US" sz="1100">
                          <a:solidFill>
                            <a:schemeClr val="tx1"/>
                          </a:solidFill>
                        </a:rPr>
                        <a:t>18</a:t>
                      </a:r>
                    </a:p>
                  </a:txBody>
                  <a:tcPr/>
                </a:tc>
                <a:extLst>
                  <a:ext uri="{0D108BD9-81ED-4DB2-BD59-A6C34878D82A}">
                    <a16:rowId xmlns:a16="http://schemas.microsoft.com/office/drawing/2014/main" val="990985832"/>
                  </a:ext>
                </a:extLst>
              </a:tr>
              <a:tr h="309494">
                <a:tc>
                  <a:txBody>
                    <a:bodyPr/>
                    <a:lstStyle/>
                    <a:p>
                      <a:r>
                        <a:rPr lang="en-US" sz="1100">
                          <a:solidFill>
                            <a:schemeClr val="tx1"/>
                          </a:solidFill>
                        </a:rPr>
                        <a:t>Wildlife Crossings Master Plan Implementation</a:t>
                      </a:r>
                    </a:p>
                  </a:txBody>
                  <a:tcPr/>
                </a:tc>
                <a:tc>
                  <a:txBody>
                    <a:bodyPr/>
                    <a:lstStyle/>
                    <a:p>
                      <a:r>
                        <a:rPr lang="en-US" sz="1100">
                          <a:solidFill>
                            <a:schemeClr val="tx1"/>
                          </a:solidFill>
                        </a:rPr>
                        <a:t>Ongoing -2030</a:t>
                      </a:r>
                    </a:p>
                  </a:txBody>
                  <a:tcPr/>
                </a:tc>
                <a:tc>
                  <a:txBody>
                    <a:bodyPr/>
                    <a:lstStyle/>
                    <a:p>
                      <a:r>
                        <a:rPr lang="en-US" sz="1100">
                          <a:solidFill>
                            <a:schemeClr val="tx1"/>
                          </a:solidFill>
                        </a:rPr>
                        <a:t>19</a:t>
                      </a:r>
                    </a:p>
                  </a:txBody>
                  <a:tcPr/>
                </a:tc>
                <a:extLst>
                  <a:ext uri="{0D108BD9-81ED-4DB2-BD59-A6C34878D82A}">
                    <a16:rowId xmlns:a16="http://schemas.microsoft.com/office/drawing/2014/main" val="3254216148"/>
                  </a:ext>
                </a:extLst>
              </a:tr>
              <a:tr h="309494">
                <a:tc>
                  <a:txBody>
                    <a:bodyPr/>
                    <a:lstStyle/>
                    <a:p>
                      <a:r>
                        <a:rPr lang="en-US" sz="1100">
                          <a:solidFill>
                            <a:schemeClr val="tx1"/>
                          </a:solidFill>
                        </a:rPr>
                        <a:t>Town Workforce Housing Mitigation LDRs</a:t>
                      </a:r>
                    </a:p>
                  </a:txBody>
                  <a:tcPr/>
                </a:tc>
                <a:tc>
                  <a:txBody>
                    <a:bodyPr/>
                    <a:lstStyle/>
                    <a:p>
                      <a:r>
                        <a:rPr lang="en-US" sz="1100">
                          <a:solidFill>
                            <a:schemeClr val="tx1"/>
                          </a:solidFill>
                        </a:rPr>
                        <a:t>TBD</a:t>
                      </a:r>
                    </a:p>
                  </a:txBody>
                  <a:tcPr/>
                </a:tc>
                <a:tc>
                  <a:txBody>
                    <a:bodyPr/>
                    <a:lstStyle/>
                    <a:p>
                      <a:r>
                        <a:rPr lang="en-US" sz="1100">
                          <a:solidFill>
                            <a:schemeClr val="tx1"/>
                          </a:solidFill>
                        </a:rPr>
                        <a:t>20</a:t>
                      </a:r>
                    </a:p>
                  </a:txBody>
                  <a:tcPr/>
                </a:tc>
                <a:extLst>
                  <a:ext uri="{0D108BD9-81ED-4DB2-BD59-A6C34878D82A}">
                    <a16:rowId xmlns:a16="http://schemas.microsoft.com/office/drawing/2014/main" val="2646226955"/>
                  </a:ext>
                </a:extLst>
              </a:tr>
              <a:tr h="309494">
                <a:tc>
                  <a:txBody>
                    <a:bodyPr/>
                    <a:lstStyle/>
                    <a:p>
                      <a:r>
                        <a:rPr lang="en-US" sz="1100">
                          <a:solidFill>
                            <a:schemeClr val="tx1"/>
                          </a:solidFill>
                        </a:rPr>
                        <a:t>County Workforce Housing Mitigation LDRs</a:t>
                      </a:r>
                    </a:p>
                  </a:txBody>
                  <a:tcPr/>
                </a:tc>
                <a:tc>
                  <a:txBody>
                    <a:bodyPr/>
                    <a:lstStyle/>
                    <a:p>
                      <a:r>
                        <a:rPr lang="en-US" sz="1100">
                          <a:solidFill>
                            <a:schemeClr val="tx1"/>
                          </a:solidFill>
                        </a:rPr>
                        <a:t>TBD</a:t>
                      </a:r>
                    </a:p>
                  </a:txBody>
                  <a:tcPr/>
                </a:tc>
                <a:tc>
                  <a:txBody>
                    <a:bodyPr/>
                    <a:lstStyle/>
                    <a:p>
                      <a:r>
                        <a:rPr lang="en-US" sz="1100">
                          <a:solidFill>
                            <a:schemeClr val="tx1"/>
                          </a:solidFill>
                        </a:rPr>
                        <a:t>21</a:t>
                      </a:r>
                    </a:p>
                  </a:txBody>
                  <a:tcPr/>
                </a:tc>
                <a:extLst>
                  <a:ext uri="{0D108BD9-81ED-4DB2-BD59-A6C34878D82A}">
                    <a16:rowId xmlns:a16="http://schemas.microsoft.com/office/drawing/2014/main" val="3995387323"/>
                  </a:ext>
                </a:extLst>
              </a:tr>
              <a:tr h="309494">
                <a:tc>
                  <a:txBody>
                    <a:bodyPr/>
                    <a:lstStyle/>
                    <a:p>
                      <a:r>
                        <a:rPr lang="en-US" sz="1100" err="1">
                          <a:solidFill>
                            <a:schemeClr val="tx1"/>
                          </a:solidFill>
                        </a:rPr>
                        <a:t>Karns</a:t>
                      </a:r>
                      <a:r>
                        <a:rPr lang="en-US" sz="1100">
                          <a:solidFill>
                            <a:schemeClr val="tx1"/>
                          </a:solidFill>
                        </a:rPr>
                        <a:t> Meadow Master Plan Implementation</a:t>
                      </a:r>
                    </a:p>
                  </a:txBody>
                  <a:tcPr/>
                </a:tc>
                <a:tc>
                  <a:txBody>
                    <a:bodyPr/>
                    <a:lstStyle/>
                    <a:p>
                      <a:r>
                        <a:rPr lang="en-US" sz="1100">
                          <a:solidFill>
                            <a:schemeClr val="tx1"/>
                          </a:solidFill>
                        </a:rPr>
                        <a:t>Phase I Construction 2025</a:t>
                      </a:r>
                    </a:p>
                  </a:txBody>
                  <a:tcPr/>
                </a:tc>
                <a:tc>
                  <a:txBody>
                    <a:bodyPr/>
                    <a:lstStyle/>
                    <a:p>
                      <a:r>
                        <a:rPr lang="en-US" sz="1100">
                          <a:solidFill>
                            <a:schemeClr val="tx1"/>
                          </a:solidFill>
                        </a:rPr>
                        <a:t>22</a:t>
                      </a:r>
                    </a:p>
                  </a:txBody>
                  <a:tcPr/>
                </a:tc>
                <a:extLst>
                  <a:ext uri="{0D108BD9-81ED-4DB2-BD59-A6C34878D82A}">
                    <a16:rowId xmlns:a16="http://schemas.microsoft.com/office/drawing/2014/main" val="3477180840"/>
                  </a:ext>
                </a:extLst>
              </a:tr>
              <a:tr h="309494">
                <a:tc>
                  <a:txBody>
                    <a:bodyPr/>
                    <a:lstStyle/>
                    <a:p>
                      <a:r>
                        <a:rPr lang="en-US" sz="1100">
                          <a:solidFill>
                            <a:schemeClr val="tx1"/>
                          </a:solidFill>
                        </a:rPr>
                        <a:t>Town Climate Action Plan</a:t>
                      </a:r>
                    </a:p>
                  </a:txBody>
                  <a:tcPr/>
                </a:tc>
                <a:tc>
                  <a:txBody>
                    <a:bodyPr/>
                    <a:lstStyle/>
                    <a:p>
                      <a:r>
                        <a:rPr lang="en-US" sz="1100">
                          <a:solidFill>
                            <a:schemeClr val="tx1"/>
                          </a:solidFill>
                        </a:rPr>
                        <a:t>June 2024</a:t>
                      </a:r>
                    </a:p>
                  </a:txBody>
                  <a:tcPr/>
                </a:tc>
                <a:tc>
                  <a:txBody>
                    <a:bodyPr/>
                    <a:lstStyle/>
                    <a:p>
                      <a:r>
                        <a:rPr lang="en-US" sz="1100">
                          <a:solidFill>
                            <a:schemeClr val="tx1"/>
                          </a:solidFill>
                        </a:rPr>
                        <a:t>23</a:t>
                      </a:r>
                    </a:p>
                  </a:txBody>
                  <a:tcPr/>
                </a:tc>
                <a:extLst>
                  <a:ext uri="{0D108BD9-81ED-4DB2-BD59-A6C34878D82A}">
                    <a16:rowId xmlns:a16="http://schemas.microsoft.com/office/drawing/2014/main" val="2964191839"/>
                  </a:ext>
                </a:extLst>
              </a:tr>
              <a:tr h="309494">
                <a:tc>
                  <a:txBody>
                    <a:bodyPr/>
                    <a:lstStyle/>
                    <a:p>
                      <a:r>
                        <a:rPr lang="en-US" sz="1100">
                          <a:solidFill>
                            <a:schemeClr val="tx1"/>
                          </a:solidFill>
                        </a:rPr>
                        <a:t>Town Climate Implementation</a:t>
                      </a:r>
                    </a:p>
                  </a:txBody>
                  <a:tcPr/>
                </a:tc>
                <a:tc>
                  <a:txBody>
                    <a:bodyPr/>
                    <a:lstStyle/>
                    <a:p>
                      <a:r>
                        <a:rPr lang="en-US" sz="1100">
                          <a:solidFill>
                            <a:schemeClr val="tx1"/>
                          </a:solidFill>
                        </a:rPr>
                        <a:t>July 2024-Ongoing</a:t>
                      </a:r>
                    </a:p>
                  </a:txBody>
                  <a:tcPr/>
                </a:tc>
                <a:tc>
                  <a:txBody>
                    <a:bodyPr/>
                    <a:lstStyle/>
                    <a:p>
                      <a:r>
                        <a:rPr lang="en-US" sz="1100">
                          <a:solidFill>
                            <a:schemeClr val="tx1"/>
                          </a:solidFill>
                        </a:rPr>
                        <a:t>24</a:t>
                      </a:r>
                    </a:p>
                  </a:txBody>
                  <a:tcPr/>
                </a:tc>
                <a:extLst>
                  <a:ext uri="{0D108BD9-81ED-4DB2-BD59-A6C34878D82A}">
                    <a16:rowId xmlns:a16="http://schemas.microsoft.com/office/drawing/2014/main" val="781295533"/>
                  </a:ext>
                </a:extLst>
              </a:tr>
              <a:tr h="309494">
                <a:tc>
                  <a:txBody>
                    <a:bodyPr/>
                    <a:lstStyle/>
                    <a:p>
                      <a:r>
                        <a:rPr lang="en-US" sz="1100">
                          <a:solidFill>
                            <a:schemeClr val="tx1"/>
                          </a:solidFill>
                        </a:rPr>
                        <a:t>Highway 22 Capital Multi-Modal Transportation Projects</a:t>
                      </a:r>
                    </a:p>
                  </a:txBody>
                  <a:tcPr/>
                </a:tc>
                <a:tc>
                  <a:txBody>
                    <a:bodyPr/>
                    <a:lstStyle/>
                    <a:p>
                      <a:r>
                        <a:rPr lang="en-US" sz="1100">
                          <a:solidFill>
                            <a:schemeClr val="tx1"/>
                          </a:solidFill>
                        </a:rPr>
                        <a:t>Ongoing</a:t>
                      </a:r>
                    </a:p>
                  </a:txBody>
                  <a:tcPr/>
                </a:tc>
                <a:tc>
                  <a:txBody>
                    <a:bodyPr/>
                    <a:lstStyle/>
                    <a:p>
                      <a:r>
                        <a:rPr lang="en-US" sz="1100">
                          <a:solidFill>
                            <a:schemeClr val="tx1"/>
                          </a:solidFill>
                        </a:rPr>
                        <a:t>25</a:t>
                      </a:r>
                    </a:p>
                  </a:txBody>
                  <a:tcPr/>
                </a:tc>
                <a:extLst>
                  <a:ext uri="{0D108BD9-81ED-4DB2-BD59-A6C34878D82A}">
                    <a16:rowId xmlns:a16="http://schemas.microsoft.com/office/drawing/2014/main" val="1577330984"/>
                  </a:ext>
                </a:extLst>
              </a:tr>
              <a:tr h="309494">
                <a:tc>
                  <a:txBody>
                    <a:bodyPr/>
                    <a:lstStyle/>
                    <a:p>
                      <a:r>
                        <a:rPr lang="en-US" sz="1100">
                          <a:solidFill>
                            <a:schemeClr val="tx1"/>
                          </a:solidFill>
                        </a:rPr>
                        <a:t>Develop Comp Plan Indicators for Chapter 1 for Ecosystem Stewardship</a:t>
                      </a:r>
                    </a:p>
                  </a:txBody>
                  <a:tcPr/>
                </a:tc>
                <a:tc>
                  <a:txBody>
                    <a:bodyPr/>
                    <a:lstStyle/>
                    <a:p>
                      <a:r>
                        <a:rPr lang="en-US" sz="1100">
                          <a:solidFill>
                            <a:schemeClr val="tx1"/>
                          </a:solidFill>
                        </a:rPr>
                        <a:t>2023-2024</a:t>
                      </a:r>
                    </a:p>
                  </a:txBody>
                  <a:tcPr/>
                </a:tc>
                <a:tc>
                  <a:txBody>
                    <a:bodyPr/>
                    <a:lstStyle/>
                    <a:p>
                      <a:r>
                        <a:rPr lang="en-US" sz="1100">
                          <a:solidFill>
                            <a:schemeClr val="tx1"/>
                          </a:solidFill>
                        </a:rPr>
                        <a:t>26</a:t>
                      </a:r>
                    </a:p>
                  </a:txBody>
                  <a:tcPr/>
                </a:tc>
                <a:extLst>
                  <a:ext uri="{0D108BD9-81ED-4DB2-BD59-A6C34878D82A}">
                    <a16:rowId xmlns:a16="http://schemas.microsoft.com/office/drawing/2014/main" val="669497319"/>
                  </a:ext>
                </a:extLst>
              </a:tr>
              <a:tr h="309494">
                <a:tc>
                  <a:txBody>
                    <a:bodyPr/>
                    <a:lstStyle/>
                    <a:p>
                      <a:r>
                        <a:rPr lang="en-US" sz="1100">
                          <a:solidFill>
                            <a:schemeClr val="tx1"/>
                          </a:solidFill>
                        </a:rPr>
                        <a:t>Town Water Quality Initiatives</a:t>
                      </a:r>
                    </a:p>
                  </a:txBody>
                  <a:tcPr/>
                </a:tc>
                <a:tc>
                  <a:txBody>
                    <a:bodyPr/>
                    <a:lstStyle/>
                    <a:p>
                      <a:r>
                        <a:rPr lang="en-US" sz="1100">
                          <a:solidFill>
                            <a:schemeClr val="tx1"/>
                          </a:solidFill>
                        </a:rPr>
                        <a:t>Summer 2024</a:t>
                      </a:r>
                    </a:p>
                  </a:txBody>
                  <a:tcPr/>
                </a:tc>
                <a:tc>
                  <a:txBody>
                    <a:bodyPr/>
                    <a:lstStyle/>
                    <a:p>
                      <a:r>
                        <a:rPr lang="en-US" sz="1100">
                          <a:solidFill>
                            <a:schemeClr val="tx1"/>
                          </a:solidFill>
                        </a:rPr>
                        <a:t>27</a:t>
                      </a:r>
                    </a:p>
                  </a:txBody>
                  <a:tcPr/>
                </a:tc>
                <a:extLst>
                  <a:ext uri="{0D108BD9-81ED-4DB2-BD59-A6C34878D82A}">
                    <a16:rowId xmlns:a16="http://schemas.microsoft.com/office/drawing/2014/main" val="62424628"/>
                  </a:ext>
                </a:extLst>
              </a:tr>
              <a:tr h="309494">
                <a:tc>
                  <a:txBody>
                    <a:bodyPr/>
                    <a:lstStyle/>
                    <a:p>
                      <a:r>
                        <a:rPr lang="en-US" sz="1100">
                          <a:solidFill>
                            <a:schemeClr val="tx1"/>
                          </a:solidFill>
                        </a:rPr>
                        <a:t>ITP Transportation Demand Management/Emerging Mobility Plan</a:t>
                      </a:r>
                    </a:p>
                  </a:txBody>
                  <a:tcPr/>
                </a:tc>
                <a:tc>
                  <a:txBody>
                    <a:bodyPr/>
                    <a:lstStyle/>
                    <a:p>
                      <a:r>
                        <a:rPr lang="en-US" sz="1100">
                          <a:solidFill>
                            <a:schemeClr val="tx1"/>
                          </a:solidFill>
                        </a:rPr>
                        <a:t>TBD</a:t>
                      </a:r>
                    </a:p>
                  </a:txBody>
                  <a:tcPr/>
                </a:tc>
                <a:tc>
                  <a:txBody>
                    <a:bodyPr/>
                    <a:lstStyle/>
                    <a:p>
                      <a:r>
                        <a:rPr lang="en-US" sz="1100">
                          <a:solidFill>
                            <a:schemeClr val="tx1"/>
                          </a:solidFill>
                        </a:rPr>
                        <a:t>28</a:t>
                      </a:r>
                    </a:p>
                  </a:txBody>
                  <a:tcPr/>
                </a:tc>
                <a:extLst>
                  <a:ext uri="{0D108BD9-81ED-4DB2-BD59-A6C34878D82A}">
                    <a16:rowId xmlns:a16="http://schemas.microsoft.com/office/drawing/2014/main" val="3734067563"/>
                  </a:ext>
                </a:extLst>
              </a:tr>
              <a:tr h="309494">
                <a:tc>
                  <a:txBody>
                    <a:bodyPr/>
                    <a:lstStyle/>
                    <a:p>
                      <a:r>
                        <a:rPr lang="en-US" sz="1100">
                          <a:solidFill>
                            <a:schemeClr val="tx1"/>
                          </a:solidFill>
                        </a:rPr>
                        <a:t>Large Building and Workforce Housing Bonus Review</a:t>
                      </a:r>
                    </a:p>
                  </a:txBody>
                  <a:tcPr/>
                </a:tc>
                <a:tc>
                  <a:txBody>
                    <a:bodyPr/>
                    <a:lstStyle/>
                    <a:p>
                      <a:r>
                        <a:rPr lang="en-US" sz="1100">
                          <a:solidFill>
                            <a:schemeClr val="tx1"/>
                          </a:solidFill>
                        </a:rPr>
                        <a:t>TBD</a:t>
                      </a:r>
                    </a:p>
                  </a:txBody>
                  <a:tcPr/>
                </a:tc>
                <a:tc>
                  <a:txBody>
                    <a:bodyPr/>
                    <a:lstStyle/>
                    <a:p>
                      <a:r>
                        <a:rPr lang="en-US" sz="1100">
                          <a:solidFill>
                            <a:schemeClr val="tx1"/>
                          </a:solidFill>
                        </a:rPr>
                        <a:t>29</a:t>
                      </a:r>
                    </a:p>
                  </a:txBody>
                  <a:tcPr/>
                </a:tc>
                <a:extLst>
                  <a:ext uri="{0D108BD9-81ED-4DB2-BD59-A6C34878D82A}">
                    <a16:rowId xmlns:a16="http://schemas.microsoft.com/office/drawing/2014/main" val="2144365386"/>
                  </a:ext>
                </a:extLst>
              </a:tr>
              <a:tr h="309494">
                <a:tc>
                  <a:txBody>
                    <a:bodyPr/>
                    <a:lstStyle/>
                    <a:p>
                      <a:r>
                        <a:rPr lang="en-US" sz="1100">
                          <a:solidFill>
                            <a:schemeClr val="tx1"/>
                          </a:solidFill>
                        </a:rPr>
                        <a:t>County review of Accessory Residential Units</a:t>
                      </a:r>
                    </a:p>
                  </a:txBody>
                  <a:tcPr/>
                </a:tc>
                <a:tc>
                  <a:txBody>
                    <a:bodyPr/>
                    <a:lstStyle/>
                    <a:p>
                      <a:r>
                        <a:rPr lang="en-US" sz="1100">
                          <a:solidFill>
                            <a:schemeClr val="tx1"/>
                          </a:solidFill>
                        </a:rPr>
                        <a:t>December 2024</a:t>
                      </a:r>
                    </a:p>
                  </a:txBody>
                  <a:tcPr/>
                </a:tc>
                <a:tc>
                  <a:txBody>
                    <a:bodyPr/>
                    <a:lstStyle/>
                    <a:p>
                      <a:r>
                        <a:rPr lang="en-US" sz="1100">
                          <a:solidFill>
                            <a:schemeClr val="tx1"/>
                          </a:solidFill>
                        </a:rPr>
                        <a:t>30</a:t>
                      </a:r>
                    </a:p>
                  </a:txBody>
                  <a:tcPr/>
                </a:tc>
                <a:extLst>
                  <a:ext uri="{0D108BD9-81ED-4DB2-BD59-A6C34878D82A}">
                    <a16:rowId xmlns:a16="http://schemas.microsoft.com/office/drawing/2014/main" val="925762827"/>
                  </a:ext>
                </a:extLst>
              </a:tr>
              <a:tr h="309494">
                <a:tc>
                  <a:txBody>
                    <a:bodyPr/>
                    <a:lstStyle/>
                    <a:p>
                      <a:r>
                        <a:rPr lang="en-US" sz="1100">
                          <a:solidFill>
                            <a:schemeClr val="tx1"/>
                          </a:solidFill>
                        </a:rPr>
                        <a:t>County Safe Streets &amp; Roads for All</a:t>
                      </a:r>
                    </a:p>
                  </a:txBody>
                  <a:tcPr/>
                </a:tc>
                <a:tc>
                  <a:txBody>
                    <a:bodyPr/>
                    <a:lstStyle/>
                    <a:p>
                      <a:r>
                        <a:rPr lang="en-US" sz="1100">
                          <a:solidFill>
                            <a:schemeClr val="tx1"/>
                          </a:solidFill>
                        </a:rPr>
                        <a:t>December 2025</a:t>
                      </a:r>
                    </a:p>
                  </a:txBody>
                  <a:tcPr/>
                </a:tc>
                <a:tc>
                  <a:txBody>
                    <a:bodyPr/>
                    <a:lstStyle/>
                    <a:p>
                      <a:r>
                        <a:rPr lang="en-US" sz="1100">
                          <a:solidFill>
                            <a:schemeClr val="tx1"/>
                          </a:solidFill>
                        </a:rPr>
                        <a:t>31</a:t>
                      </a:r>
                    </a:p>
                  </a:txBody>
                  <a:tcPr/>
                </a:tc>
                <a:extLst>
                  <a:ext uri="{0D108BD9-81ED-4DB2-BD59-A6C34878D82A}">
                    <a16:rowId xmlns:a16="http://schemas.microsoft.com/office/drawing/2014/main" val="653005563"/>
                  </a:ext>
                </a:extLst>
              </a:tr>
              <a:tr h="309494">
                <a:tc>
                  <a:txBody>
                    <a:bodyPr/>
                    <a:lstStyle/>
                    <a:p>
                      <a:r>
                        <a:rPr lang="en-US" sz="1100">
                          <a:solidFill>
                            <a:schemeClr val="tx1"/>
                          </a:solidFill>
                        </a:rPr>
                        <a:t>Town Hillside LDRs</a:t>
                      </a:r>
                    </a:p>
                  </a:txBody>
                  <a:tcPr/>
                </a:tc>
                <a:tc>
                  <a:txBody>
                    <a:bodyPr/>
                    <a:lstStyle/>
                    <a:p>
                      <a:r>
                        <a:rPr lang="en-US" sz="1100">
                          <a:solidFill>
                            <a:schemeClr val="tx1"/>
                          </a:solidFill>
                        </a:rPr>
                        <a:t>TBD</a:t>
                      </a:r>
                    </a:p>
                  </a:txBody>
                  <a:tcPr/>
                </a:tc>
                <a:tc>
                  <a:txBody>
                    <a:bodyPr/>
                    <a:lstStyle/>
                    <a:p>
                      <a:r>
                        <a:rPr lang="en-US" sz="1100">
                          <a:solidFill>
                            <a:schemeClr val="tx1"/>
                          </a:solidFill>
                        </a:rPr>
                        <a:t>32</a:t>
                      </a:r>
                    </a:p>
                  </a:txBody>
                  <a:tcPr/>
                </a:tc>
                <a:extLst>
                  <a:ext uri="{0D108BD9-81ED-4DB2-BD59-A6C34878D82A}">
                    <a16:rowId xmlns:a16="http://schemas.microsoft.com/office/drawing/2014/main" val="1112083464"/>
                  </a:ext>
                </a:extLst>
              </a:tr>
            </a:tbl>
          </a:graphicData>
        </a:graphic>
      </p:graphicFrame>
    </p:spTree>
    <p:extLst>
      <p:ext uri="{BB962C8B-B14F-4D97-AF65-F5344CB8AC3E}">
        <p14:creationId xmlns:p14="http://schemas.microsoft.com/office/powerpoint/2010/main" val="43255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52980"/>
            <a:ext cx="5811208" cy="461665"/>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lIns="91440" tIns="45720" rIns="91440" bIns="45720" rtlCol="0" anchor="t">
            <a:spAutoFit/>
          </a:bodyPr>
          <a:lstStyle/>
          <a:p>
            <a:pPr>
              <a:defRPr/>
            </a:pPr>
            <a:r>
              <a:rPr lang="en-US" sz="2400">
                <a:solidFill>
                  <a:srgbClr val="FFFFFF"/>
                </a:solidFill>
                <a:latin typeface="Calibri"/>
              </a:rPr>
              <a:t>TCSPT Areas of Focus RFP Project</a:t>
            </a:r>
            <a:endParaRPr kumimoji="0" lang="en-US" sz="2400" b="0" i="0" u="none" strike="noStrike" kern="1200" cap="none" spc="0" normalizeH="0" baseline="0" noProof="0">
              <a:ln>
                <a:noFill/>
              </a:ln>
              <a:solidFill>
                <a:srgbClr val="FFFFFF"/>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sp>
        <p:nvSpPr>
          <p:cNvPr id="9" name="TextBox 8">
            <a:extLst>
              <a:ext uri="{FF2B5EF4-FFF2-40B4-BE49-F238E27FC236}">
                <a16:creationId xmlns:a16="http://schemas.microsoft.com/office/drawing/2014/main" id="{ADDC546A-8D2C-4368-B654-0ADA073BC288}"/>
              </a:ext>
            </a:extLst>
          </p:cNvPr>
          <p:cNvSpPr txBox="1"/>
          <p:nvPr/>
        </p:nvSpPr>
        <p:spPr>
          <a:xfrm>
            <a:off x="7858606" y="1299734"/>
            <a:ext cx="4008274" cy="3046988"/>
          </a:xfrm>
          <a:prstGeom prst="rect">
            <a:avLst/>
          </a:prstGeom>
          <a:solidFill>
            <a:schemeClr val="accent6">
              <a:lumMod val="40000"/>
              <a:lumOff val="60000"/>
              <a:alpha val="50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Comp Plan Strategies:</a:t>
            </a:r>
            <a:r>
              <a:rPr kumimoji="0" lang="en-US" sz="1600" b="1"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a:t>
            </a:r>
            <a:endParaRPr kumimoji="0" lang="en-US" sz="16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1.4.S.4 – Explore establishment of a dedicated funding source for the acquisition of permanent open space for wildlife habitat protection, scenic vista protection, and agriculture preservation.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1.4.S.6 – Reevaluate the purpose and staffing of the Teton County Scenic Preserve Trust to provide full-time management for the organization and consider the adoption of higher operational standards. </a:t>
            </a:r>
          </a:p>
        </p:txBody>
      </p:sp>
      <p:sp>
        <p:nvSpPr>
          <p:cNvPr id="10" name="TextBox 9">
            <a:extLst>
              <a:ext uri="{FF2B5EF4-FFF2-40B4-BE49-F238E27FC236}">
                <a16:creationId xmlns:a16="http://schemas.microsoft.com/office/drawing/2014/main" id="{A6C774EE-45B9-4C80-B928-20C22DB58058}"/>
              </a:ext>
            </a:extLst>
          </p:cNvPr>
          <p:cNvSpPr txBox="1"/>
          <p:nvPr/>
        </p:nvSpPr>
        <p:spPr>
          <a:xfrm>
            <a:off x="184604" y="3760198"/>
            <a:ext cx="7562396" cy="2739211"/>
          </a:xfrm>
          <a:prstGeom prst="rect">
            <a:avLst/>
          </a:prstGeom>
          <a:solidFill>
            <a:schemeClr val="accent6">
              <a:lumMod val="40000"/>
              <a:lumOff val="60000"/>
              <a:alpha val="50000"/>
            </a:schemeClr>
          </a:solidFill>
        </p:spPr>
        <p:txBody>
          <a:bodyPr wrap="square">
            <a:spAutoFit/>
          </a:bodyPr>
          <a:lstStyle/>
          <a:p>
            <a:pPr marL="0" marR="0" lvl="0" indent="0" defTabSz="914400" rtl="0" eaLnBrk="1" fontAlgn="auto" latinLnBrk="0" hangingPunct="1">
              <a:lnSpc>
                <a:spcPct val="100000"/>
              </a:lnSpc>
              <a:spcBef>
                <a:spcPts val="600"/>
              </a:spcBef>
              <a:spcAft>
                <a:spcPts val="600"/>
              </a:spcAft>
              <a:buClrTx/>
              <a:buSzTx/>
              <a:buFontTx/>
              <a:buNone/>
              <a:tabLst/>
              <a:defRPr/>
            </a:pPr>
            <a:r>
              <a:rPr kumimoji="0" lang="en-US"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Task: </a:t>
            </a:r>
            <a:r>
              <a:rPr kumimoji="0" lang="en-US"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This task is directed by the </a:t>
            </a:r>
            <a:r>
              <a:rPr kumimoji="0" lang="en-US" b="0"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Teton County Board of County Commissioners 2023-2024 Strategic Plan</a:t>
            </a:r>
            <a:r>
              <a:rPr kumimoji="0" lang="en-US"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Staff has worked on a Request for Proposal (RFP) to utilize consultant services to reevaluate the purpose, operational standards, and staffing of the TCSPT. Staff will need to select a qualified candidate and facilitate the consultant’s review and recommendations for the Trust with the approval of the Board of County Commissioners. The details of this task will become clearer once a consultant is selected.</a:t>
            </a:r>
          </a:p>
          <a:p>
            <a:pPr marL="0" marR="0" lvl="0" indent="0" defTabSz="914400" rtl="0" eaLnBrk="1" fontAlgn="auto" latinLnBrk="0" hangingPunct="1">
              <a:lnSpc>
                <a:spcPct val="100000"/>
              </a:lnSpc>
              <a:spcBef>
                <a:spcPts val="600"/>
              </a:spcBef>
              <a:spcAft>
                <a:spcPts val="600"/>
              </a:spcAft>
              <a:buClrTx/>
              <a:buSzTx/>
              <a:buFontTx/>
              <a:buNone/>
              <a:tabLst/>
              <a:defRPr/>
            </a:pPr>
            <a:r>
              <a:rPr kumimoji="0" lang="en-US"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Status:</a:t>
            </a:r>
            <a:r>
              <a:rPr kumimoji="0" lang="en-US"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This project has begun, and an RFP issued.  Due to lack of response Staff will re-issue the RFP and spend additional time facilitating the effort.</a:t>
            </a:r>
          </a:p>
        </p:txBody>
      </p:sp>
      <p:graphicFrame>
        <p:nvGraphicFramePr>
          <p:cNvPr id="3" name="Table 2">
            <a:extLst>
              <a:ext uri="{FF2B5EF4-FFF2-40B4-BE49-F238E27FC236}">
                <a16:creationId xmlns:a16="http://schemas.microsoft.com/office/drawing/2014/main" id="{C3FF3092-D81F-4CBC-897C-20F68A7B8419}"/>
              </a:ext>
            </a:extLst>
          </p:cNvPr>
          <p:cNvGraphicFramePr>
            <a:graphicFrameLocks noGrp="1"/>
          </p:cNvGraphicFramePr>
          <p:nvPr>
            <p:extLst>
              <p:ext uri="{D42A27DB-BD31-4B8C-83A1-F6EECF244321}">
                <p14:modId xmlns:p14="http://schemas.microsoft.com/office/powerpoint/2010/main" val="3371499238"/>
              </p:ext>
            </p:extLst>
          </p:nvPr>
        </p:nvGraphicFramePr>
        <p:xfrm>
          <a:off x="325120" y="1111474"/>
          <a:ext cx="7213364" cy="1986328"/>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247509">
                  <a:extLst>
                    <a:ext uri="{9D8B030D-6E8A-4147-A177-3AD203B41FA5}">
                      <a16:colId xmlns:a16="http://schemas.microsoft.com/office/drawing/2014/main" val="2112595282"/>
                    </a:ext>
                  </a:extLst>
                </a:gridCol>
                <a:gridCol w="4965855">
                  <a:extLst>
                    <a:ext uri="{9D8B030D-6E8A-4147-A177-3AD203B41FA5}">
                      <a16:colId xmlns:a16="http://schemas.microsoft.com/office/drawing/2014/main" val="1648407541"/>
                    </a:ext>
                  </a:extLst>
                </a:gridCol>
              </a:tblGrid>
              <a:tr h="248291">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Progress</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rowSpan="3">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September 2023 - Ongoing</a:t>
                      </a:r>
                      <a:endParaRPr lang="en-US" sz="1400" b="0" i="0">
                        <a:solidFill>
                          <a:srgbClr val="000000"/>
                        </a:solidFill>
                        <a:effectLst/>
                        <a:latin typeface="Palatino Linotype" panose="02040502050505030304" pitchFamily="18" charset="0"/>
                        <a:ea typeface="Calibri" panose="020F0502020204030204" pitchFamily="34" charset="0"/>
                        <a:cs typeface="Arial"/>
                      </a:endParaRPr>
                    </a:p>
                    <a:p>
                      <a:pPr marL="0" marR="0" lvl="0" algn="l">
                        <a:spcBef>
                          <a:spcPts val="0"/>
                        </a:spcBef>
                        <a:spcAft>
                          <a:spcPts val="0"/>
                        </a:spcAft>
                        <a:buNone/>
                      </a:pPr>
                      <a:r>
                        <a:rPr lang="en-US" sz="1400" b="0" i="0">
                          <a:solidFill>
                            <a:srgbClr val="000000"/>
                          </a:solidFill>
                          <a:effectLst/>
                          <a:latin typeface="Palatino Linotype"/>
                          <a:ea typeface="Calibri" panose="020F0502020204030204" pitchFamily="34" charset="0"/>
                          <a:cs typeface="Arial"/>
                        </a:rPr>
                        <a:t>FY2023 - 2024</a:t>
                      </a:r>
                      <a:endParaRPr lang="en-US" sz="1400" b="0" i="0">
                        <a:effectLst/>
                        <a:latin typeface="Palatino Linotype" panose="02040502050505030304" pitchFamily="18" charset="0"/>
                        <a:ea typeface="Calibri" panose="020F0502020204030204" pitchFamily="34" charset="0"/>
                        <a:cs typeface="Arial"/>
                      </a:endParaRPr>
                    </a:p>
                    <a:p>
                      <a:pPr marL="0" marR="0" lvl="0" algn="l">
                        <a:spcBef>
                          <a:spcPts val="0"/>
                        </a:spcBef>
                        <a:spcAft>
                          <a:spcPts val="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3498859764"/>
                  </a:ext>
                </a:extLst>
              </a:tr>
              <a:tr h="248291">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Timeframe</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1108585639"/>
                  </a:ext>
                </a:extLst>
              </a:tr>
              <a:tr h="248291">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Task Lead</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1474909030"/>
                  </a:ext>
                </a:extLst>
              </a:tr>
              <a:tr h="248291">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Resources</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FY24-25</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extLst>
                  <a:ext uri="{0D108BD9-81ED-4DB2-BD59-A6C34878D82A}">
                    <a16:rowId xmlns:a16="http://schemas.microsoft.com/office/drawing/2014/main" val="1422039297"/>
                  </a:ext>
                </a:extLst>
              </a:tr>
              <a:tr h="248291">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Long-Range Planning</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130 </a:t>
                      </a:r>
                      <a:r>
                        <a:rPr lang="en-US" sz="1400" b="0" i="0" err="1">
                          <a:solidFill>
                            <a:srgbClr val="000000"/>
                          </a:solidFill>
                          <a:effectLst/>
                          <a:latin typeface="Palatino Linotype"/>
                          <a:ea typeface="Calibri" panose="020F0502020204030204" pitchFamily="34" charset="0"/>
                          <a:cs typeface="Arial"/>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4005184124"/>
                  </a:ext>
                </a:extLst>
              </a:tr>
              <a:tr h="248291">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County Attorney</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20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3407844430"/>
                  </a:ext>
                </a:extLst>
              </a:tr>
              <a:tr h="248291">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County Planning Director</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10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1362992058"/>
                  </a:ext>
                </a:extLst>
              </a:tr>
              <a:tr h="248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Consultant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 Undetermined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1545394151"/>
                  </a:ext>
                </a:extLst>
              </a:tr>
            </a:tbl>
          </a:graphicData>
        </a:graphic>
      </p:graphicFrame>
      <p:grpSp>
        <p:nvGrpSpPr>
          <p:cNvPr id="11" name="Group 10">
            <a:extLst>
              <a:ext uri="{FF2B5EF4-FFF2-40B4-BE49-F238E27FC236}">
                <a16:creationId xmlns:a16="http://schemas.microsoft.com/office/drawing/2014/main" id="{99EF5D88-2BF9-49F5-916E-8F46033F621E}"/>
              </a:ext>
            </a:extLst>
          </p:cNvPr>
          <p:cNvGrpSpPr/>
          <p:nvPr/>
        </p:nvGrpSpPr>
        <p:grpSpPr>
          <a:xfrm>
            <a:off x="6196189" y="179838"/>
            <a:ext cx="5995811" cy="779716"/>
            <a:chOff x="6196189" y="179838"/>
            <a:chExt cx="5995811" cy="779716"/>
          </a:xfrm>
        </p:grpSpPr>
        <p:sp>
          <p:nvSpPr>
            <p:cNvPr id="12" name="Arrow: Pentagon 11">
              <a:extLst>
                <a:ext uri="{FF2B5EF4-FFF2-40B4-BE49-F238E27FC236}">
                  <a16:creationId xmlns:a16="http://schemas.microsoft.com/office/drawing/2014/main" id="{39A53DA8-6A0D-4A29-B697-B1F4D32B32CD}"/>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BCC5E4"/>
                </a:solidFill>
                <a:effectLst/>
                <a:uLnTx/>
                <a:uFillTx/>
                <a:latin typeface="Calibri"/>
                <a:ea typeface="+mn-ea"/>
                <a:cs typeface="+mn-cs"/>
              </a:endParaRPr>
            </a:p>
          </p:txBody>
        </p:sp>
        <p:sp>
          <p:nvSpPr>
            <p:cNvPr id="13" name="Rectangle 12">
              <a:extLst>
                <a:ext uri="{FF2B5EF4-FFF2-40B4-BE49-F238E27FC236}">
                  <a16:creationId xmlns:a16="http://schemas.microsoft.com/office/drawing/2014/main" id="{D5C11218-4221-43B6-813F-5732ABF9FDFF}"/>
                </a:ext>
              </a:extLst>
            </p:cNvPr>
            <p:cNvSpPr/>
            <p:nvPr/>
          </p:nvSpPr>
          <p:spPr>
            <a:xfrm>
              <a:off x="7795169" y="179838"/>
              <a:ext cx="2162772" cy="76944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rgbClr val="1C4F24"/>
                  </a:solidFill>
                  <a:effectLst/>
                  <a:uLnTx/>
                  <a:uFillTx/>
                  <a:latin typeface="Calibri"/>
                  <a:ea typeface="+mn-ea"/>
                  <a:cs typeface="+mn-cs"/>
                </a:rPr>
                <a:t>FY 24-25</a:t>
              </a:r>
              <a:endParaRPr kumimoji="0" lang="en-US" sz="1800" b="0" i="0" u="none" strike="noStrike" kern="1200" cap="none" spc="0" normalizeH="0" baseline="0" noProof="0">
                <a:ln>
                  <a:noFill/>
                </a:ln>
                <a:solidFill>
                  <a:srgbClr val="1C4F24"/>
                </a:solidFill>
                <a:effectLst/>
                <a:uLnTx/>
                <a:uFillTx/>
                <a:latin typeface="Calibri"/>
                <a:ea typeface="+mn-ea"/>
                <a:cs typeface="+mn-cs"/>
              </a:endParaRPr>
            </a:p>
          </p:txBody>
        </p:sp>
      </p:grpSp>
    </p:spTree>
    <p:extLst>
      <p:ext uri="{BB962C8B-B14F-4D97-AF65-F5344CB8AC3E}">
        <p14:creationId xmlns:p14="http://schemas.microsoft.com/office/powerpoint/2010/main" val="1672436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16337"/>
            <a:ext cx="5811208" cy="830997"/>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County Natural Resource LDRs – Tiered Habitat Mapping &amp; LDR Update</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17</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8155863" y="1147334"/>
            <a:ext cx="4008274" cy="2862322"/>
          </a:xfrm>
          <a:prstGeom prst="rect">
            <a:avLst/>
          </a:prstGeom>
          <a:solidFill>
            <a:schemeClr val="accent6">
              <a:lumMod val="40000"/>
              <a:lumOff val="60000"/>
              <a:alpha val="50000"/>
            </a:schemeClr>
          </a:solidFill>
        </p:spPr>
        <p:txBody>
          <a:bodyPr wrap="square">
            <a:spAutoFit/>
          </a:bodyPr>
          <a:lstStyle/>
          <a:p>
            <a:pPr marL="0" marR="0" algn="just">
              <a:spcBef>
                <a:spcPts val="0"/>
              </a:spcBef>
              <a:spcAft>
                <a:spcPts val="0"/>
              </a:spcAft>
            </a:pPr>
            <a:r>
              <a:rPr lang="en-US" sz="1200" b="1" i="1">
                <a:effectLst/>
                <a:ea typeface="Calibri" panose="020F0502020204030204" pitchFamily="34" charset="0"/>
                <a:cs typeface="Times New Roman" panose="02020603050405020304" pitchFamily="18" charset="0"/>
              </a:rPr>
              <a:t>Comp Plan Strategies:</a:t>
            </a:r>
            <a:r>
              <a:rPr lang="en-US" sz="1200" b="1">
                <a:effectLst/>
                <a:ea typeface="Calibri" panose="020F0502020204030204" pitchFamily="34" charset="0"/>
                <a:cs typeface="Times New Roman" panose="02020603050405020304" pitchFamily="18" charset="0"/>
              </a:rPr>
              <a:t> </a:t>
            </a:r>
            <a:endParaRPr lang="en-US" sz="1200">
              <a:effectLs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ea typeface="Calibri" panose="020F0502020204030204" pitchFamily="34" charset="0"/>
                <a:cs typeface="Times New Roman" panose="02020603050405020304" pitchFamily="18" charset="0"/>
              </a:rPr>
              <a:t>1.1.S.4: Evaluate and amend wildlife protection standards for development density, intensity, location, clustering, permeability, and wildlife-human conflict.</a:t>
            </a:r>
            <a:endParaRPr lang="en-US" sz="1200">
              <a:effectLs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ea typeface="Calibri" panose="020F0502020204030204" pitchFamily="34" charset="0"/>
                <a:cs typeface="Times New Roman" panose="02020603050405020304" pitchFamily="18" charset="0"/>
              </a:rPr>
              <a:t>1.1.S.5: </a:t>
            </a:r>
            <a:r>
              <a:rPr lang="en-US" sz="1200">
                <a:effectLst/>
                <a:ea typeface="Calibri" panose="020F0502020204030204" pitchFamily="34" charset="0"/>
                <a:cs typeface="Arial" panose="020B0604020202020204" pitchFamily="34" charset="0"/>
              </a:rPr>
              <a:t>Evaluate mitigation standards for impacts to critical habitat and habitat connections and update as needed.</a:t>
            </a:r>
          </a:p>
          <a:p>
            <a:pPr marL="0" marR="0" algn="just">
              <a:spcBef>
                <a:spcPts val="0"/>
              </a:spcBef>
              <a:spcAft>
                <a:spcPts val="0"/>
              </a:spcAft>
            </a:pPr>
            <a:r>
              <a:rPr lang="en-US" sz="1200">
                <a:effectLst/>
                <a:ea typeface="Calibri" panose="020F0502020204030204" pitchFamily="34" charset="0"/>
                <a:cs typeface="Times New Roman" panose="02020603050405020304" pitchFamily="18" charset="0"/>
              </a:rPr>
              <a:t>1.1.S.6: Identify areas for appropriate ecological restoration efforts.</a:t>
            </a:r>
            <a:endParaRPr lang="en-US" sz="1200">
              <a:effectLs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ea typeface="Calibri" panose="020F0502020204030204" pitchFamily="34" charset="0"/>
                <a:cs typeface="Times New Roman" panose="02020603050405020304" pitchFamily="18" charset="0"/>
              </a:rPr>
              <a:t>1.2.S.1: </a:t>
            </a:r>
            <a:r>
              <a:rPr lang="en-US" sz="1200">
                <a:effectLst/>
                <a:ea typeface="Calibri" panose="020F0502020204030204" pitchFamily="34" charset="0"/>
                <a:cs typeface="Arial" panose="020B0604020202020204" pitchFamily="34" charset="0"/>
              </a:rPr>
              <a:t>Evaluate and update natural resource protection standards for waterbodies, wetlands and riparian areas.</a:t>
            </a:r>
          </a:p>
          <a:p>
            <a:pPr marL="457200" marR="0" indent="-457200" algn="just">
              <a:spcBef>
                <a:spcPts val="0"/>
              </a:spcBef>
              <a:spcAft>
                <a:spcPts val="0"/>
              </a:spcAft>
            </a:pPr>
            <a:r>
              <a:rPr lang="en-US" sz="1200">
                <a:effectLst/>
                <a:ea typeface="Calibri" panose="020F0502020204030204" pitchFamily="34" charset="0"/>
                <a:cs typeface="Times New Roman" panose="02020603050405020304" pitchFamily="18" charset="0"/>
              </a:rPr>
              <a:t>1.2.S.2: </a:t>
            </a:r>
            <a:r>
              <a:rPr lang="en-US" sz="1200">
                <a:effectLst/>
                <a:ea typeface="Calibri" panose="020F0502020204030204" pitchFamily="34" charset="0"/>
                <a:cs typeface="Arial" panose="020B0604020202020204" pitchFamily="34" charset="0"/>
              </a:rPr>
              <a:t>Evaluate and update surface water filtration standards, focusing on developed areas near important waterbodies.</a:t>
            </a:r>
          </a:p>
        </p:txBody>
      </p:sp>
      <p:sp>
        <p:nvSpPr>
          <p:cNvPr id="10" name="TextBox 9">
            <a:extLst>
              <a:ext uri="{FF2B5EF4-FFF2-40B4-BE49-F238E27FC236}">
                <a16:creationId xmlns:a16="http://schemas.microsoft.com/office/drawing/2014/main" id="{A6C774EE-45B9-4C80-B928-20C22DB58058}"/>
              </a:ext>
            </a:extLst>
          </p:cNvPr>
          <p:cNvSpPr txBox="1"/>
          <p:nvPr/>
        </p:nvSpPr>
        <p:spPr>
          <a:xfrm>
            <a:off x="184604" y="4326096"/>
            <a:ext cx="10927896" cy="2200602"/>
          </a:xfrm>
          <a:prstGeom prst="rect">
            <a:avLst/>
          </a:prstGeom>
          <a:solidFill>
            <a:schemeClr val="accent6">
              <a:lumMod val="40000"/>
              <a:lumOff val="60000"/>
              <a:alpha val="50000"/>
            </a:schemeClr>
          </a:solidFill>
        </p:spPr>
        <p:txBody>
          <a:bodyPr wrap="square">
            <a:spAutoFit/>
          </a:bodyPr>
          <a:lstStyle/>
          <a:p>
            <a:pPr marL="0" marR="0" algn="just">
              <a:spcBef>
                <a:spcPts val="600"/>
              </a:spcBef>
              <a:spcAft>
                <a:spcPts val="600"/>
              </a:spcAft>
            </a:pPr>
            <a:r>
              <a:rPr lang="en-US" sz="1200" b="1" i="1">
                <a:effectLst/>
                <a:ea typeface="Calibri" panose="020F0502020204030204" pitchFamily="34" charset="0"/>
                <a:cs typeface="Times New Roman" panose="02020603050405020304" pitchFamily="18" charset="0"/>
              </a:rPr>
              <a:t>Task:</a:t>
            </a:r>
            <a:r>
              <a:rPr lang="en-US" sz="1200">
                <a:effectLst/>
                <a:ea typeface="Calibri" panose="020F0502020204030204" pitchFamily="34" charset="0"/>
                <a:cs typeface="Times New Roman" panose="02020603050405020304" pitchFamily="18" charset="0"/>
              </a:rPr>
              <a:t> Finalize the tiered habitat map previously started and drafted in September of 2018.  County Planning is under contract with local experts on this project to most efficiently finalize the work that has been completed to date.  The effort would at a minimum utilize the vegetation mapping and focal habitat study (completed in 2017) to update the Natural Resources Overlay (NRO) and other natural resource protection standards. Habitat protection will be updated to be a tiered system that is based on relative critical value. Standards and review requirements applicable in various areas will relate to the relative habitat value of the area to contribute to the short and long-term protection of the health of the habitat network. The County will continue the lead on this effort as it has broader applicability in the County. The Town will ultimately adopt those portions relevant in Town but may do so through a later, separate process once the County has refined the standards through its adoption process.</a:t>
            </a:r>
            <a:r>
              <a:rPr lang="en-US" sz="1200" b="1" i="1">
                <a:effectLst/>
                <a:ea typeface="Calibri" panose="020F0502020204030204" pitchFamily="34" charset="0"/>
                <a:cs typeface="Times New Roman" panose="02020603050405020304" pitchFamily="18" charset="0"/>
              </a:rPr>
              <a:t> </a:t>
            </a:r>
            <a:endParaRPr lang="en-US" sz="1200">
              <a:effectLst/>
              <a:ea typeface="Calibri" panose="020F0502020204030204" pitchFamily="34" charset="0"/>
              <a:cs typeface="Arial" panose="020B0604020202020204" pitchFamily="34" charset="0"/>
            </a:endParaRPr>
          </a:p>
          <a:p>
            <a:pPr marL="342900" marR="0" lvl="0" indent="-342900" algn="just">
              <a:spcBef>
                <a:spcPts val="0"/>
              </a:spcBef>
              <a:spcAft>
                <a:spcPts val="0"/>
              </a:spcAft>
              <a:buFont typeface="+mj-lt"/>
              <a:buAutoNum type="arabicPeriod"/>
            </a:pPr>
            <a:endParaRPr lang="en-US" sz="1200">
              <a:effectLst/>
              <a:ea typeface="Calibri" panose="020F0502020204030204" pitchFamily="34" charset="0"/>
              <a:cs typeface="Arial" panose="020B0604020202020204" pitchFamily="34" charset="0"/>
            </a:endParaRPr>
          </a:p>
          <a:p>
            <a:pPr marL="0" marR="0" algn="just">
              <a:spcBef>
                <a:spcPts val="0"/>
              </a:spcBef>
              <a:spcAft>
                <a:spcPts val="0"/>
              </a:spcAft>
            </a:pPr>
            <a:r>
              <a:rPr lang="en-US" sz="1200" b="1" i="1">
                <a:effectLst/>
                <a:ea typeface="Calibri" panose="020F0502020204030204" pitchFamily="34" charset="0"/>
                <a:cs typeface="Times New Roman" panose="02020603050405020304" pitchFamily="18" charset="0"/>
              </a:rPr>
              <a:t>Status:</a:t>
            </a:r>
            <a:r>
              <a:rPr lang="en-US" sz="1200">
                <a:effectLst/>
                <a:ea typeface="Calibri" panose="020F0502020204030204" pitchFamily="34" charset="0"/>
                <a:cs typeface="Times New Roman" panose="02020603050405020304" pitchFamily="18" charset="0"/>
              </a:rPr>
              <a:t> </a:t>
            </a:r>
            <a:r>
              <a:rPr lang="en-US" sz="1200">
                <a:effectLst/>
                <a:ea typeface="Calibri" panose="020F0502020204030204" pitchFamily="34" charset="0"/>
                <a:cs typeface="Arial" panose="020B0604020202020204" pitchFamily="34" charset="0"/>
              </a:rPr>
              <a:t>A draft of the Natural Resource Protection amendments was presented for public review on September 28, 2018.  The draft amendments were the product of a significant amount of work completed by the Natural Resources Stakeholder Group and five months of public outreach. A contract has been approved and funding is allocated for a consultant to assist County Staff with finalizing the tiered habitat map, GIS layers, and re-release of updated information for adoption.  This task has begun and is underway with a contract (</a:t>
            </a:r>
            <a:r>
              <a:rPr lang="en-US" sz="1200" err="1">
                <a:effectLst/>
                <a:ea typeface="Calibri" panose="020F0502020204030204" pitchFamily="34" charset="0"/>
                <a:cs typeface="Arial" panose="020B0604020202020204" pitchFamily="34" charset="0"/>
              </a:rPr>
              <a:t>EcoConnect</a:t>
            </a:r>
            <a:r>
              <a:rPr lang="en-US" sz="1200">
                <a:effectLst/>
                <a:ea typeface="Calibri" panose="020F0502020204030204" pitchFamily="34" charset="0"/>
                <a:cs typeface="Arial" panose="020B0604020202020204" pitchFamily="34" charset="0"/>
              </a:rPr>
              <a:t> Inc). A public release of the updated regulations is anticipated in summer of 2024.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p:txBody>
      </p:sp>
      <p:graphicFrame>
        <p:nvGraphicFramePr>
          <p:cNvPr id="13" name="Table 12">
            <a:extLst>
              <a:ext uri="{FF2B5EF4-FFF2-40B4-BE49-F238E27FC236}">
                <a16:creationId xmlns:a16="http://schemas.microsoft.com/office/drawing/2014/main" id="{AA8822E4-4812-4206-844A-3730914D6D32}"/>
              </a:ext>
            </a:extLst>
          </p:cNvPr>
          <p:cNvGraphicFramePr>
            <a:graphicFrameLocks noGrp="1"/>
          </p:cNvGraphicFramePr>
          <p:nvPr>
            <p:extLst>
              <p:ext uri="{D42A27DB-BD31-4B8C-83A1-F6EECF244321}">
                <p14:modId xmlns:p14="http://schemas.microsoft.com/office/powerpoint/2010/main" val="4260895369"/>
              </p:ext>
            </p:extLst>
          </p:nvPr>
        </p:nvGraphicFramePr>
        <p:xfrm>
          <a:off x="200070" y="1225266"/>
          <a:ext cx="7672136" cy="3065929"/>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1598534">
                  <a:extLst>
                    <a:ext uri="{9D8B030D-6E8A-4147-A177-3AD203B41FA5}">
                      <a16:colId xmlns:a16="http://schemas.microsoft.com/office/drawing/2014/main" val="2054283078"/>
                    </a:ext>
                  </a:extLst>
                </a:gridCol>
                <a:gridCol w="674163">
                  <a:extLst>
                    <a:ext uri="{9D8B030D-6E8A-4147-A177-3AD203B41FA5}">
                      <a16:colId xmlns:a16="http://schemas.microsoft.com/office/drawing/2014/main" val="826057556"/>
                    </a:ext>
                  </a:extLst>
                </a:gridCol>
                <a:gridCol w="807480">
                  <a:extLst>
                    <a:ext uri="{9D8B030D-6E8A-4147-A177-3AD203B41FA5}">
                      <a16:colId xmlns:a16="http://schemas.microsoft.com/office/drawing/2014/main" val="458070380"/>
                    </a:ext>
                  </a:extLst>
                </a:gridCol>
                <a:gridCol w="636254">
                  <a:extLst>
                    <a:ext uri="{9D8B030D-6E8A-4147-A177-3AD203B41FA5}">
                      <a16:colId xmlns:a16="http://schemas.microsoft.com/office/drawing/2014/main" val="3648810523"/>
                    </a:ext>
                  </a:extLst>
                </a:gridCol>
                <a:gridCol w="545270">
                  <a:extLst>
                    <a:ext uri="{9D8B030D-6E8A-4147-A177-3AD203B41FA5}">
                      <a16:colId xmlns:a16="http://schemas.microsoft.com/office/drawing/2014/main" val="4011796155"/>
                    </a:ext>
                  </a:extLst>
                </a:gridCol>
                <a:gridCol w="794842">
                  <a:extLst>
                    <a:ext uri="{9D8B030D-6E8A-4147-A177-3AD203B41FA5}">
                      <a16:colId xmlns:a16="http://schemas.microsoft.com/office/drawing/2014/main" val="1178375840"/>
                    </a:ext>
                  </a:extLst>
                </a:gridCol>
                <a:gridCol w="564016">
                  <a:extLst>
                    <a:ext uri="{9D8B030D-6E8A-4147-A177-3AD203B41FA5}">
                      <a16:colId xmlns:a16="http://schemas.microsoft.com/office/drawing/2014/main" val="664779400"/>
                    </a:ext>
                  </a:extLst>
                </a:gridCol>
                <a:gridCol w="554946">
                  <a:extLst>
                    <a:ext uri="{9D8B030D-6E8A-4147-A177-3AD203B41FA5}">
                      <a16:colId xmlns:a16="http://schemas.microsoft.com/office/drawing/2014/main" val="667145907"/>
                    </a:ext>
                  </a:extLst>
                </a:gridCol>
                <a:gridCol w="662152">
                  <a:extLst>
                    <a:ext uri="{9D8B030D-6E8A-4147-A177-3AD203B41FA5}">
                      <a16:colId xmlns:a16="http://schemas.microsoft.com/office/drawing/2014/main" val="4052485796"/>
                    </a:ext>
                  </a:extLst>
                </a:gridCol>
                <a:gridCol w="834479">
                  <a:extLst>
                    <a:ext uri="{9D8B030D-6E8A-4147-A177-3AD203B41FA5}">
                      <a16:colId xmlns:a16="http://schemas.microsoft.com/office/drawing/2014/main" val="4212228612"/>
                    </a:ext>
                  </a:extLst>
                </a:gridCol>
              </a:tblGrid>
              <a:tr h="161365">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Progress</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rowSpan="3" gridSpan="9">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Times New Roman"/>
                        </a:rPr>
                        <a:t>80%</a:t>
                      </a:r>
                      <a:endParaRPr lang="en-US" sz="1100" b="0" i="0">
                        <a:effectLst/>
                        <a:latin typeface="Palatino Linotype" panose="02040502050505030304" pitchFamily="18" charset="0"/>
                        <a:ea typeface="Calibri" panose="020F0502020204030204" pitchFamily="34" charset="0"/>
                        <a:cs typeface="Times New Roman"/>
                      </a:endParaRPr>
                    </a:p>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Times New Roman"/>
                        </a:rPr>
                        <a:t>FY23</a:t>
                      </a:r>
                      <a:endParaRPr lang="en-US" sz="1100" b="0" i="0">
                        <a:effectLst/>
                        <a:latin typeface="Palatino Linotype" panose="02040502050505030304" pitchFamily="18" charset="0"/>
                        <a:ea typeface="Calibri" panose="020F0502020204030204" pitchFamily="34" charset="0"/>
                        <a:cs typeface="Times New Roman"/>
                      </a:endParaRPr>
                    </a:p>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Times New Roman"/>
                        </a:rPr>
                        <a:t>County Planning</a:t>
                      </a:r>
                      <a:endParaRPr lang="en-US" sz="1100" b="0" i="0">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extLst>
                  <a:ext uri="{0D108BD9-81ED-4DB2-BD59-A6C34878D82A}">
                    <a16:rowId xmlns:a16="http://schemas.microsoft.com/office/drawing/2014/main" val="1249123547"/>
                  </a:ext>
                </a:extLst>
              </a:tr>
              <a:tr h="161365">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Timeframe</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9"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493554945"/>
                  </a:ext>
                </a:extLst>
              </a:tr>
              <a:tr h="161365">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Task Lead</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9"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669876061"/>
                  </a:ext>
                </a:extLst>
              </a:tr>
              <a:tr h="161365">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Resources</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FY 17</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FY 18</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FY 19</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FY 20</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FY22</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FY 23</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100" b="0" i="1">
                          <a:solidFill>
                            <a:schemeClr val="bg2"/>
                          </a:solidFill>
                          <a:effectLst/>
                          <a:latin typeface="Palatino Linotype" panose="02040502050505030304" pitchFamily="18" charset="0"/>
                          <a:ea typeface="Calibri" panose="020F0502020204030204" pitchFamily="34" charset="0"/>
                          <a:cs typeface="Times New Roman"/>
                        </a:rPr>
                        <a:t>FY 24</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a:ln>
                            <a:noFill/>
                          </a:ln>
                          <a:solidFill>
                            <a:srgbClr val="FFFFFF"/>
                          </a:solidFill>
                          <a:effectLst/>
                          <a:uLnTx/>
                          <a:uFillTx/>
                          <a:latin typeface="Palatino Linotype" panose="02040502050505030304" pitchFamily="18" charset="0"/>
                          <a:ea typeface="Calibri" panose="020F0502020204030204" pitchFamily="34" charset="0"/>
                          <a:cs typeface="Times New Roman"/>
                        </a:rPr>
                        <a:t>FY 25</a:t>
                      </a:r>
                      <a:endParaRPr lang="en-US" sz="1100" b="0" i="1">
                        <a:solidFill>
                          <a:schemeClr val="bg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Total</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extLst>
                  <a:ext uri="{0D108BD9-81ED-4DB2-BD59-A6C34878D82A}">
                    <a16:rowId xmlns:a16="http://schemas.microsoft.com/office/drawing/2014/main" val="4269943709"/>
                  </a:ext>
                </a:extLst>
              </a:tr>
              <a:tr h="322729">
                <a:tc>
                  <a:txBody>
                    <a:bodyPr/>
                    <a:lstStyle/>
                    <a:p>
                      <a:pPr marL="99695"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Consulting Services (Town)</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$3,000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$7,000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$10,000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451190751"/>
                  </a:ext>
                </a:extLst>
              </a:tr>
              <a:tr h="322729">
                <a:tc>
                  <a:txBody>
                    <a:bodyPr/>
                    <a:lstStyle/>
                    <a:p>
                      <a:pPr marL="99695"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Consulting Services (County)</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$22,000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$43,000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$5,862</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$2,843</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$1,487</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$9,807</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$85,000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397602876"/>
                  </a:ext>
                </a:extLst>
              </a:tr>
              <a:tr h="322729">
                <a:tc>
                  <a:txBody>
                    <a:bodyPr/>
                    <a:lstStyle/>
                    <a:p>
                      <a:pPr marL="99695"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Long-Range Planning</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100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200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200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12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80 </a:t>
                      </a:r>
                      <a:r>
                        <a:rPr lang="en-US" sz="10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0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100hrs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200hrs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892 </a:t>
                      </a:r>
                      <a:r>
                        <a:rPr lang="en-US" sz="10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0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323942775"/>
                  </a:ext>
                </a:extLst>
              </a:tr>
              <a:tr h="322729">
                <a:tc>
                  <a:txBody>
                    <a:bodyPr/>
                    <a:lstStyle/>
                    <a:p>
                      <a:pPr marL="99695"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County Planning Director</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80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80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 </a:t>
                      </a:r>
                      <a:r>
                        <a:rPr lang="en-US" sz="10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0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10hrs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20hrs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210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0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432823134"/>
                  </a:ext>
                </a:extLst>
              </a:tr>
              <a:tr h="322729">
                <a:tc>
                  <a:txBody>
                    <a:bodyPr/>
                    <a:lstStyle/>
                    <a:p>
                      <a:pPr marL="99695"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Town Planning Director</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lvl="0" algn="l">
                        <a:spcBef>
                          <a:spcPts val="0"/>
                        </a:spcBef>
                        <a:spcAft>
                          <a:spcPts val="0"/>
                        </a:spcAft>
                        <a:buNone/>
                      </a:pPr>
                      <a:r>
                        <a:rPr lang="en-US" sz="1000" b="0" i="0" u="none" strike="noStrike" noProof="0">
                          <a:solidFill>
                            <a:schemeClr val="tx2"/>
                          </a:solidFill>
                          <a:effectLst/>
                          <a:latin typeface="Palatino Linotype" panose="02040502050505030304" pitchFamily="18" charset="0"/>
                        </a:rPr>
                        <a:t>0 </a:t>
                      </a:r>
                      <a:r>
                        <a:rPr lang="en-US" sz="1000" b="0" i="0" u="none" strike="noStrike" noProof="0" err="1">
                          <a:solidFill>
                            <a:schemeClr val="tx2"/>
                          </a:solidFill>
                          <a:effectLst/>
                          <a:latin typeface="Palatino Linotype" panose="02040502050505030304" pitchFamily="18" charset="0"/>
                        </a:rPr>
                        <a:t>hrs</a:t>
                      </a:r>
                      <a:endParaRPr lang="en-US" sz="1000" b="0" i="0" u="none" strike="noStrike" noProof="0">
                        <a:solidFill>
                          <a:schemeClr val="tx2"/>
                        </a:solidFill>
                        <a:effectLst/>
                        <a:latin typeface="Palatino Linotype" panose="02040502050505030304" pitchFamily="18" charset="0"/>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Arial"/>
                        </a:rPr>
                        <a:t>0 </a:t>
                      </a:r>
                      <a:r>
                        <a:rPr lang="en-US" sz="1000" b="0" i="0" err="1">
                          <a:solidFill>
                            <a:schemeClr val="tx2"/>
                          </a:solidFill>
                          <a:effectLst/>
                          <a:latin typeface="Palatino Linotype" panose="02040502050505030304" pitchFamily="18" charset="0"/>
                          <a:ea typeface="Calibri" panose="020F0502020204030204" pitchFamily="34" charset="0"/>
                          <a:cs typeface="Arial"/>
                        </a:rPr>
                        <a:t>hrs</a:t>
                      </a:r>
                      <a:endParaRPr lang="en-US" sz="10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 </a:t>
                      </a:r>
                      <a:r>
                        <a:rPr lang="en-US" sz="10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0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4hrs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4hrs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8hrs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1275051751"/>
                  </a:ext>
                </a:extLst>
              </a:tr>
              <a:tr h="161365">
                <a:tc>
                  <a:txBody>
                    <a:bodyPr/>
                    <a:lstStyle/>
                    <a:p>
                      <a:pPr marL="99695"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County Planning</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100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400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400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4</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a:solidFill>
                            <a:schemeClr val="tx2"/>
                          </a:solidFill>
                          <a:effectLst/>
                          <a:latin typeface="Palatino Linotype" panose="02040502050505030304" pitchFamily="18" charset="0"/>
                          <a:ea typeface="Calibri" panose="020F0502020204030204" pitchFamily="34" charset="0"/>
                          <a:cs typeface="Times New Roman"/>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10 </a:t>
                      </a:r>
                      <a:r>
                        <a:rPr lang="en-US" sz="10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0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20hrs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20hrs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954</a:t>
                      </a:r>
                      <a:r>
                        <a:rPr lang="en-US" sz="1000" b="0" i="0">
                          <a:solidFill>
                            <a:schemeClr val="tx2"/>
                          </a:solidFill>
                          <a:effectLst/>
                          <a:latin typeface="Palatino Linotype" panose="02040502050505030304" pitchFamily="18" charset="0"/>
                          <a:ea typeface="Calibri" panose="020F0502020204030204" pitchFamily="34" charset="0"/>
                          <a:cs typeface="Arial"/>
                        </a:rPr>
                        <a:t> </a:t>
                      </a:r>
                      <a:r>
                        <a:rPr lang="en-US" sz="10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0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166910954"/>
                  </a:ext>
                </a:extLst>
              </a:tr>
              <a:tr h="322729">
                <a:tc>
                  <a:txBody>
                    <a:bodyPr/>
                    <a:lstStyle/>
                    <a:p>
                      <a:pPr marL="99695"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Times New Roman"/>
                        </a:rPr>
                        <a:t>County Public Works</a:t>
                      </a:r>
                      <a:endParaRPr lang="en-US" sz="11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0 </a:t>
                      </a:r>
                      <a:r>
                        <a:rPr lang="en-US" sz="10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0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4hrs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4hrs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000" b="0" i="0">
                          <a:solidFill>
                            <a:schemeClr val="tx2"/>
                          </a:solidFill>
                          <a:effectLst/>
                          <a:latin typeface="Palatino Linotype" panose="02040502050505030304" pitchFamily="18" charset="0"/>
                          <a:ea typeface="Calibri" panose="020F0502020204030204" pitchFamily="34" charset="0"/>
                          <a:cs typeface="Times New Roman"/>
                        </a:rPr>
                        <a:t>8 </a:t>
                      </a:r>
                      <a:r>
                        <a:rPr lang="en-US" sz="10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0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890793301"/>
                  </a:ext>
                </a:extLst>
              </a:tr>
            </a:tbl>
          </a:graphicData>
        </a:graphic>
      </p:graphicFrame>
      <p:grpSp>
        <p:nvGrpSpPr>
          <p:cNvPr id="11" name="Group 10">
            <a:extLst>
              <a:ext uri="{FF2B5EF4-FFF2-40B4-BE49-F238E27FC236}">
                <a16:creationId xmlns:a16="http://schemas.microsoft.com/office/drawing/2014/main" id="{5CDF8BDB-7B80-4777-B7B9-F79BE3FDF8F1}"/>
              </a:ext>
            </a:extLst>
          </p:cNvPr>
          <p:cNvGrpSpPr/>
          <p:nvPr/>
        </p:nvGrpSpPr>
        <p:grpSpPr>
          <a:xfrm>
            <a:off x="6196189" y="180621"/>
            <a:ext cx="5995811" cy="778933"/>
            <a:chOff x="6196189" y="180621"/>
            <a:chExt cx="5995811" cy="778933"/>
          </a:xfrm>
        </p:grpSpPr>
        <p:sp>
          <p:nvSpPr>
            <p:cNvPr id="12" name="Arrow: Pentagon 11">
              <a:extLst>
                <a:ext uri="{FF2B5EF4-FFF2-40B4-BE49-F238E27FC236}">
                  <a16:creationId xmlns:a16="http://schemas.microsoft.com/office/drawing/2014/main" id="{FE1E4F4D-8E69-441D-A831-DA4E79049C44}"/>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637B498-5E50-48AA-A653-EAFD08AA1B53}"/>
                </a:ext>
              </a:extLst>
            </p:cNvPr>
            <p:cNvSpPr/>
            <p:nvPr/>
          </p:nvSpPr>
          <p:spPr>
            <a:xfrm>
              <a:off x="8337753" y="185366"/>
              <a:ext cx="2162772"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1816276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0" y="290411"/>
            <a:ext cx="6107340" cy="461665"/>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Joint Road and Pathway Standards LDR Update</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18</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8636000" y="1318137"/>
            <a:ext cx="3357200" cy="2015936"/>
          </a:xfrm>
          <a:prstGeom prst="rect">
            <a:avLst/>
          </a:prstGeom>
          <a:solidFill>
            <a:schemeClr val="bg1">
              <a:alpha val="50000"/>
            </a:schemeClr>
          </a:solidFill>
        </p:spPr>
        <p:txBody>
          <a:bodyPr wrap="square">
            <a:spAutoFit/>
          </a:bodyPr>
          <a:lstStyle/>
          <a:p>
            <a:pPr marL="0" marR="0" algn="just">
              <a:spcBef>
                <a:spcPts val="600"/>
              </a:spcBef>
              <a:spcAft>
                <a:spcPts val="0"/>
              </a:spcAft>
            </a:pPr>
            <a:r>
              <a:rPr lang="en-US" sz="2000" b="1" i="1">
                <a:effectLst/>
                <a:latin typeface="+mj-lt"/>
                <a:ea typeface="Calibri" panose="020F0502020204030204" pitchFamily="34" charset="0"/>
                <a:cs typeface="Arial" panose="020B0604020202020204" pitchFamily="34" charset="0"/>
              </a:rPr>
              <a:t>Comp Plan Strategies:</a:t>
            </a:r>
            <a:r>
              <a:rPr lang="en-US" sz="2000" b="1">
                <a:effectLst/>
                <a:latin typeface="+mj-lt"/>
                <a:ea typeface="Calibri" panose="020F0502020204030204" pitchFamily="34" charset="0"/>
                <a:cs typeface="Arial" panose="020B0604020202020204" pitchFamily="34" charset="0"/>
              </a:rPr>
              <a:t>  </a:t>
            </a:r>
            <a:endParaRPr lang="en-US" sz="2000">
              <a:effectLst/>
              <a:latin typeface="+mj-lt"/>
              <a:ea typeface="Calibri" panose="020F0502020204030204" pitchFamily="34" charset="0"/>
              <a:cs typeface="Arial" panose="020B0604020202020204" pitchFamily="34" charset="0"/>
            </a:endParaRPr>
          </a:p>
          <a:p>
            <a:pPr marL="0" marR="0" algn="just">
              <a:spcBef>
                <a:spcPts val="600"/>
              </a:spcBef>
              <a:spcAft>
                <a:spcPts val="0"/>
              </a:spcAft>
            </a:pPr>
            <a:r>
              <a:rPr lang="en-US" sz="2000">
                <a:effectLst/>
                <a:latin typeface="+mj-lt"/>
                <a:ea typeface="Calibri" panose="020F0502020204030204" pitchFamily="34" charset="0"/>
                <a:cs typeface="Arial" panose="020B0604020202020204" pitchFamily="34" charset="0"/>
              </a:rPr>
              <a:t>7.1.S.2 Consider adopting “complete streets” and/or “context-sensitive” policies and updated road design standards for all roadways.</a:t>
            </a:r>
          </a:p>
        </p:txBody>
      </p:sp>
      <p:sp>
        <p:nvSpPr>
          <p:cNvPr id="10" name="TextBox 9">
            <a:extLst>
              <a:ext uri="{FF2B5EF4-FFF2-40B4-BE49-F238E27FC236}">
                <a16:creationId xmlns:a16="http://schemas.microsoft.com/office/drawing/2014/main" id="{A6C774EE-45B9-4C80-B928-20C22DB58058}"/>
              </a:ext>
            </a:extLst>
          </p:cNvPr>
          <p:cNvSpPr txBox="1"/>
          <p:nvPr/>
        </p:nvSpPr>
        <p:spPr>
          <a:xfrm>
            <a:off x="190282" y="3981136"/>
            <a:ext cx="9969718" cy="2708434"/>
          </a:xfrm>
          <a:prstGeom prst="rect">
            <a:avLst/>
          </a:prstGeom>
          <a:solidFill>
            <a:schemeClr val="bg1">
              <a:alpha val="50000"/>
            </a:schemeClr>
          </a:solidFill>
        </p:spPr>
        <p:txBody>
          <a:bodyPr wrap="square">
            <a:spAutoFit/>
          </a:bodyPr>
          <a:lstStyle/>
          <a:p>
            <a:pPr marL="0" marR="0" algn="just">
              <a:spcBef>
                <a:spcPts val="600"/>
              </a:spcBef>
              <a:spcAft>
                <a:spcPts val="600"/>
              </a:spcAft>
            </a:pPr>
            <a:r>
              <a:rPr lang="en-US" sz="2000" b="1" i="1">
                <a:effectLst/>
                <a:ea typeface="Calibri" panose="020F0502020204030204" pitchFamily="34" charset="0"/>
                <a:cs typeface="Arial" panose="020B0604020202020204" pitchFamily="34" charset="0"/>
              </a:rPr>
              <a:t>Task:</a:t>
            </a:r>
            <a:r>
              <a:rPr lang="en-US" sz="2000">
                <a:effectLst/>
                <a:ea typeface="Calibri" panose="020F0502020204030204" pitchFamily="34" charset="0"/>
                <a:cs typeface="Arial" panose="020B0604020202020204" pitchFamily="34" charset="0"/>
              </a:rPr>
              <a:t>. Update LDRs for pathway and county road dimensions and geometric standards and guidance with the intent of making them context sensitive to meet the goals of the community.</a:t>
            </a:r>
          </a:p>
          <a:p>
            <a:pPr marL="0" marR="0" algn="just">
              <a:spcBef>
                <a:spcPts val="600"/>
              </a:spcBef>
              <a:spcAft>
                <a:spcPts val="600"/>
              </a:spcAft>
            </a:pPr>
            <a:r>
              <a:rPr lang="en-US" sz="2000" b="1" i="1">
                <a:effectLst/>
                <a:ea typeface="Calibri" panose="020F0502020204030204" pitchFamily="34" charset="0"/>
                <a:cs typeface="Arial" panose="020B0604020202020204" pitchFamily="34" charset="0"/>
              </a:rPr>
              <a:t>Status:</a:t>
            </a:r>
            <a:r>
              <a:rPr lang="en-US" sz="2000">
                <a:effectLst/>
                <a:ea typeface="Calibri" panose="020F0502020204030204" pitchFamily="34" charset="0"/>
                <a:cs typeface="Arial" panose="020B0604020202020204" pitchFamily="34" charset="0"/>
              </a:rPr>
              <a:t> The recently awarded planning grant from the </a:t>
            </a:r>
            <a:r>
              <a:rPr lang="en-US" sz="2000" i="1">
                <a:effectLst/>
                <a:ea typeface="Calibri" panose="020F0502020204030204" pitchFamily="34" charset="0"/>
                <a:cs typeface="Arial" panose="020B0604020202020204" pitchFamily="34" charset="0"/>
              </a:rPr>
              <a:t>Safe Streets For All</a:t>
            </a:r>
            <a:r>
              <a:rPr lang="en-US" sz="2000">
                <a:effectLst/>
                <a:ea typeface="Calibri" panose="020F0502020204030204" pitchFamily="34" charset="0"/>
                <a:cs typeface="Arial" panose="020B0604020202020204" pitchFamily="34" charset="0"/>
              </a:rPr>
              <a:t> </a:t>
            </a:r>
            <a:r>
              <a:rPr lang="en-US" sz="2000">
                <a:ea typeface="Calibri" panose="020F0502020204030204" pitchFamily="34" charset="0"/>
                <a:cs typeface="Arial" panose="020B0604020202020204" pitchFamily="34" charset="0"/>
              </a:rPr>
              <a:t>program provides funding for this task. </a:t>
            </a:r>
            <a:r>
              <a:rPr lang="en-US" sz="2000">
                <a:effectLst/>
                <a:ea typeface="Calibri" panose="020F0502020204030204" pitchFamily="34" charset="0"/>
                <a:cs typeface="Arial" panose="020B0604020202020204" pitchFamily="34" charset="0"/>
              </a:rPr>
              <a:t>The grant agreement with USDOT/FHWA has been executed and work is underway; staff anticipates regular check-ins with the BCC and Town Council as we gather public input on desired context sensitive design solutions throughout the Town and County.</a:t>
            </a:r>
            <a:r>
              <a:rPr lang="en-US" sz="2000">
                <a:ea typeface="Calibri" panose="020F0502020204030204" pitchFamily="34" charset="0"/>
                <a:cs typeface="Arial" panose="020B0604020202020204" pitchFamily="34" charset="0"/>
              </a:rPr>
              <a:t> Timing for any specific Town and County LDR amendments are TBD. </a:t>
            </a:r>
            <a:endParaRPr lang="en-US" sz="2000">
              <a:effectLst/>
              <a:ea typeface="Calibri" panose="020F050202020403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F1CD2E3C-90F3-4297-8007-C99A948433E1}"/>
              </a:ext>
            </a:extLst>
          </p:cNvPr>
          <p:cNvGraphicFramePr>
            <a:graphicFrameLocks noGrp="1"/>
          </p:cNvGraphicFramePr>
          <p:nvPr>
            <p:extLst>
              <p:ext uri="{D42A27DB-BD31-4B8C-83A1-F6EECF244321}">
                <p14:modId xmlns:p14="http://schemas.microsoft.com/office/powerpoint/2010/main" val="1755175211"/>
              </p:ext>
            </p:extLst>
          </p:nvPr>
        </p:nvGraphicFramePr>
        <p:xfrm>
          <a:off x="115162" y="1121229"/>
          <a:ext cx="7747319" cy="2342164"/>
        </p:xfrm>
        <a:graphic>
          <a:graphicData uri="http://schemas.openxmlformats.org/drawingml/2006/table">
            <a:tbl>
              <a:tblPr firstRow="1" firstCol="1">
                <a:effectLst>
                  <a:outerShdw blurRad="50800" dist="38100" dir="5400000" algn="t" rotWithShape="0">
                    <a:prstClr val="black">
                      <a:alpha val="40000"/>
                    </a:prstClr>
                  </a:outerShdw>
                </a:effectLst>
              </a:tblPr>
              <a:tblGrid>
                <a:gridCol w="2014038">
                  <a:extLst>
                    <a:ext uri="{9D8B030D-6E8A-4147-A177-3AD203B41FA5}">
                      <a16:colId xmlns:a16="http://schemas.microsoft.com/office/drawing/2014/main" val="515609875"/>
                    </a:ext>
                  </a:extLst>
                </a:gridCol>
                <a:gridCol w="1439763">
                  <a:extLst>
                    <a:ext uri="{9D8B030D-6E8A-4147-A177-3AD203B41FA5}">
                      <a16:colId xmlns:a16="http://schemas.microsoft.com/office/drawing/2014/main" val="720948234"/>
                    </a:ext>
                  </a:extLst>
                </a:gridCol>
                <a:gridCol w="1351290">
                  <a:extLst>
                    <a:ext uri="{9D8B030D-6E8A-4147-A177-3AD203B41FA5}">
                      <a16:colId xmlns:a16="http://schemas.microsoft.com/office/drawing/2014/main" val="4102383096"/>
                    </a:ext>
                  </a:extLst>
                </a:gridCol>
                <a:gridCol w="1471114">
                  <a:extLst>
                    <a:ext uri="{9D8B030D-6E8A-4147-A177-3AD203B41FA5}">
                      <a16:colId xmlns:a16="http://schemas.microsoft.com/office/drawing/2014/main" val="1215370709"/>
                    </a:ext>
                  </a:extLst>
                </a:gridCol>
                <a:gridCol w="1471114">
                  <a:extLst>
                    <a:ext uri="{9D8B030D-6E8A-4147-A177-3AD203B41FA5}">
                      <a16:colId xmlns:a16="http://schemas.microsoft.com/office/drawing/2014/main" val="3517250576"/>
                    </a:ext>
                  </a:extLst>
                </a:gridCol>
              </a:tblGrid>
              <a:tr h="2471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Progress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rowSpan="3" gridSpan="4">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cs typeface="Arial"/>
                        </a:rPr>
                        <a:t>20%</a:t>
                      </a:r>
                    </a:p>
                    <a:p>
                      <a:pPr marL="0" marR="0" algn="l">
                        <a:spcBef>
                          <a:spcPts val="0"/>
                        </a:spcBef>
                        <a:spcAft>
                          <a:spcPts val="0"/>
                        </a:spcAft>
                      </a:pPr>
                      <a:r>
                        <a:rPr lang="en-US" sz="1400" b="0" i="0">
                          <a:solidFill>
                            <a:srgbClr val="000000"/>
                          </a:solidFill>
                          <a:effectLst/>
                          <a:latin typeface="Palatino Linotype" panose="02040502050505030304" pitchFamily="18" charset="0"/>
                          <a:cs typeface="Arial"/>
                        </a:rPr>
                        <a:t>FY23-FY24</a:t>
                      </a:r>
                    </a:p>
                    <a:p>
                      <a:pPr marL="0" marR="0" algn="l">
                        <a:spcBef>
                          <a:spcPts val="0"/>
                        </a:spcBef>
                        <a:spcAft>
                          <a:spcPts val="0"/>
                        </a:spcAft>
                      </a:pPr>
                      <a:r>
                        <a:rPr lang="en-US" sz="1400" b="0" i="0">
                          <a:solidFill>
                            <a:srgbClr val="000000"/>
                          </a:solidFill>
                          <a:effectLst/>
                          <a:latin typeface="Palatino Linotype" panose="02040502050505030304" pitchFamily="18" charset="0"/>
                          <a:cs typeface="Arial"/>
                        </a:rPr>
                        <a:t>County Public Works </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marL="0" marR="0" marT="0" marB="0" horzOverflow="overflow"/>
                </a:tc>
                <a:extLst>
                  <a:ext uri="{0D108BD9-81ED-4DB2-BD59-A6C34878D82A}">
                    <a16:rowId xmlns:a16="http://schemas.microsoft.com/office/drawing/2014/main" val="2231002513"/>
                  </a:ext>
                </a:extLst>
              </a:tr>
              <a:tr h="2471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Timeframe</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4" vMerge="1">
                  <a:txBody>
                    <a:bodyPr/>
                    <a:lstStyle/>
                    <a:p>
                      <a:endParaRPr lang="en-US"/>
                    </a:p>
                  </a:txBody>
                  <a:tcPr marL="0" marR="0" marT="0" marB="0" horzOverflow="overflow"/>
                </a:tc>
                <a:tc hMerge="1" vMerge="1">
                  <a:txBody>
                    <a:bodyPr/>
                    <a:lstStyle/>
                    <a:p>
                      <a:endParaRPr lang="en-US"/>
                    </a:p>
                  </a:txBody>
                  <a:tcPr/>
                </a:tc>
                <a:tc hMerge="1" vMerge="1">
                  <a:txBody>
                    <a:bodyPr/>
                    <a:lstStyle/>
                    <a:p>
                      <a:endParaRPr lang="en-US"/>
                    </a:p>
                  </a:txBody>
                  <a:tcPr/>
                </a:tc>
                <a:tc hMerge="1" vMerge="1">
                  <a:txBody>
                    <a:bodyPr/>
                    <a:lstStyle/>
                    <a:p>
                      <a:endParaRPr lang="en-US"/>
                    </a:p>
                  </a:txBody>
                  <a:tcPr marL="0" marR="0" marT="0" marB="0" horzOverflow="overflow"/>
                </a:tc>
                <a:extLst>
                  <a:ext uri="{0D108BD9-81ED-4DB2-BD59-A6C34878D82A}">
                    <a16:rowId xmlns:a16="http://schemas.microsoft.com/office/drawing/2014/main" val="2420893776"/>
                  </a:ext>
                </a:extLst>
              </a:tr>
              <a:tr h="2471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Task Lead</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4" vMerge="1">
                  <a:txBody>
                    <a:bodyPr/>
                    <a:lstStyle/>
                    <a:p>
                      <a:endParaRPr lang="en-US"/>
                    </a:p>
                  </a:txBody>
                  <a:tcPr marL="0" marR="0" marT="0" marB="0" horzOverflow="overflow"/>
                </a:tc>
                <a:tc hMerge="1" vMerge="1">
                  <a:txBody>
                    <a:bodyPr/>
                    <a:lstStyle/>
                    <a:p>
                      <a:endParaRPr lang="en-US"/>
                    </a:p>
                  </a:txBody>
                  <a:tcPr/>
                </a:tc>
                <a:tc hMerge="1" vMerge="1">
                  <a:txBody>
                    <a:bodyPr/>
                    <a:lstStyle/>
                    <a:p>
                      <a:endParaRPr lang="en-US"/>
                    </a:p>
                  </a:txBody>
                  <a:tcPr/>
                </a:tc>
                <a:tc hMerge="1" vMerge="1">
                  <a:txBody>
                    <a:bodyPr/>
                    <a:lstStyle/>
                    <a:p>
                      <a:endParaRPr lang="en-US"/>
                    </a:p>
                  </a:txBody>
                  <a:tcPr marL="0" marR="0" marT="0" marB="0" horzOverflow="overflow"/>
                </a:tc>
                <a:extLst>
                  <a:ext uri="{0D108BD9-81ED-4DB2-BD59-A6C34878D82A}">
                    <a16:rowId xmlns:a16="http://schemas.microsoft.com/office/drawing/2014/main" val="3258479290"/>
                  </a:ext>
                </a:extLst>
              </a:tr>
              <a:tr h="2471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Resources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FY23</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FY24</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srgbClr val="FFFFFF"/>
                          </a:solidFill>
                          <a:effectLst/>
                          <a:uLnTx/>
                          <a:uFillTx/>
                          <a:latin typeface="Palatino Linotype" panose="02040502050505030304" pitchFamily="18" charset="0"/>
                          <a:ea typeface="+mn-ea"/>
                          <a:cs typeface="Arial"/>
                        </a:rPr>
                        <a:t>FY25</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Total</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extLst>
                  <a:ext uri="{0D108BD9-81ED-4DB2-BD59-A6C34878D82A}">
                    <a16:rowId xmlns:a16="http://schemas.microsoft.com/office/drawing/2014/main" val="1375512112"/>
                  </a:ext>
                </a:extLst>
              </a:tr>
              <a:tr h="2471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Long Range Planning</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20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80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100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557357532"/>
                  </a:ext>
                </a:extLst>
              </a:tr>
              <a:tr h="2471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County Planning Director</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3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7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7</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10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3629409148"/>
                  </a:ext>
                </a:extLst>
              </a:tr>
              <a:tr h="67967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cs typeface="Arial"/>
                        </a:rPr>
                        <a:t>County Public Works  - Pathways, Engineering, Road and Levee</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50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20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180</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cs typeface="Arial"/>
                        </a:rPr>
                        <a:t>250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1279677557"/>
                  </a:ext>
                </a:extLst>
              </a:tr>
            </a:tbl>
          </a:graphicData>
        </a:graphic>
      </p:graphicFrame>
      <p:grpSp>
        <p:nvGrpSpPr>
          <p:cNvPr id="12" name="Group 11">
            <a:extLst>
              <a:ext uri="{FF2B5EF4-FFF2-40B4-BE49-F238E27FC236}">
                <a16:creationId xmlns:a16="http://schemas.microsoft.com/office/drawing/2014/main" id="{CAF0B920-0E0A-4390-8510-B4FE596C4BE3}"/>
              </a:ext>
            </a:extLst>
          </p:cNvPr>
          <p:cNvGrpSpPr/>
          <p:nvPr/>
        </p:nvGrpSpPr>
        <p:grpSpPr>
          <a:xfrm>
            <a:off x="6196189" y="136524"/>
            <a:ext cx="5995811" cy="823030"/>
            <a:chOff x="6196189" y="136524"/>
            <a:chExt cx="5995811" cy="823030"/>
          </a:xfrm>
        </p:grpSpPr>
        <p:sp>
          <p:nvSpPr>
            <p:cNvPr id="13" name="Arrow: Pentagon 12">
              <a:extLst>
                <a:ext uri="{FF2B5EF4-FFF2-40B4-BE49-F238E27FC236}">
                  <a16:creationId xmlns:a16="http://schemas.microsoft.com/office/drawing/2014/main" id="{5641875F-FAED-414E-9D12-207EDD691FD0}"/>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EB192A3F-B950-4440-BE95-19F098A2F5B6}"/>
                </a:ext>
              </a:extLst>
            </p:cNvPr>
            <p:cNvSpPr/>
            <p:nvPr/>
          </p:nvSpPr>
          <p:spPr>
            <a:xfrm>
              <a:off x="8737600" y="136524"/>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1011639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88849" y="608613"/>
            <a:ext cx="6107340" cy="461665"/>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Wildlife Crossings Master Plan Implementation</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19</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7821665" y="1325686"/>
            <a:ext cx="4008274" cy="707886"/>
          </a:xfrm>
          <a:prstGeom prst="rect">
            <a:avLst/>
          </a:prstGeom>
          <a:solidFill>
            <a:schemeClr val="bg1">
              <a:alpha val="50000"/>
            </a:schemeClr>
          </a:solidFill>
        </p:spPr>
        <p:txBody>
          <a:bodyPr wrap="square">
            <a:spAutoFit/>
          </a:bodyPr>
          <a:lstStyle/>
          <a:p>
            <a:pPr marL="0" marR="0" algn="just">
              <a:spcBef>
                <a:spcPts val="600"/>
              </a:spcBef>
              <a:spcAft>
                <a:spcPts val="600"/>
              </a:spcAft>
            </a:pPr>
            <a:r>
              <a:rPr lang="en-US" sz="2000" b="1" i="1">
                <a:effectLst/>
                <a:ea typeface="Calibri" panose="020F0502020204030204" pitchFamily="34" charset="0"/>
                <a:cs typeface="Arial" panose="020B0604020202020204" pitchFamily="34" charset="0"/>
              </a:rPr>
              <a:t>ITP Action Items:</a:t>
            </a:r>
            <a:r>
              <a:rPr lang="en-US" sz="2000" b="1">
                <a:effectLst/>
                <a:ea typeface="Calibri" panose="020F0502020204030204" pitchFamily="34" charset="0"/>
                <a:cs typeface="Arial" panose="020B0604020202020204" pitchFamily="34" charset="0"/>
              </a:rPr>
              <a:t> </a:t>
            </a:r>
            <a:r>
              <a:rPr lang="en-US" sz="2000">
                <a:effectLst/>
                <a:ea typeface="Calibri" panose="020F0502020204030204" pitchFamily="34" charset="0"/>
                <a:cs typeface="Arial" panose="020B0604020202020204" pitchFamily="34" charset="0"/>
              </a:rPr>
              <a:t>Chapter 5- Major Capital Projects: Wildlife Protection</a:t>
            </a:r>
          </a:p>
        </p:txBody>
      </p:sp>
      <p:sp>
        <p:nvSpPr>
          <p:cNvPr id="10" name="TextBox 9">
            <a:extLst>
              <a:ext uri="{FF2B5EF4-FFF2-40B4-BE49-F238E27FC236}">
                <a16:creationId xmlns:a16="http://schemas.microsoft.com/office/drawing/2014/main" id="{A6C774EE-45B9-4C80-B928-20C22DB58058}"/>
              </a:ext>
            </a:extLst>
          </p:cNvPr>
          <p:cNvSpPr txBox="1"/>
          <p:nvPr/>
        </p:nvSpPr>
        <p:spPr>
          <a:xfrm>
            <a:off x="88849" y="4583017"/>
            <a:ext cx="11848801" cy="1969770"/>
          </a:xfrm>
          <a:prstGeom prst="rect">
            <a:avLst/>
          </a:prstGeom>
          <a:solidFill>
            <a:schemeClr val="bg1">
              <a:alpha val="50000"/>
            </a:schemeClr>
          </a:solidFill>
        </p:spPr>
        <p:txBody>
          <a:bodyPr wrap="square">
            <a:spAutoFit/>
          </a:bodyPr>
          <a:lstStyle/>
          <a:p>
            <a:pPr marL="0" marR="0" algn="just">
              <a:spcBef>
                <a:spcPts val="600"/>
              </a:spcBef>
              <a:spcAft>
                <a:spcPts val="600"/>
              </a:spcAft>
            </a:pPr>
            <a:r>
              <a:rPr lang="en-US" sz="1400" b="1" i="1">
                <a:effectLst/>
                <a:ea typeface="Calibri" panose="020F0502020204030204" pitchFamily="34" charset="0"/>
                <a:cs typeface="Arial" panose="020B0604020202020204" pitchFamily="34" charset="0"/>
              </a:rPr>
              <a:t>Task: </a:t>
            </a:r>
            <a:r>
              <a:rPr lang="en-US" sz="1400">
                <a:effectLst/>
                <a:ea typeface="Calibri" panose="020F0502020204030204" pitchFamily="34" charset="0"/>
                <a:cs typeface="Arial" panose="020B0604020202020204" pitchFamily="34" charset="0"/>
              </a:rPr>
              <a:t>Developing safe wildlife crossings benefits wildlife and human safety and welfare. The Wildlife Crossings Master Plan was completed in May 2018. Implementing its recommendations will be an ongoing project over the next 5-10 years. </a:t>
            </a:r>
          </a:p>
          <a:p>
            <a:pPr algn="just">
              <a:spcBef>
                <a:spcPts val="600"/>
              </a:spcBef>
              <a:spcAft>
                <a:spcPts val="600"/>
              </a:spcAft>
            </a:pPr>
            <a:r>
              <a:rPr lang="en-US" sz="1400" b="1" i="1">
                <a:effectLst/>
                <a:ea typeface="Calibri" panose="020F0502020204030204" pitchFamily="34" charset="0"/>
                <a:cs typeface="Arial" panose="020B0604020202020204" pitchFamily="34" charset="0"/>
              </a:rPr>
              <a:t>Status:</a:t>
            </a:r>
            <a:r>
              <a:rPr lang="en-US" sz="1400">
                <a:effectLst/>
                <a:ea typeface="Calibri" panose="020F0502020204030204" pitchFamily="34" charset="0"/>
                <a:cs typeface="Arial" panose="020B0604020202020204" pitchFamily="34" charset="0"/>
              </a:rPr>
              <a:t> Wildlife Crossings Master Plan has been completed. Implementation is in initial stages with SPET funding approved. County Public Works completed 30% design plans for the three roa</a:t>
            </a:r>
            <a:r>
              <a:rPr lang="en-US" sz="1400">
                <a:ea typeface="Calibri" panose="020F0502020204030204" pitchFamily="34" charset="0"/>
                <a:cs typeface="Arial" panose="020B0604020202020204" pitchFamily="34" charset="0"/>
              </a:rPr>
              <a:t>d segments (US HWY 26/89/191 – Camp Creek area, North US HWY 89/191 – between the USFWS Fish Hatchery and Town of Jackson, and Wyoming Highway 22 – West side of Teton Pass). Our plan is to move each of these project areas on their own individual timelines as we identify and secure construction funding through various state and federal funding opportunities. We also will be spending funds on the Teton County portion of Highway 22/390 intersection – Snake River bridge replacement including two county funded underpasses and fence treatments. All of these projects are in cooperation with public land agencies, WYDOT, and WGFD. </a:t>
            </a:r>
            <a:endParaRPr lang="en-US" sz="1400">
              <a:effectLst/>
              <a:ea typeface="Calibri" panose="020F0502020204030204" pitchFamily="34" charset="0"/>
              <a:cs typeface="Arial" panose="020B0604020202020204" pitchFamily="34" charset="0"/>
            </a:endParaRPr>
          </a:p>
        </p:txBody>
      </p:sp>
      <p:graphicFrame>
        <p:nvGraphicFramePr>
          <p:cNvPr id="8" name="Content Placeholder 7">
            <a:extLst>
              <a:ext uri="{FF2B5EF4-FFF2-40B4-BE49-F238E27FC236}">
                <a16:creationId xmlns:a16="http://schemas.microsoft.com/office/drawing/2014/main" id="{06B2086F-F4F0-488C-B0E8-28A9D8CD47DB}"/>
              </a:ext>
            </a:extLst>
          </p:cNvPr>
          <p:cNvGraphicFramePr>
            <a:graphicFrameLocks noGrp="1"/>
          </p:cNvGraphicFramePr>
          <p:nvPr>
            <p:ph idx="1"/>
            <p:extLst>
              <p:ext uri="{D42A27DB-BD31-4B8C-83A1-F6EECF244321}">
                <p14:modId xmlns:p14="http://schemas.microsoft.com/office/powerpoint/2010/main" val="3961126083"/>
              </p:ext>
            </p:extLst>
          </p:nvPr>
        </p:nvGraphicFramePr>
        <p:xfrm>
          <a:off x="146401" y="1165880"/>
          <a:ext cx="7399618" cy="3306415"/>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1535977">
                  <a:extLst>
                    <a:ext uri="{9D8B030D-6E8A-4147-A177-3AD203B41FA5}">
                      <a16:colId xmlns:a16="http://schemas.microsoft.com/office/drawing/2014/main" val="3011294295"/>
                    </a:ext>
                  </a:extLst>
                </a:gridCol>
                <a:gridCol w="945412">
                  <a:extLst>
                    <a:ext uri="{9D8B030D-6E8A-4147-A177-3AD203B41FA5}">
                      <a16:colId xmlns:a16="http://schemas.microsoft.com/office/drawing/2014/main" val="2403772612"/>
                    </a:ext>
                  </a:extLst>
                </a:gridCol>
                <a:gridCol w="908605">
                  <a:extLst>
                    <a:ext uri="{9D8B030D-6E8A-4147-A177-3AD203B41FA5}">
                      <a16:colId xmlns:a16="http://schemas.microsoft.com/office/drawing/2014/main" val="925584985"/>
                    </a:ext>
                  </a:extLst>
                </a:gridCol>
                <a:gridCol w="1264241">
                  <a:extLst>
                    <a:ext uri="{9D8B030D-6E8A-4147-A177-3AD203B41FA5}">
                      <a16:colId xmlns:a16="http://schemas.microsoft.com/office/drawing/2014/main" val="87864159"/>
                    </a:ext>
                  </a:extLst>
                </a:gridCol>
                <a:gridCol w="1264241">
                  <a:extLst>
                    <a:ext uri="{9D8B030D-6E8A-4147-A177-3AD203B41FA5}">
                      <a16:colId xmlns:a16="http://schemas.microsoft.com/office/drawing/2014/main" val="3992253152"/>
                    </a:ext>
                  </a:extLst>
                </a:gridCol>
                <a:gridCol w="1481142">
                  <a:extLst>
                    <a:ext uri="{9D8B030D-6E8A-4147-A177-3AD203B41FA5}">
                      <a16:colId xmlns:a16="http://schemas.microsoft.com/office/drawing/2014/main" val="3473926795"/>
                    </a:ext>
                  </a:extLst>
                </a:gridCol>
              </a:tblGrid>
              <a:tr h="220428">
                <a:tc>
                  <a:txBody>
                    <a:bodyPr/>
                    <a:lstStyle/>
                    <a:p>
                      <a:pPr marL="0" marR="0" algn="l">
                        <a:spcBef>
                          <a:spcPts val="0"/>
                        </a:spcBef>
                        <a:spcAft>
                          <a:spcPts val="0"/>
                        </a:spcAft>
                      </a:pPr>
                      <a:r>
                        <a:rPr lang="en-US" sz="1400" b="0" i="1">
                          <a:solidFill>
                            <a:srgbClr val="FFFFFF"/>
                          </a:solidFill>
                          <a:effectLst/>
                          <a:latin typeface="Calibri"/>
                          <a:ea typeface="Calibri" panose="020F0502020204030204" pitchFamily="34" charset="0"/>
                          <a:cs typeface="Arial"/>
                        </a:rPr>
                        <a:t>Progress</a:t>
                      </a:r>
                      <a:endParaRPr lang="en-US" sz="1400" b="0" i="1">
                        <a:effectLst/>
                        <a:latin typeface="Calibri"/>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rowSpan="3" gridSpan="5">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30%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Ongoing – 2030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County Public Works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extLst>
                  <a:ext uri="{0D108BD9-81ED-4DB2-BD59-A6C34878D82A}">
                    <a16:rowId xmlns:a16="http://schemas.microsoft.com/office/drawing/2014/main" val="675751486"/>
                  </a:ext>
                </a:extLst>
              </a:tr>
              <a:tr h="22042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965414348"/>
                  </a:ext>
                </a:extLst>
              </a:tr>
              <a:tr h="22042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165169271"/>
                  </a:ext>
                </a:extLst>
              </a:tr>
              <a:tr h="22042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22</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FY23</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24</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Arial"/>
                        </a:rPr>
                        <a:t>FY 25</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extLst>
                  <a:ext uri="{0D108BD9-81ED-4DB2-BD59-A6C34878D82A}">
                    <a16:rowId xmlns:a16="http://schemas.microsoft.com/office/drawing/2014/main" val="809829056"/>
                  </a:ext>
                </a:extLst>
              </a:tr>
              <a:tr h="44085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Pro.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$668,329</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$432,851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$1,491,707</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$5,750,000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$8,342,887</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extLst>
                  <a:ext uri="{0D108BD9-81ED-4DB2-BD59-A6C34878D82A}">
                    <a16:rowId xmlns:a16="http://schemas.microsoft.com/office/drawing/2014/main" val="87004910"/>
                  </a:ext>
                </a:extLst>
              </a:tr>
              <a:tr h="44085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Pro.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lgn="l">
                        <a:spcBef>
                          <a:spcPts val="0"/>
                        </a:spcBef>
                        <a:spcAft>
                          <a:spcPts val="0"/>
                        </a:spcAft>
                      </a:pPr>
                      <a:r>
                        <a:rPr lang="en-US" sz="1400" b="0" i="0">
                          <a:solidFill>
                            <a:schemeClr val="tx2">
                              <a:lumMod val="95000"/>
                              <a:lumOff val="5000"/>
                            </a:schemeClr>
                          </a:solidFill>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chemeClr val="tx2">
                              <a:lumMod val="95000"/>
                              <a:lumOff val="5000"/>
                            </a:schemeClr>
                          </a:solidFill>
                          <a:effectLst/>
                          <a:latin typeface="Palatino Linotype" panose="02040502050505030304" pitchFamily="18" charset="0"/>
                          <a:ea typeface="Calibri" panose="020F0502020204030204" pitchFamily="34" charset="0"/>
                          <a:cs typeface="Arial"/>
                        </a:rPr>
                        <a:t>TBD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chemeClr val="tx2">
                              <a:lumMod val="95000"/>
                              <a:lumOff val="5000"/>
                            </a:schemeClr>
                          </a:solidFill>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chemeClr val="tx2">
                              <a:lumMod val="95000"/>
                              <a:lumOff val="5000"/>
                            </a:schemeClr>
                          </a:solidFill>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chemeClr val="tx2">
                              <a:lumMod val="95000"/>
                              <a:lumOff val="5000"/>
                            </a:schemeClr>
                          </a:solidFill>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extLst>
                  <a:ext uri="{0D108BD9-81ED-4DB2-BD59-A6C34878D82A}">
                    <a16:rowId xmlns:a16="http://schemas.microsoft.com/office/drawing/2014/main" val="2399251904"/>
                  </a:ext>
                </a:extLst>
              </a:tr>
              <a:tr h="661283">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Ongoing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0 </a:t>
                      </a:r>
                      <a:r>
                        <a:rPr lang="en-US" sz="1400" b="0" i="0" err="1">
                          <a:effectLst/>
                          <a:latin typeface="Palatino Linotype" panose="02040502050505030304" pitchFamily="18" charset="0"/>
                          <a:ea typeface="Calibri" panose="020F0502020204030204" pitchFamily="34" charset="0"/>
                          <a:cs typeface="Arial"/>
                        </a:rPr>
                        <a:t>hrs</a:t>
                      </a:r>
                      <a:r>
                        <a:rPr lang="en-US" sz="1400" b="0" i="0">
                          <a:effectLst/>
                          <a:latin typeface="Palatino Linotype" panose="02040502050505030304" pitchFamily="18" charset="0"/>
                          <a:ea typeface="Calibri" panose="020F0502020204030204" pitchFamily="34" charset="0"/>
                          <a:cs typeface="Arial"/>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0 </a:t>
                      </a:r>
                      <a:r>
                        <a:rPr lang="en-US" sz="1400" b="0" i="0" err="1">
                          <a:effectLst/>
                          <a:latin typeface="Palatino Linotype" panose="02040502050505030304" pitchFamily="18" charset="0"/>
                          <a:ea typeface="Calibri" panose="020F0502020204030204" pitchFamily="34" charset="0"/>
                          <a:cs typeface="Arial"/>
                        </a:rPr>
                        <a:t>hrs</a:t>
                      </a:r>
                      <a:r>
                        <a:rPr lang="en-US" sz="1400" b="0" i="0">
                          <a:effectLst/>
                          <a:latin typeface="Palatino Linotype" panose="02040502050505030304" pitchFamily="18" charset="0"/>
                          <a:ea typeface="Calibri" panose="020F0502020204030204" pitchFamily="34" charset="0"/>
                          <a:cs typeface="Arial"/>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Ongoing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extLst>
                  <a:ext uri="{0D108BD9-81ED-4DB2-BD59-A6C34878D82A}">
                    <a16:rowId xmlns:a16="http://schemas.microsoft.com/office/drawing/2014/main" val="3780407824"/>
                  </a:ext>
                </a:extLst>
              </a:tr>
              <a:tr h="44085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Ongoing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0 </a:t>
                      </a:r>
                      <a:r>
                        <a:rPr lang="en-US" sz="1400" b="0" i="0" err="1">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0 </a:t>
                      </a:r>
                      <a:r>
                        <a:rPr lang="en-US" sz="1400" b="0" i="0" err="1">
                          <a:effectLst/>
                          <a:latin typeface="Palatino Linotype" panose="02040502050505030304" pitchFamily="18" charset="0"/>
                          <a:ea typeface="Calibri" panose="020F0502020204030204" pitchFamily="34" charset="0"/>
                          <a:cs typeface="Arial"/>
                        </a:rPr>
                        <a:t>hrs</a:t>
                      </a:r>
                      <a:r>
                        <a:rPr lang="en-US" sz="1400" b="0" i="0">
                          <a:effectLst/>
                          <a:latin typeface="Palatino Linotype" panose="02040502050505030304" pitchFamily="18" charset="0"/>
                          <a:ea typeface="Calibri" panose="020F0502020204030204" pitchFamily="34" charset="0"/>
                          <a:cs typeface="Arial"/>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Ongoing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extLst>
                  <a:ext uri="{0D108BD9-81ED-4DB2-BD59-A6C34878D82A}">
                    <a16:rowId xmlns:a16="http://schemas.microsoft.com/office/drawing/2014/main" val="115593116"/>
                  </a:ext>
                </a:extLst>
              </a:tr>
              <a:tr h="44085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Engineering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Ongoing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Ongoing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600 </a:t>
                      </a:r>
                      <a:r>
                        <a:rPr lang="en-US" sz="1400" b="0" i="0" err="1">
                          <a:effectLst/>
                          <a:latin typeface="Palatino Linotype" panose="02040502050505030304" pitchFamily="18" charset="0"/>
                          <a:ea typeface="Calibri" panose="020F0502020204030204" pitchFamily="34" charset="0"/>
                          <a:cs typeface="Arial"/>
                        </a:rPr>
                        <a:t>hrs</a:t>
                      </a:r>
                      <a:r>
                        <a:rPr lang="en-US" sz="1400" b="0" i="0">
                          <a:effectLst/>
                          <a:latin typeface="Palatino Linotype" panose="02040502050505030304" pitchFamily="18" charset="0"/>
                          <a:ea typeface="Calibri" panose="020F0502020204030204" pitchFamily="34" charset="0"/>
                          <a:cs typeface="Arial"/>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800 </a:t>
                      </a:r>
                      <a:r>
                        <a:rPr lang="en-US" sz="1400" b="0" i="0" err="1">
                          <a:effectLst/>
                          <a:latin typeface="Palatino Linotype" panose="02040502050505030304" pitchFamily="18" charset="0"/>
                          <a:ea typeface="Calibri" panose="020F0502020204030204" pitchFamily="34" charset="0"/>
                          <a:cs typeface="Arial"/>
                        </a:rPr>
                        <a:t>hrs</a:t>
                      </a:r>
                      <a:r>
                        <a:rPr lang="en-US" sz="1400" b="0" i="0">
                          <a:effectLst/>
                          <a:latin typeface="Palatino Linotype" panose="02040502050505030304" pitchFamily="18" charset="0"/>
                          <a:ea typeface="Calibri" panose="020F0502020204030204" pitchFamily="34" charset="0"/>
                          <a:cs typeface="Arial"/>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Ongoing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9E2F3"/>
                    </a:solidFill>
                  </a:tcPr>
                </a:tc>
                <a:extLst>
                  <a:ext uri="{0D108BD9-81ED-4DB2-BD59-A6C34878D82A}">
                    <a16:rowId xmlns:a16="http://schemas.microsoft.com/office/drawing/2014/main" val="4023678836"/>
                  </a:ext>
                </a:extLst>
              </a:tr>
            </a:tbl>
          </a:graphicData>
        </a:graphic>
      </p:graphicFrame>
      <p:grpSp>
        <p:nvGrpSpPr>
          <p:cNvPr id="11" name="Group 10">
            <a:extLst>
              <a:ext uri="{FF2B5EF4-FFF2-40B4-BE49-F238E27FC236}">
                <a16:creationId xmlns:a16="http://schemas.microsoft.com/office/drawing/2014/main" id="{E7965EC2-49E0-42B3-BE67-D04122F2D0D4}"/>
              </a:ext>
            </a:extLst>
          </p:cNvPr>
          <p:cNvGrpSpPr/>
          <p:nvPr/>
        </p:nvGrpSpPr>
        <p:grpSpPr>
          <a:xfrm>
            <a:off x="6196189" y="180621"/>
            <a:ext cx="5995811" cy="778933"/>
            <a:chOff x="6196189" y="180621"/>
            <a:chExt cx="5995811" cy="778933"/>
          </a:xfrm>
        </p:grpSpPr>
        <p:sp>
          <p:nvSpPr>
            <p:cNvPr id="12" name="Arrow: Pentagon 11">
              <a:extLst>
                <a:ext uri="{FF2B5EF4-FFF2-40B4-BE49-F238E27FC236}">
                  <a16:creationId xmlns:a16="http://schemas.microsoft.com/office/drawing/2014/main" id="{B941523D-F400-4F4D-887F-9027A230F9C3}"/>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79CA4EC-10A9-4DD4-A826-79920F1A47FB}"/>
                </a:ext>
              </a:extLst>
            </p:cNvPr>
            <p:cNvSpPr/>
            <p:nvPr/>
          </p:nvSpPr>
          <p:spPr>
            <a:xfrm>
              <a:off x="8337753" y="185366"/>
              <a:ext cx="2162772"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1247493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5589" y="0"/>
            <a:ext cx="10972800" cy="1143000"/>
          </a:xfrm>
        </p:spPr>
        <p:txBody>
          <a:bodyPr/>
          <a:lstStyle/>
          <a:p>
            <a:pPr algn="r"/>
            <a:r>
              <a:rPr lang="en-US"/>
              <a:t>Introduction</a:t>
            </a:r>
            <a:endParaRPr lang="en-US" u="sng"/>
          </a:p>
        </p:txBody>
      </p:sp>
      <p:sp>
        <p:nvSpPr>
          <p:cNvPr id="3" name="Content Placeholder 2"/>
          <p:cNvSpPr>
            <a:spLocks noGrp="1"/>
          </p:cNvSpPr>
          <p:nvPr>
            <p:ph idx="1"/>
          </p:nvPr>
        </p:nvSpPr>
        <p:spPr>
          <a:xfrm>
            <a:off x="355077" y="1140175"/>
            <a:ext cx="10972800" cy="4525963"/>
          </a:xfrm>
        </p:spPr>
        <p:txBody>
          <a:bodyPr/>
          <a:lstStyle/>
          <a:p>
            <a:pPr marL="0" indent="0">
              <a:buNone/>
            </a:pPr>
            <a:r>
              <a:rPr lang="en-US" sz="2200">
                <a:effectLst/>
                <a:latin typeface="+mj-lt"/>
                <a:ea typeface="Calibri" panose="020F0502020204030204" pitchFamily="34" charset="0"/>
                <a:cs typeface="Arial" panose="020B0604020202020204" pitchFamily="34" charset="0"/>
              </a:rPr>
              <a:t>The Jackson/Teton County Comprehensive Plan (Comp Plan), Integrated Transportation Plan (ITP), and Housing Action Plan (HAP) are adopted, and staff structures are in place to implement each plan.</a:t>
            </a:r>
          </a:p>
          <a:p>
            <a:pPr marL="0" indent="0">
              <a:buNone/>
            </a:pPr>
            <a:endParaRPr lang="en-US" sz="2200">
              <a:effectLst/>
              <a:latin typeface="+mj-lt"/>
              <a:ea typeface="Calibri" panose="020F0502020204030204" pitchFamily="34" charset="0"/>
              <a:cs typeface="Arial" panose="020B0604020202020204" pitchFamily="34" charset="0"/>
            </a:endParaRPr>
          </a:p>
          <a:p>
            <a:pPr marL="0" indent="0">
              <a:buNone/>
            </a:pPr>
            <a:r>
              <a:rPr lang="en-US" sz="2200">
                <a:effectLst/>
                <a:latin typeface="+mj-lt"/>
                <a:ea typeface="Calibri" panose="020F0502020204030204" pitchFamily="34" charset="0"/>
                <a:cs typeface="Arial" panose="020B0604020202020204" pitchFamily="34" charset="0"/>
              </a:rPr>
              <a:t>Implementation of the policies and strategies in the three plans is a fulltime workload for the individual departments and advisory boards responsible for each plan. </a:t>
            </a:r>
          </a:p>
          <a:p>
            <a:pPr marL="0" indent="0">
              <a:buNone/>
            </a:pPr>
            <a:endParaRPr lang="en-US" sz="2200">
              <a:effectLst/>
              <a:latin typeface="+mj-lt"/>
              <a:ea typeface="Calibri" panose="020F0502020204030204" pitchFamily="34" charset="0"/>
              <a:cs typeface="Arial" panose="020B0604020202020204" pitchFamily="34" charset="0"/>
            </a:endParaRPr>
          </a:p>
          <a:p>
            <a:pPr marL="0" indent="0">
              <a:buNone/>
            </a:pPr>
            <a:r>
              <a:rPr lang="en-US" sz="2200">
                <a:effectLst/>
                <a:latin typeface="+mj-lt"/>
                <a:ea typeface="Calibri" panose="020F0502020204030204" pitchFamily="34" charset="0"/>
                <a:cs typeface="Arial" panose="020B0604020202020204" pitchFamily="34" charset="0"/>
              </a:rPr>
              <a:t>This Work Plan for the 2025 fiscal year (FY 25 Work Plan) presents projects together from all three plans that require coordination between departments to illustrate the workload on those responsible for them all – the public, Town and County planners, Town and County Public Works, Housing Department, the Board of County Commissioners, and Town Council</a:t>
            </a:r>
            <a:r>
              <a:rPr lang="en-US" sz="2200"/>
              <a:t>.</a:t>
            </a:r>
          </a:p>
        </p:txBody>
      </p:sp>
      <p:sp>
        <p:nvSpPr>
          <p:cNvPr id="6" name="Slide Number Placeholder 5">
            <a:extLst>
              <a:ext uri="{FF2B5EF4-FFF2-40B4-BE49-F238E27FC236}">
                <a16:creationId xmlns:a16="http://schemas.microsoft.com/office/drawing/2014/main" id="{D8076FE9-D618-4295-BD8A-88EA9AC6F226}"/>
              </a:ext>
            </a:extLst>
          </p:cNvPr>
          <p:cNvSpPr>
            <a:spLocks noGrp="1"/>
          </p:cNvSpPr>
          <p:nvPr>
            <p:ph type="sldNum" sz="quarter" idx="12"/>
          </p:nvPr>
        </p:nvSpPr>
        <p:spPr/>
        <p:txBody>
          <a:bodyPr/>
          <a:lstStyle/>
          <a:p>
            <a:fld id="{C219BBF7-4ABE-45B4-9BEF-3F8F75DC0670}" type="slidenum">
              <a:rPr lang="en-US" smtClean="0"/>
              <a:t>2</a:t>
            </a:fld>
            <a:endParaRPr lang="en-US"/>
          </a:p>
        </p:txBody>
      </p:sp>
    </p:spTree>
    <p:extLst>
      <p:ext uri="{BB962C8B-B14F-4D97-AF65-F5344CB8AC3E}">
        <p14:creationId xmlns:p14="http://schemas.microsoft.com/office/powerpoint/2010/main" val="1863107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88849" y="608613"/>
            <a:ext cx="6107340" cy="461665"/>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Town Workforce Housing Mitigation LDRs</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20</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8636000" y="1318137"/>
            <a:ext cx="3357200" cy="1323439"/>
          </a:xfrm>
          <a:prstGeom prst="rect">
            <a:avLst/>
          </a:prstGeom>
          <a:solidFill>
            <a:schemeClr val="bg1">
              <a:alpha val="50000"/>
            </a:schemeClr>
          </a:solidFill>
        </p:spPr>
        <p:txBody>
          <a:bodyPr wrap="square">
            <a:spAutoFit/>
          </a:bodyPr>
          <a:lstStyle/>
          <a:p>
            <a:pPr marL="0" marR="0" algn="just">
              <a:spcBef>
                <a:spcPts val="600"/>
              </a:spcBef>
              <a:spcAft>
                <a:spcPts val="0"/>
              </a:spcAft>
            </a:pPr>
            <a:r>
              <a:rPr lang="en-US" sz="2000" b="1" i="1">
                <a:effectLst/>
                <a:latin typeface="+mj-lt"/>
                <a:ea typeface="Calibri" panose="020F0502020204030204" pitchFamily="34" charset="0"/>
                <a:cs typeface="Arial" panose="020B0604020202020204" pitchFamily="34" charset="0"/>
              </a:rPr>
              <a:t>Comp Plan Strategies:</a:t>
            </a:r>
            <a:r>
              <a:rPr lang="en-US" sz="2000" b="1">
                <a:effectLst/>
                <a:latin typeface="+mj-lt"/>
                <a:ea typeface="Calibri" panose="020F0502020204030204" pitchFamily="34" charset="0"/>
                <a:cs typeface="Arial" panose="020B0604020202020204" pitchFamily="34" charset="0"/>
              </a:rPr>
              <a:t> </a:t>
            </a:r>
            <a:endParaRPr lang="en-US" sz="2000">
              <a:effectLst/>
              <a:latin typeface="+mj-lt"/>
              <a:ea typeface="Calibri" panose="020F0502020204030204" pitchFamily="34" charset="0"/>
              <a:cs typeface="Arial" panose="020B0604020202020204" pitchFamily="34" charset="0"/>
            </a:endParaRPr>
          </a:p>
          <a:p>
            <a:pPr marL="0" marR="0" algn="just">
              <a:spcBef>
                <a:spcPts val="0"/>
              </a:spcBef>
              <a:spcAft>
                <a:spcPts val="600"/>
              </a:spcAft>
            </a:pPr>
            <a:r>
              <a:rPr lang="en-US" sz="2000">
                <a:effectLst/>
                <a:latin typeface="+mj-lt"/>
                <a:ea typeface="Calibri" panose="020F0502020204030204" pitchFamily="34" charset="0"/>
                <a:cs typeface="Arial" panose="020B0604020202020204" pitchFamily="34" charset="0"/>
              </a:rPr>
              <a:t>5.3.5.2: Update current mitigation requirements as necessary. </a:t>
            </a:r>
          </a:p>
        </p:txBody>
      </p:sp>
      <p:sp>
        <p:nvSpPr>
          <p:cNvPr id="10" name="TextBox 9">
            <a:extLst>
              <a:ext uri="{FF2B5EF4-FFF2-40B4-BE49-F238E27FC236}">
                <a16:creationId xmlns:a16="http://schemas.microsoft.com/office/drawing/2014/main" id="{A6C774EE-45B9-4C80-B928-20C22DB58058}"/>
              </a:ext>
            </a:extLst>
          </p:cNvPr>
          <p:cNvSpPr txBox="1"/>
          <p:nvPr/>
        </p:nvSpPr>
        <p:spPr>
          <a:xfrm>
            <a:off x="254359" y="4256510"/>
            <a:ext cx="9969718" cy="2462213"/>
          </a:xfrm>
          <a:prstGeom prst="rect">
            <a:avLst/>
          </a:prstGeom>
          <a:solidFill>
            <a:schemeClr val="bg1">
              <a:alpha val="50000"/>
            </a:schemeClr>
          </a:solidFill>
        </p:spPr>
        <p:txBody>
          <a:bodyPr wrap="square">
            <a:spAutoFit/>
          </a:bodyPr>
          <a:lstStyle/>
          <a:p>
            <a:pPr marL="0" marR="0" algn="just">
              <a:spcBef>
                <a:spcPts val="600"/>
              </a:spcBef>
              <a:spcAft>
                <a:spcPts val="600"/>
              </a:spcAft>
            </a:pPr>
            <a:r>
              <a:rPr lang="en-US" b="1" i="1">
                <a:effectLst/>
                <a:ea typeface="Calibri" panose="020F0502020204030204" pitchFamily="34" charset="0"/>
                <a:cs typeface="Arial" panose="020B0604020202020204" pitchFamily="34" charset="0"/>
              </a:rPr>
              <a:t>Task: </a:t>
            </a:r>
            <a:r>
              <a:rPr lang="en-US">
                <a:effectLst/>
                <a:ea typeface="Calibri" panose="020F0502020204030204" pitchFamily="34" charset="0"/>
                <a:cs typeface="Arial" panose="020B0604020202020204" pitchFamily="34" charset="0"/>
              </a:rPr>
              <a:t>Town will work to revisit the current structure, rates and exemptions for workforce housing mitigation required by the LDRs. This effort will be separate yet concurrent with the similar County Update that will need to be coordinated between the two jurisdictions.</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a:effectLst/>
                <a:ea typeface="Calibri" panose="020F0502020204030204" pitchFamily="34" charset="0"/>
                <a:cs typeface="Arial" panose="020B0604020202020204" pitchFamily="34" charset="0"/>
              </a:rPr>
              <a:t> </a:t>
            </a:r>
            <a:r>
              <a:rPr lang="en-US" sz="1800">
                <a:effectLst/>
                <a:ea typeface="Calibri" panose="020F0502020204030204" pitchFamily="34" charset="0"/>
                <a:cs typeface="Arial" panose="020B0604020202020204" pitchFamily="34" charset="0"/>
              </a:rPr>
              <a:t>A contract amendment was approved during the March 6, 2023 Joint Information Meeting.  Policy work with a stakeholder group began in February of 2023 and final policy discussion went before a joint policy workshop in summer of 2023.  Draft LDRs have been prepared by Staff, however the public release has not yet occurred.  The project is curre</a:t>
            </a:r>
            <a:r>
              <a:rPr lang="en-US">
                <a:ea typeface="Calibri" panose="020F0502020204030204" pitchFamily="34" charset="0"/>
                <a:cs typeface="Arial" panose="020B0604020202020204" pitchFamily="34" charset="0"/>
              </a:rPr>
              <a:t>ntly on hold per Town Council and County Commission direction</a:t>
            </a:r>
            <a:r>
              <a:rPr lang="en-US" sz="1800">
                <a:effectLst/>
                <a:ea typeface="Calibri" panose="020F0502020204030204" pitchFamily="34" charset="0"/>
                <a:cs typeface="Arial" panose="020B0604020202020204" pitchFamily="34" charset="0"/>
              </a:rPr>
              <a:t>. </a:t>
            </a:r>
            <a:endParaRPr lang="en-US">
              <a:effectLst/>
              <a:ea typeface="Calibri" panose="020F050202020403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E7FD3FC3-6089-477D-A8AB-123A18B91CC9}"/>
              </a:ext>
            </a:extLst>
          </p:cNvPr>
          <p:cNvGraphicFramePr>
            <a:graphicFrameLocks noGrp="1"/>
          </p:cNvGraphicFramePr>
          <p:nvPr>
            <p:extLst>
              <p:ext uri="{D42A27DB-BD31-4B8C-83A1-F6EECF244321}">
                <p14:modId xmlns:p14="http://schemas.microsoft.com/office/powerpoint/2010/main" val="2260881263"/>
              </p:ext>
            </p:extLst>
          </p:nvPr>
        </p:nvGraphicFramePr>
        <p:xfrm>
          <a:off x="209768" y="1205955"/>
          <a:ext cx="7117770" cy="2484248"/>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372590">
                  <a:extLst>
                    <a:ext uri="{9D8B030D-6E8A-4147-A177-3AD203B41FA5}">
                      <a16:colId xmlns:a16="http://schemas.microsoft.com/office/drawing/2014/main" val="2897680014"/>
                    </a:ext>
                  </a:extLst>
                </a:gridCol>
                <a:gridCol w="1930976">
                  <a:extLst>
                    <a:ext uri="{9D8B030D-6E8A-4147-A177-3AD203B41FA5}">
                      <a16:colId xmlns:a16="http://schemas.microsoft.com/office/drawing/2014/main" val="382886307"/>
                    </a:ext>
                  </a:extLst>
                </a:gridCol>
                <a:gridCol w="2814204">
                  <a:extLst>
                    <a:ext uri="{9D8B030D-6E8A-4147-A177-3AD203B41FA5}">
                      <a16:colId xmlns:a16="http://schemas.microsoft.com/office/drawing/2014/main" val="2669637296"/>
                    </a:ext>
                  </a:extLst>
                </a:gridCol>
              </a:tblGrid>
              <a:tr h="222088">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rowSpan="3" gridSpan="2">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80%</a:t>
                      </a:r>
                      <a:endParaRPr lang="en-US" sz="1400" b="0" i="0">
                        <a:effectLst/>
                        <a:latin typeface="Palatino Linotype" panose="02040502050505030304" pitchFamily="18" charset="0"/>
                        <a:ea typeface="Calibri" panose="020F0502020204030204" pitchFamily="34" charset="0"/>
                        <a:cs typeface="Arial"/>
                      </a:endParaRPr>
                    </a:p>
                    <a:p>
                      <a:pPr marL="0" marR="0" lvl="0">
                        <a:spcBef>
                          <a:spcPts val="0"/>
                        </a:spcBef>
                        <a:spcAft>
                          <a:spcPts val="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December 2022- TBD</a:t>
                      </a:r>
                      <a:endParaRPr lang="en-US" sz="1400" b="0" i="0">
                        <a:effectLst/>
                        <a:latin typeface="Palatino Linotype" panose="02040502050505030304" pitchFamily="18" charset="0"/>
                        <a:ea typeface="Calibri" panose="020F0502020204030204" pitchFamily="34" charset="0"/>
                        <a:cs typeface="Arial"/>
                      </a:endParaRPr>
                    </a:p>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 &amp; Housing Department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tc rowSpan="3" hMerge="1">
                  <a:txBody>
                    <a:bodyPr/>
                    <a:lstStyle/>
                    <a:p>
                      <a:endParaRPr lang="en-US"/>
                    </a:p>
                  </a:txBody>
                  <a:tcPr/>
                </a:tc>
                <a:extLst>
                  <a:ext uri="{0D108BD9-81ED-4DB2-BD59-A6C34878D82A}">
                    <a16:rowId xmlns:a16="http://schemas.microsoft.com/office/drawing/2014/main" val="1059178144"/>
                  </a:ext>
                </a:extLst>
              </a:tr>
              <a:tr h="222088">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4232195804"/>
                  </a:ext>
                </a:extLst>
              </a:tr>
              <a:tr h="376315">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067067532"/>
                  </a:ext>
                </a:extLst>
              </a:tr>
              <a:tr h="287932">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23-24</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2F5496"/>
                    </a:solidFill>
                  </a:tcPr>
                </a:tc>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2F5496"/>
                    </a:solidFill>
                  </a:tcPr>
                </a:tc>
                <a:extLst>
                  <a:ext uri="{0D108BD9-81ED-4DB2-BD59-A6C34878D82A}">
                    <a16:rowId xmlns:a16="http://schemas.microsoft.com/office/drawing/2014/main" val="2842651928"/>
                  </a:ext>
                </a:extLst>
              </a:tr>
              <a:tr h="216477">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Consulting Services (Town)</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$76,500.00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$76,500.00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3438301065"/>
                  </a:ext>
                </a:extLst>
              </a:tr>
              <a:tr h="222088">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Housing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chemeClr val="tx2">
                              <a:lumMod val="95000"/>
                              <a:lumOff val="5000"/>
                            </a:schemeClr>
                          </a:solidFill>
                          <a:effectLst/>
                          <a:latin typeface="Palatino Linotype" panose="02040502050505030304" pitchFamily="18" charset="0"/>
                          <a:ea typeface="Calibri" panose="020F0502020204030204" pitchFamily="34" charset="0"/>
                          <a:cs typeface="Arial"/>
                        </a:rPr>
                        <a:t>20 hrs</a:t>
                      </a: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chemeClr val="tx2">
                              <a:lumMod val="95000"/>
                              <a:lumOff val="5000"/>
                            </a:schemeClr>
                          </a:solidFill>
                          <a:effectLst/>
                          <a:latin typeface="Palatino Linotype" panose="02040502050505030304" pitchFamily="18" charset="0"/>
                          <a:ea typeface="Calibri" panose="020F0502020204030204" pitchFamily="34" charset="0"/>
                          <a:cs typeface="Arial"/>
                        </a:rPr>
                        <a:t> 20 hrs</a:t>
                      </a: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43466091"/>
                  </a:ext>
                </a:extLst>
              </a:tr>
              <a:tr h="128503">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Housing Department</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1418220578"/>
                  </a:ext>
                </a:extLst>
              </a:tr>
              <a:tr h="254000">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140588493"/>
                  </a:ext>
                </a:extLst>
              </a:tr>
              <a:tr h="247812">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1371515822"/>
                  </a:ext>
                </a:extLst>
              </a:tr>
              <a:tr h="222088">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661119723"/>
                  </a:ext>
                </a:extLst>
              </a:tr>
            </a:tbl>
          </a:graphicData>
        </a:graphic>
      </p:graphicFrame>
      <p:grpSp>
        <p:nvGrpSpPr>
          <p:cNvPr id="12" name="Group 11">
            <a:extLst>
              <a:ext uri="{FF2B5EF4-FFF2-40B4-BE49-F238E27FC236}">
                <a16:creationId xmlns:a16="http://schemas.microsoft.com/office/drawing/2014/main" id="{4502FBDB-EAF9-4582-8558-67A8672BB7F0}"/>
              </a:ext>
            </a:extLst>
          </p:cNvPr>
          <p:cNvGrpSpPr/>
          <p:nvPr/>
        </p:nvGrpSpPr>
        <p:grpSpPr>
          <a:xfrm>
            <a:off x="6196189" y="136524"/>
            <a:ext cx="5995811" cy="823030"/>
            <a:chOff x="6196189" y="136524"/>
            <a:chExt cx="5995811" cy="823030"/>
          </a:xfrm>
        </p:grpSpPr>
        <p:sp>
          <p:nvSpPr>
            <p:cNvPr id="13" name="Arrow: Pentagon 12">
              <a:extLst>
                <a:ext uri="{FF2B5EF4-FFF2-40B4-BE49-F238E27FC236}">
                  <a16:creationId xmlns:a16="http://schemas.microsoft.com/office/drawing/2014/main" id="{48C76B07-340F-4F13-B194-205DC5896F75}"/>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F9A7A2AE-3751-4EF8-9AE2-CE56AF509817}"/>
                </a:ext>
              </a:extLst>
            </p:cNvPr>
            <p:cNvSpPr/>
            <p:nvPr/>
          </p:nvSpPr>
          <p:spPr>
            <a:xfrm>
              <a:off x="8737600" y="136524"/>
              <a:ext cx="2162772"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2310977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88849" y="608613"/>
            <a:ext cx="6107340" cy="461665"/>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County Workforce Housing Mitigation LDRs</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21</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8636000" y="1318137"/>
            <a:ext cx="3357200" cy="1323439"/>
          </a:xfrm>
          <a:prstGeom prst="rect">
            <a:avLst/>
          </a:prstGeom>
          <a:solidFill>
            <a:schemeClr val="bg1">
              <a:alpha val="50000"/>
            </a:schemeClr>
          </a:solidFill>
        </p:spPr>
        <p:txBody>
          <a:bodyPr wrap="square">
            <a:spAutoFit/>
          </a:bodyPr>
          <a:lstStyle/>
          <a:p>
            <a:pPr marL="0" marR="0" algn="just">
              <a:spcBef>
                <a:spcPts val="600"/>
              </a:spcBef>
              <a:spcAft>
                <a:spcPts val="0"/>
              </a:spcAft>
            </a:pPr>
            <a:r>
              <a:rPr lang="en-US" sz="2000" b="1" i="1">
                <a:effectLst/>
                <a:latin typeface="+mj-lt"/>
                <a:ea typeface="Calibri" panose="020F0502020204030204" pitchFamily="34" charset="0"/>
                <a:cs typeface="Arial" panose="020B0604020202020204" pitchFamily="34" charset="0"/>
              </a:rPr>
              <a:t>Comp Plan Strategies:</a:t>
            </a:r>
            <a:r>
              <a:rPr lang="en-US" sz="2000" b="1">
                <a:effectLst/>
                <a:latin typeface="+mj-lt"/>
                <a:ea typeface="Calibri" panose="020F0502020204030204" pitchFamily="34" charset="0"/>
                <a:cs typeface="Arial" panose="020B0604020202020204" pitchFamily="34" charset="0"/>
              </a:rPr>
              <a:t> </a:t>
            </a:r>
            <a:endParaRPr lang="en-US" sz="2000">
              <a:effectLst/>
              <a:latin typeface="+mj-lt"/>
              <a:ea typeface="Calibri" panose="020F0502020204030204" pitchFamily="34" charset="0"/>
              <a:cs typeface="Arial" panose="020B0604020202020204" pitchFamily="34" charset="0"/>
            </a:endParaRPr>
          </a:p>
          <a:p>
            <a:pPr marL="0" marR="0" algn="just">
              <a:spcBef>
                <a:spcPts val="0"/>
              </a:spcBef>
              <a:spcAft>
                <a:spcPts val="600"/>
              </a:spcAft>
            </a:pPr>
            <a:r>
              <a:rPr lang="en-US" sz="2000">
                <a:effectLst/>
                <a:latin typeface="+mj-lt"/>
                <a:ea typeface="Calibri" panose="020F0502020204030204" pitchFamily="34" charset="0"/>
                <a:cs typeface="Arial" panose="020B0604020202020204" pitchFamily="34" charset="0"/>
              </a:rPr>
              <a:t>5.3.5.2: Update current mitigation requirements as necessary. </a:t>
            </a:r>
          </a:p>
        </p:txBody>
      </p:sp>
      <p:sp>
        <p:nvSpPr>
          <p:cNvPr id="10" name="TextBox 9">
            <a:extLst>
              <a:ext uri="{FF2B5EF4-FFF2-40B4-BE49-F238E27FC236}">
                <a16:creationId xmlns:a16="http://schemas.microsoft.com/office/drawing/2014/main" id="{A6C774EE-45B9-4C80-B928-20C22DB58058}"/>
              </a:ext>
            </a:extLst>
          </p:cNvPr>
          <p:cNvSpPr txBox="1"/>
          <p:nvPr/>
        </p:nvSpPr>
        <p:spPr>
          <a:xfrm>
            <a:off x="288996" y="4524942"/>
            <a:ext cx="9969718" cy="2400657"/>
          </a:xfrm>
          <a:prstGeom prst="rect">
            <a:avLst/>
          </a:prstGeom>
          <a:solidFill>
            <a:schemeClr val="bg1">
              <a:alpha val="50000"/>
            </a:schemeClr>
          </a:solidFill>
        </p:spPr>
        <p:txBody>
          <a:bodyPr wrap="square">
            <a:spAutoFit/>
          </a:bodyPr>
          <a:lstStyle/>
          <a:p>
            <a:pPr marL="0" marR="0" algn="just">
              <a:spcBef>
                <a:spcPts val="600"/>
              </a:spcBef>
              <a:spcAft>
                <a:spcPts val="600"/>
              </a:spcAft>
            </a:pPr>
            <a:r>
              <a:rPr lang="en-US" sz="2000" b="1" i="1">
                <a:effectLst/>
                <a:ea typeface="Calibri" panose="020F0502020204030204" pitchFamily="34" charset="0"/>
                <a:cs typeface="Arial" panose="020B0604020202020204" pitchFamily="34" charset="0"/>
              </a:rPr>
              <a:t>Task: </a:t>
            </a:r>
            <a:r>
              <a:rPr lang="en-US" sz="2000">
                <a:effectLst/>
                <a:ea typeface="Calibri" panose="020F0502020204030204" pitchFamily="34" charset="0"/>
                <a:cs typeface="Arial" panose="020B0604020202020204" pitchFamily="34" charset="0"/>
              </a:rPr>
              <a:t>The County will work to revisit the current structure and rates for workforce housing mitigation required by the LDRs. </a:t>
            </a:r>
          </a:p>
          <a:p>
            <a:pPr marL="0" marR="0" algn="just">
              <a:spcBef>
                <a:spcPts val="600"/>
              </a:spcBef>
              <a:spcAft>
                <a:spcPts val="600"/>
              </a:spcAft>
            </a:pPr>
            <a:r>
              <a:rPr lang="en-US" sz="2000" b="1" i="1">
                <a:effectLst/>
                <a:ea typeface="Calibri" panose="020F0502020204030204" pitchFamily="34" charset="0"/>
                <a:cs typeface="Arial" panose="020B0604020202020204" pitchFamily="34" charset="0"/>
              </a:rPr>
              <a:t>Status:</a:t>
            </a:r>
            <a:r>
              <a:rPr lang="en-US" sz="2000">
                <a:effectLst/>
                <a:ea typeface="Calibri" panose="020F0502020204030204" pitchFamily="34" charset="0"/>
                <a:cs typeface="Arial" panose="020B0604020202020204" pitchFamily="34" charset="0"/>
              </a:rPr>
              <a:t> A contract amendment was approved during the March 6, 2023 Joint Information Meeting.  Policy work with a stakeholder group began in February of 2023 and final policy discussion went before a joint policy workshop in summer of 2023.  Draft LDRs have been prepared by Staff, however the public release has not yet occurred. The project is curre</a:t>
            </a:r>
            <a:r>
              <a:rPr lang="en-US" sz="2000">
                <a:ea typeface="Calibri" panose="020F0502020204030204" pitchFamily="34" charset="0"/>
                <a:cs typeface="Arial" panose="020B0604020202020204" pitchFamily="34" charset="0"/>
              </a:rPr>
              <a:t>ntly on hold per Town Council and County Commission direction</a:t>
            </a:r>
            <a:r>
              <a:rPr lang="en-US" sz="2000">
                <a:effectLst/>
                <a:ea typeface="Calibri" panose="020F0502020204030204" pitchFamily="34" charset="0"/>
                <a:cs typeface="Arial" panose="020B0604020202020204" pitchFamily="34" charset="0"/>
              </a:rPr>
              <a:t>. . </a:t>
            </a:r>
          </a:p>
        </p:txBody>
      </p:sp>
      <p:graphicFrame>
        <p:nvGraphicFramePr>
          <p:cNvPr id="2" name="Table 1">
            <a:extLst>
              <a:ext uri="{FF2B5EF4-FFF2-40B4-BE49-F238E27FC236}">
                <a16:creationId xmlns:a16="http://schemas.microsoft.com/office/drawing/2014/main" id="{A4A70205-EE49-41DB-9A92-CB9CB872FF2E}"/>
              </a:ext>
            </a:extLst>
          </p:cNvPr>
          <p:cNvGraphicFramePr>
            <a:graphicFrameLocks noGrp="1"/>
          </p:cNvGraphicFramePr>
          <p:nvPr>
            <p:extLst>
              <p:ext uri="{D42A27DB-BD31-4B8C-83A1-F6EECF244321}">
                <p14:modId xmlns:p14="http://schemas.microsoft.com/office/powerpoint/2010/main" val="4212681839"/>
              </p:ext>
            </p:extLst>
          </p:nvPr>
        </p:nvGraphicFramePr>
        <p:xfrm>
          <a:off x="140804" y="1355821"/>
          <a:ext cx="7715246" cy="2386960"/>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337953">
                  <a:extLst>
                    <a:ext uri="{9D8B030D-6E8A-4147-A177-3AD203B41FA5}">
                      <a16:colId xmlns:a16="http://schemas.microsoft.com/office/drawing/2014/main" val="3231918866"/>
                    </a:ext>
                  </a:extLst>
                </a:gridCol>
                <a:gridCol w="2363930">
                  <a:extLst>
                    <a:ext uri="{9D8B030D-6E8A-4147-A177-3AD203B41FA5}">
                      <a16:colId xmlns:a16="http://schemas.microsoft.com/office/drawing/2014/main" val="379426027"/>
                    </a:ext>
                  </a:extLst>
                </a:gridCol>
                <a:gridCol w="3013363">
                  <a:extLst>
                    <a:ext uri="{9D8B030D-6E8A-4147-A177-3AD203B41FA5}">
                      <a16:colId xmlns:a16="http://schemas.microsoft.com/office/drawing/2014/main" val="380160638"/>
                    </a:ext>
                  </a:extLst>
                </a:gridCol>
              </a:tblGrid>
              <a:tr h="227211">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rowSpan="3" gridSpan="2">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80%</a:t>
                      </a:r>
                      <a:endParaRPr lang="en-US" sz="1400" b="0" i="0">
                        <a:effectLst/>
                        <a:latin typeface="Palatino Linotype" panose="02040502050505030304" pitchFamily="18" charset="0"/>
                        <a:ea typeface="Calibri" panose="020F0502020204030204" pitchFamily="34" charset="0"/>
                        <a:cs typeface="Arial"/>
                      </a:endParaRPr>
                    </a:p>
                    <a:p>
                      <a:pPr marL="0" marR="0" lvl="0">
                        <a:spcBef>
                          <a:spcPts val="0"/>
                        </a:spcBef>
                        <a:spcAft>
                          <a:spcPts val="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December 2022- TBD</a:t>
                      </a:r>
                      <a:endParaRPr lang="en-US" sz="1400" b="0" i="0">
                        <a:effectLst/>
                        <a:latin typeface="Palatino Linotype" panose="02040502050505030304" pitchFamily="18" charset="0"/>
                        <a:ea typeface="Calibri" panose="020F0502020204030204" pitchFamily="34" charset="0"/>
                        <a:cs typeface="Arial"/>
                      </a:endParaRPr>
                    </a:p>
                    <a:p>
                      <a:pPr marL="0" marR="0" lvl="0">
                        <a:spcBef>
                          <a:spcPts val="0"/>
                        </a:spcBef>
                        <a:spcAft>
                          <a:spcPts val="100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County Long-Range Planning &amp; Housing Department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tc rowSpan="3" hMerge="1">
                  <a:txBody>
                    <a:bodyPr/>
                    <a:lstStyle/>
                    <a:p>
                      <a:endParaRPr lang="en-US"/>
                    </a:p>
                  </a:txBody>
                  <a:tcPr/>
                </a:tc>
                <a:extLst>
                  <a:ext uri="{0D108BD9-81ED-4DB2-BD59-A6C34878D82A}">
                    <a16:rowId xmlns:a16="http://schemas.microsoft.com/office/drawing/2014/main" val="1613708361"/>
                  </a:ext>
                </a:extLst>
              </a:tr>
              <a:tr h="227211">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346417660"/>
                  </a:ext>
                </a:extLst>
              </a:tr>
              <a:tr h="384997">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731382849"/>
                  </a:ext>
                </a:extLst>
              </a:tr>
              <a:tr h="227211">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23-24</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2F5496"/>
                    </a:solidFill>
                  </a:tcPr>
                </a:tc>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2F5496"/>
                    </a:solidFill>
                  </a:tcPr>
                </a:tc>
                <a:extLst>
                  <a:ext uri="{0D108BD9-81ED-4DB2-BD59-A6C34878D82A}">
                    <a16:rowId xmlns:a16="http://schemas.microsoft.com/office/drawing/2014/main" val="788636308"/>
                  </a:ext>
                </a:extLst>
              </a:tr>
              <a:tr h="216477">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Consulting Services (County)</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$76,500</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$76,500</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375344679"/>
                  </a:ext>
                </a:extLst>
              </a:tr>
              <a:tr h="227211">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Housing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2720460147"/>
                  </a:ext>
                </a:extLst>
              </a:tr>
              <a:tr h="216477">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Housing Department</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1562106063"/>
                  </a:ext>
                </a:extLst>
              </a:tr>
              <a:tr h="216477">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472219178"/>
                  </a:ext>
                </a:extLst>
              </a:tr>
              <a:tr h="216477">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451638748"/>
                  </a:ext>
                </a:extLst>
              </a:tr>
              <a:tr h="227211">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4110353765"/>
                  </a:ext>
                </a:extLst>
              </a:tr>
            </a:tbl>
          </a:graphicData>
        </a:graphic>
      </p:graphicFrame>
      <p:grpSp>
        <p:nvGrpSpPr>
          <p:cNvPr id="16" name="Group 15">
            <a:extLst>
              <a:ext uri="{FF2B5EF4-FFF2-40B4-BE49-F238E27FC236}">
                <a16:creationId xmlns:a16="http://schemas.microsoft.com/office/drawing/2014/main" id="{6CFDF1AA-4829-4EF1-9817-CC08497B2577}"/>
              </a:ext>
            </a:extLst>
          </p:cNvPr>
          <p:cNvGrpSpPr/>
          <p:nvPr/>
        </p:nvGrpSpPr>
        <p:grpSpPr>
          <a:xfrm>
            <a:off x="6196189" y="136524"/>
            <a:ext cx="5995811" cy="823030"/>
            <a:chOff x="6196189" y="136524"/>
            <a:chExt cx="5995811" cy="823030"/>
          </a:xfrm>
        </p:grpSpPr>
        <p:sp>
          <p:nvSpPr>
            <p:cNvPr id="17" name="Arrow: Pentagon 16">
              <a:extLst>
                <a:ext uri="{FF2B5EF4-FFF2-40B4-BE49-F238E27FC236}">
                  <a16:creationId xmlns:a16="http://schemas.microsoft.com/office/drawing/2014/main" id="{094CE64B-6EC3-448D-8A02-BC4297399B52}"/>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Rectangle 17">
              <a:extLst>
                <a:ext uri="{FF2B5EF4-FFF2-40B4-BE49-F238E27FC236}">
                  <a16:creationId xmlns:a16="http://schemas.microsoft.com/office/drawing/2014/main" id="{609BF752-7776-4003-92F4-4343BB524896}"/>
                </a:ext>
              </a:extLst>
            </p:cNvPr>
            <p:cNvSpPr/>
            <p:nvPr/>
          </p:nvSpPr>
          <p:spPr>
            <a:xfrm>
              <a:off x="8737600" y="136524"/>
              <a:ext cx="2162772"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4272156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711783" cy="830997"/>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Town </a:t>
            </a:r>
            <a:r>
              <a:rPr lang="en-US" sz="2400" err="1">
                <a:solidFill>
                  <a:schemeClr val="bg2"/>
                </a:solidFill>
              </a:rPr>
              <a:t>Karns</a:t>
            </a:r>
            <a:r>
              <a:rPr lang="en-US" sz="2400">
                <a:solidFill>
                  <a:schemeClr val="bg2"/>
                </a:solidFill>
              </a:rPr>
              <a:t> Meadow Master Plan Implementation</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087599"/>
            <a:ext cx="4008274" cy="3416320"/>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0"/>
              </a:spcAft>
            </a:pPr>
            <a:r>
              <a:rPr lang="en-US" sz="1200" b="1" i="1">
                <a:effectLst/>
                <a:latin typeface="+mj-lt"/>
                <a:ea typeface="Calibri" panose="020F0502020204030204" pitchFamily="34" charset="0"/>
                <a:cs typeface="Arial" panose="020B0604020202020204" pitchFamily="34" charset="0"/>
              </a:rPr>
              <a:t>Comp Plan Strategies:</a:t>
            </a:r>
            <a:r>
              <a:rPr lang="en-US" sz="1200" b="1">
                <a:effectLst/>
                <a:latin typeface="+mj-lt"/>
                <a:ea typeface="Calibri" panose="020F0502020204030204" pitchFamily="34" charset="0"/>
                <a:cs typeface="Arial" panose="020B0604020202020204" pitchFamily="34" charset="0"/>
              </a:rPr>
              <a:t> </a:t>
            </a:r>
            <a:endParaRPr lang="en-US" sz="12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3.2.S.1: Update zoning and land development regulations within Complete Neighborhoods to achieve the desired character for Complete Neighborhoods as established in Character Districts</a:t>
            </a: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3.2.S.2: Identify locations for locally-oriented and visitor-oriented nonresidential uses within Complete Neighborhoods based on the Character Districts.</a:t>
            </a: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3.2.S.3: Update land development regulations for nonresidential areas within Complete Neighborhoods to encourage ground floor vitality and flexible mixed use</a:t>
            </a: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3.2.S.5: Evaluate and update regulations in Complete Neighborhoods to allow and promote the appropriate variety of housing types identified through the Character Districts.</a:t>
            </a:r>
          </a:p>
          <a:p>
            <a:pPr marL="0" marR="0" algn="just">
              <a:spcBef>
                <a:spcPts val="0"/>
              </a:spcBef>
              <a:spcAft>
                <a:spcPts val="1000"/>
              </a:spcAft>
            </a:pPr>
            <a:r>
              <a:rPr lang="en-US" sz="1200">
                <a:effectLst/>
                <a:latin typeface="+mj-lt"/>
                <a:ea typeface="Calibri" panose="020F0502020204030204" pitchFamily="34" charset="0"/>
                <a:cs typeface="Arial" panose="020B0604020202020204" pitchFamily="34" charset="0"/>
              </a:rPr>
              <a:t>3.2.S.6: Evaluate and update design regulations to encourage </a:t>
            </a:r>
            <a:r>
              <a:rPr lang="en-US" sz="1200">
                <a:latin typeface="+mj-lt"/>
                <a:ea typeface="Calibri" panose="020F0502020204030204" pitchFamily="34" charset="0"/>
                <a:cs typeface="Arial" panose="020B0604020202020204" pitchFamily="34" charset="0"/>
              </a:rPr>
              <a:t>   </a:t>
            </a:r>
            <a:r>
              <a:rPr lang="en-US" sz="1200">
                <a:effectLst/>
                <a:latin typeface="+mj-lt"/>
                <a:ea typeface="Calibri" panose="020F0502020204030204" pitchFamily="34" charset="0"/>
                <a:cs typeface="Arial" panose="020B0604020202020204" pitchFamily="34" charset="0"/>
              </a:rPr>
              <a:t>quality public space.</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3286" y="4341517"/>
            <a:ext cx="7683500" cy="2197396"/>
          </a:xfrm>
          <a:prstGeom prst="rect">
            <a:avLst/>
          </a:prstGeom>
          <a:solidFill>
            <a:schemeClr val="accent2">
              <a:lumMod val="20000"/>
              <a:lumOff val="80000"/>
              <a:alpha val="50000"/>
            </a:schemeClr>
          </a:solid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Task:</a:t>
            </a: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Planning and development of </a:t>
            </a:r>
            <a:r>
              <a:rPr kumimoji="0" lang="en-US" sz="1200" b="0" i="0" u="none" strike="noStrike" kern="1200" cap="none" spc="0" normalizeH="0" baseline="0" noProof="0" err="1">
                <a:ln>
                  <a:noFill/>
                </a:ln>
                <a:solidFill>
                  <a:srgbClr val="1C4F24"/>
                </a:solidFill>
                <a:effectLst/>
                <a:uLnTx/>
                <a:uFillTx/>
                <a:latin typeface="Calibri"/>
                <a:ea typeface="Calibri" panose="020F0502020204030204" pitchFamily="34" charset="0"/>
                <a:cs typeface="Arial" panose="020B0604020202020204" pitchFamily="34" charset="0"/>
              </a:rPr>
              <a:t>Karns</a:t>
            </a: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Meadow Park, including completion of a Master Plan describing all desired improvements followed by the approval of individual or combined conditional use permits for each component of the property. Development will provide activation of the park through outcomes identified in the planning process.</a:t>
            </a:r>
          </a:p>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US" sz="12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Status:</a:t>
            </a: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This project is underway. In 2018, Council authorized the Parks and Recreation Department to complete a comprehensive environmental assessment of the property. The assessment recommended the completion of a ‘current condition’s active management plan,’ and sequentially, the completion of the site master plan. The management plan was completed in 2019. In the summer and fall of 2022, staff started the process of developing the site master plan. Community engagement sessions and a survey were completed in March of 2023, and rezoning of the tracts was finalized that fall. The team currently awaits the completion of the alternatives analysis and will begin the conditional use permit process in the Spring/Summer of 2024. Phase one development will follow in 2025.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22</a:t>
            </a:fld>
            <a:endParaRPr lang="en-US"/>
          </a:p>
        </p:txBody>
      </p:sp>
      <p:graphicFrame>
        <p:nvGraphicFramePr>
          <p:cNvPr id="5" name="Table 4">
            <a:extLst>
              <a:ext uri="{FF2B5EF4-FFF2-40B4-BE49-F238E27FC236}">
                <a16:creationId xmlns:a16="http://schemas.microsoft.com/office/drawing/2014/main" id="{C4D39389-A20C-4A30-9C9D-DA845232542D}"/>
              </a:ext>
            </a:extLst>
          </p:cNvPr>
          <p:cNvGraphicFramePr>
            <a:graphicFrameLocks noGrp="1"/>
          </p:cNvGraphicFramePr>
          <p:nvPr/>
        </p:nvGraphicFramePr>
        <p:xfrm>
          <a:off x="252186" y="1313607"/>
          <a:ext cx="7253514" cy="2754132"/>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1701014">
                  <a:extLst>
                    <a:ext uri="{9D8B030D-6E8A-4147-A177-3AD203B41FA5}">
                      <a16:colId xmlns:a16="http://schemas.microsoft.com/office/drawing/2014/main" val="2239741461"/>
                    </a:ext>
                  </a:extLst>
                </a:gridCol>
                <a:gridCol w="925417">
                  <a:extLst>
                    <a:ext uri="{9D8B030D-6E8A-4147-A177-3AD203B41FA5}">
                      <a16:colId xmlns:a16="http://schemas.microsoft.com/office/drawing/2014/main" val="3501365849"/>
                    </a:ext>
                  </a:extLst>
                </a:gridCol>
                <a:gridCol w="925417">
                  <a:extLst>
                    <a:ext uri="{9D8B030D-6E8A-4147-A177-3AD203B41FA5}">
                      <a16:colId xmlns:a16="http://schemas.microsoft.com/office/drawing/2014/main" val="3935767450"/>
                    </a:ext>
                  </a:extLst>
                </a:gridCol>
                <a:gridCol w="1850833">
                  <a:extLst>
                    <a:ext uri="{9D8B030D-6E8A-4147-A177-3AD203B41FA5}">
                      <a16:colId xmlns:a16="http://schemas.microsoft.com/office/drawing/2014/main" val="799959538"/>
                    </a:ext>
                  </a:extLst>
                </a:gridCol>
                <a:gridCol w="1850833">
                  <a:extLst>
                    <a:ext uri="{9D8B030D-6E8A-4147-A177-3AD203B41FA5}">
                      <a16:colId xmlns:a16="http://schemas.microsoft.com/office/drawing/2014/main" val="3289782892"/>
                    </a:ext>
                  </a:extLst>
                </a:gridCol>
              </a:tblGrid>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Progress</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gridSpan="4">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60%</a:t>
                      </a:r>
                      <a:endParaRPr lang="en-US" sz="16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FY23 &amp; FY24</a:t>
                      </a:r>
                      <a:endParaRPr lang="en-US" sz="16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Parks and Recreation &amp; Ecosystem Stewardship Administrator</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marL="0" marR="0" marT="0" marB="0" anchor="ctr" horzOverflow="overflow"/>
                </a:tc>
                <a:extLst>
                  <a:ext uri="{0D108BD9-81ED-4DB2-BD59-A6C34878D82A}">
                    <a16:rowId xmlns:a16="http://schemas.microsoft.com/office/drawing/2014/main" val="1941330899"/>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Timeframe</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4" vMerge="1">
                  <a:txBody>
                    <a:bodyPr/>
                    <a:lstStyle/>
                    <a:p>
                      <a:endParaRPr lang="en-US"/>
                    </a:p>
                  </a:txBody>
                  <a:tcPr marL="0" marR="0" marT="0" marB="0" anchor="ctr" horzOverflow="overflow"/>
                </a:tc>
                <a:tc hMerge="1" vMerge="1">
                  <a:txBody>
                    <a:bodyPr/>
                    <a:lstStyle/>
                    <a:p>
                      <a:endParaRPr lang="en-US"/>
                    </a:p>
                  </a:txBody>
                  <a:tcPr/>
                </a:tc>
                <a:tc hMerge="1" vMerge="1">
                  <a:txBody>
                    <a:bodyPr/>
                    <a:lstStyle/>
                    <a:p>
                      <a:endParaRPr lang="en-US"/>
                    </a:p>
                  </a:txBody>
                  <a:tcPr/>
                </a:tc>
                <a:tc hMerge="1" vMerge="1">
                  <a:txBody>
                    <a:bodyPr/>
                    <a:lstStyle/>
                    <a:p>
                      <a:endParaRPr lang="en-US"/>
                    </a:p>
                  </a:txBody>
                  <a:tcPr marL="0" marR="0" marT="0" marB="0" anchor="ctr" horzOverflow="overflow"/>
                </a:tc>
                <a:extLst>
                  <a:ext uri="{0D108BD9-81ED-4DB2-BD59-A6C34878D82A}">
                    <a16:rowId xmlns:a16="http://schemas.microsoft.com/office/drawing/2014/main" val="3846229157"/>
                  </a:ext>
                </a:extLst>
              </a:tr>
              <a:tr h="340300">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Task Lead (s)</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4" vMerge="1">
                  <a:txBody>
                    <a:bodyPr/>
                    <a:lstStyle/>
                    <a:p>
                      <a:endParaRPr lang="en-US"/>
                    </a:p>
                  </a:txBody>
                  <a:tcPr marL="0" marR="0" marT="0" marB="0" anchor="ctr" horzOverflow="overflow"/>
                </a:tc>
                <a:tc hMerge="1" vMerge="1">
                  <a:txBody>
                    <a:bodyPr/>
                    <a:lstStyle/>
                    <a:p>
                      <a:endParaRPr lang="en-US"/>
                    </a:p>
                  </a:txBody>
                  <a:tcPr/>
                </a:tc>
                <a:tc hMerge="1" vMerge="1">
                  <a:txBody>
                    <a:bodyPr/>
                    <a:lstStyle/>
                    <a:p>
                      <a:endParaRPr lang="en-US"/>
                    </a:p>
                  </a:txBody>
                  <a:tcPr/>
                </a:tc>
                <a:tc hMerge="1" vMerge="1">
                  <a:txBody>
                    <a:bodyPr/>
                    <a:lstStyle/>
                    <a:p>
                      <a:endParaRPr lang="en-US"/>
                    </a:p>
                  </a:txBody>
                  <a:tcPr marL="0" marR="0" marT="0" marB="0" anchor="ctr" horzOverflow="overflow"/>
                </a:tc>
                <a:extLst>
                  <a:ext uri="{0D108BD9-81ED-4DB2-BD59-A6C34878D82A}">
                    <a16:rowId xmlns:a16="http://schemas.microsoft.com/office/drawing/2014/main" val="3120655415"/>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Resources</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FY23</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1">
                          <a:solidFill>
                            <a:schemeClr val="bg2"/>
                          </a:solidFill>
                          <a:effectLst/>
                          <a:latin typeface="Palatino Linotype" panose="02040502050505030304" pitchFamily="18" charset="0"/>
                          <a:ea typeface="Calibri" panose="020F0502020204030204" pitchFamily="34" charset="0"/>
                          <a:cs typeface="Arial"/>
                        </a:rPr>
                        <a:t>FY24</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1">
                          <a:solidFill>
                            <a:schemeClr val="bg2"/>
                          </a:solidFill>
                          <a:effectLst/>
                          <a:latin typeface="Palatino Linotype" panose="02040502050505030304" pitchFamily="18" charset="0"/>
                          <a:ea typeface="Calibri" panose="020F0502020204030204" pitchFamily="34" charset="0"/>
                          <a:cs typeface="Arial"/>
                        </a:rPr>
                        <a:t>FY25</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Total</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975207388"/>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Ecosystem Stewardship Position</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150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r>
                        <a:rPr lang="en-US" sz="1600" b="0" i="0">
                          <a:solidFill>
                            <a:srgbClr val="000000"/>
                          </a:solidFill>
                          <a:effectLst/>
                          <a:latin typeface="Palatino Linotype" panose="02040502050505030304" pitchFamily="18" charset="0"/>
                          <a:ea typeface="Calibri" panose="020F0502020204030204" pitchFamily="34" charset="0"/>
                          <a:cs typeface="Arial"/>
                        </a:rPr>
                        <a:t> </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chemeClr val="tx2"/>
                          </a:solidFill>
                          <a:effectLst/>
                          <a:latin typeface="Palatino Linotype" panose="02040502050505030304" pitchFamily="18" charset="0"/>
                          <a:ea typeface="Calibri" panose="020F0502020204030204" pitchFamily="34" charset="0"/>
                          <a:cs typeface="Arial"/>
                        </a:rPr>
                        <a:t>200 </a:t>
                      </a:r>
                      <a:r>
                        <a:rPr lang="en-US" sz="1600" b="0" i="0" err="1">
                          <a:solidFill>
                            <a:schemeClr val="tx2"/>
                          </a:solidFill>
                          <a:effectLst/>
                          <a:latin typeface="Palatino Linotype" panose="02040502050505030304" pitchFamily="18" charset="0"/>
                          <a:ea typeface="Calibri" panose="020F0502020204030204" pitchFamily="34" charset="0"/>
                          <a:cs typeface="Arial"/>
                        </a:rPr>
                        <a:t>hrs</a:t>
                      </a:r>
                      <a:endParaRPr lang="en-US" sz="16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chemeClr val="tx2"/>
                          </a:solidFill>
                          <a:effectLst/>
                          <a:latin typeface="Palatino Linotype" panose="02040502050505030304" pitchFamily="18" charset="0"/>
                          <a:ea typeface="Calibri" panose="020F0502020204030204" pitchFamily="34" charset="0"/>
                          <a:cs typeface="Arial"/>
                        </a:rPr>
                        <a:t>200 </a:t>
                      </a:r>
                      <a:r>
                        <a:rPr lang="en-US" sz="1600" b="0" i="0" err="1">
                          <a:solidFill>
                            <a:schemeClr val="tx2"/>
                          </a:solidFill>
                          <a:effectLst/>
                          <a:latin typeface="Palatino Linotype" panose="02040502050505030304" pitchFamily="18" charset="0"/>
                          <a:ea typeface="Calibri" panose="020F0502020204030204" pitchFamily="34" charset="0"/>
                          <a:cs typeface="Arial"/>
                        </a:rPr>
                        <a:t>hrs</a:t>
                      </a:r>
                      <a:endParaRPr lang="en-US" sz="16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550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022625669"/>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Town Planning</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50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chemeClr val="tx2"/>
                          </a:solidFill>
                          <a:effectLst/>
                          <a:latin typeface="Palatino Linotype" panose="02040502050505030304" pitchFamily="18" charset="0"/>
                          <a:ea typeface="Calibri" panose="020F0502020204030204" pitchFamily="34" charset="0"/>
                          <a:cs typeface="Arial"/>
                        </a:rPr>
                        <a:t>50 </a:t>
                      </a:r>
                      <a:r>
                        <a:rPr lang="en-US" sz="1600" b="0" i="0" err="1">
                          <a:solidFill>
                            <a:schemeClr val="tx2"/>
                          </a:solidFill>
                          <a:effectLst/>
                          <a:latin typeface="Palatino Linotype" panose="02040502050505030304" pitchFamily="18" charset="0"/>
                          <a:ea typeface="Calibri" panose="020F0502020204030204" pitchFamily="34" charset="0"/>
                          <a:cs typeface="Arial"/>
                        </a:rPr>
                        <a:t>hrs</a:t>
                      </a:r>
                      <a:endParaRPr lang="en-US" sz="16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chemeClr val="tx2"/>
                          </a:solidFill>
                          <a:effectLst/>
                          <a:latin typeface="Palatino Linotype" panose="02040502050505030304" pitchFamily="18" charset="0"/>
                          <a:ea typeface="Calibri" panose="020F0502020204030204" pitchFamily="34" charset="0"/>
                          <a:cs typeface="Arial"/>
                        </a:rPr>
                        <a:t>100 </a:t>
                      </a:r>
                      <a:r>
                        <a:rPr lang="en-US" sz="1600" b="0" i="0" err="1">
                          <a:solidFill>
                            <a:schemeClr val="tx2"/>
                          </a:solidFill>
                          <a:effectLst/>
                          <a:latin typeface="Palatino Linotype" panose="02040502050505030304" pitchFamily="18" charset="0"/>
                          <a:ea typeface="Calibri" panose="020F0502020204030204" pitchFamily="34" charset="0"/>
                          <a:cs typeface="Arial"/>
                        </a:rPr>
                        <a:t>hrs</a:t>
                      </a:r>
                      <a:endParaRPr lang="en-US" sz="16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200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933649469"/>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Parks and Recreation</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200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chemeClr val="tx2"/>
                          </a:solidFill>
                          <a:effectLst/>
                          <a:latin typeface="Palatino Linotype" panose="02040502050505030304" pitchFamily="18" charset="0"/>
                          <a:ea typeface="Calibri" panose="020F0502020204030204" pitchFamily="34" charset="0"/>
                          <a:cs typeface="Arial"/>
                        </a:rPr>
                        <a:t>400 </a:t>
                      </a:r>
                      <a:r>
                        <a:rPr lang="en-US" sz="1600" b="0" i="0" err="1">
                          <a:solidFill>
                            <a:schemeClr val="tx2"/>
                          </a:solidFill>
                          <a:effectLst/>
                          <a:latin typeface="Palatino Linotype" panose="02040502050505030304" pitchFamily="18" charset="0"/>
                          <a:ea typeface="Calibri" panose="020F0502020204030204" pitchFamily="34" charset="0"/>
                          <a:cs typeface="Arial"/>
                        </a:rPr>
                        <a:t>hrs</a:t>
                      </a:r>
                      <a:endParaRPr lang="en-US" sz="16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chemeClr val="tx2"/>
                          </a:solidFill>
                          <a:effectLst/>
                          <a:latin typeface="Palatino Linotype" panose="02040502050505030304" pitchFamily="18" charset="0"/>
                          <a:ea typeface="Calibri" panose="020F0502020204030204" pitchFamily="34" charset="0"/>
                          <a:cs typeface="Arial"/>
                        </a:rPr>
                        <a:t>400 </a:t>
                      </a:r>
                      <a:r>
                        <a:rPr lang="en-US" sz="1600" b="0" i="0" err="1">
                          <a:solidFill>
                            <a:schemeClr val="tx2"/>
                          </a:solidFill>
                          <a:effectLst/>
                          <a:latin typeface="Palatino Linotype" panose="02040502050505030304" pitchFamily="18" charset="0"/>
                          <a:ea typeface="Calibri" panose="020F0502020204030204" pitchFamily="34" charset="0"/>
                          <a:cs typeface="Arial"/>
                        </a:rPr>
                        <a:t>hrs</a:t>
                      </a:r>
                      <a:endParaRPr lang="en-US" sz="16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600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0544862"/>
                  </a:ext>
                </a:extLst>
              </a:tr>
            </a:tbl>
          </a:graphicData>
        </a:graphic>
      </p:graphicFrame>
      <p:grpSp>
        <p:nvGrpSpPr>
          <p:cNvPr id="10" name="Group 9">
            <a:extLst>
              <a:ext uri="{FF2B5EF4-FFF2-40B4-BE49-F238E27FC236}">
                <a16:creationId xmlns:a16="http://schemas.microsoft.com/office/drawing/2014/main" id="{6D849874-307D-4B5C-8448-6832280D228B}"/>
              </a:ext>
            </a:extLst>
          </p:cNvPr>
          <p:cNvGrpSpPr/>
          <p:nvPr/>
        </p:nvGrpSpPr>
        <p:grpSpPr>
          <a:xfrm>
            <a:off x="6196189" y="136524"/>
            <a:ext cx="5995811" cy="823030"/>
            <a:chOff x="6196189" y="136524"/>
            <a:chExt cx="5995811" cy="823030"/>
          </a:xfrm>
        </p:grpSpPr>
        <p:sp>
          <p:nvSpPr>
            <p:cNvPr id="11" name="Arrow: Pentagon 10">
              <a:extLst>
                <a:ext uri="{FF2B5EF4-FFF2-40B4-BE49-F238E27FC236}">
                  <a16:creationId xmlns:a16="http://schemas.microsoft.com/office/drawing/2014/main" id="{EF756006-20D8-42FC-83A7-CCE1D8B6556C}"/>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83F5B2A1-273C-484F-8752-245F028DB635}"/>
                </a:ext>
              </a:extLst>
            </p:cNvPr>
            <p:cNvSpPr/>
            <p:nvPr/>
          </p:nvSpPr>
          <p:spPr>
            <a:xfrm>
              <a:off x="8737600" y="136524"/>
              <a:ext cx="2443298"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664329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16337"/>
            <a:ext cx="5811208" cy="461665"/>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lIns="91440" tIns="45720" rIns="91440" bIns="45720" rtlCol="0" anchor="t">
            <a:spAutoFit/>
          </a:bodyPr>
          <a:lstStyle/>
          <a:p>
            <a:r>
              <a:rPr lang="en-US" sz="2400">
                <a:solidFill>
                  <a:schemeClr val="bg2"/>
                </a:solidFill>
              </a:rPr>
              <a:t>Town Climate Action Plan </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23</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7814849" y="1129644"/>
            <a:ext cx="4008274" cy="2800767"/>
          </a:xfrm>
          <a:prstGeom prst="rect">
            <a:avLst/>
          </a:prstGeom>
          <a:solidFill>
            <a:schemeClr val="accent6">
              <a:lumMod val="40000"/>
              <a:lumOff val="60000"/>
              <a:alpha val="50000"/>
            </a:schemeClr>
          </a:solidFill>
        </p:spPr>
        <p:txBody>
          <a:bodyPr wrap="square">
            <a:spAutoFit/>
          </a:bodyPr>
          <a:lstStyle/>
          <a:p>
            <a:pPr marL="0" marR="0" algn="just">
              <a:spcBef>
                <a:spcPts val="0"/>
              </a:spcBef>
              <a:spcAft>
                <a:spcPts val="0"/>
              </a:spcAft>
            </a:pPr>
            <a:r>
              <a:rPr lang="en-US" sz="1600" b="1" i="1">
                <a:effectLst/>
                <a:latin typeface="+mj-lt"/>
                <a:ea typeface="Calibri" panose="020F0502020204030204" pitchFamily="34" charset="0"/>
                <a:cs typeface="Arial" panose="020B0604020202020204" pitchFamily="34" charset="0"/>
              </a:rPr>
              <a:t>Comp Plan Strategies:</a:t>
            </a:r>
            <a:r>
              <a:rPr lang="en-US" sz="1600" b="1">
                <a:effectLst/>
                <a:latin typeface="+mj-lt"/>
                <a:ea typeface="Calibri" panose="020F0502020204030204" pitchFamily="34" charset="0"/>
                <a:cs typeface="Arial" panose="020B0604020202020204" pitchFamily="34" charset="0"/>
              </a:rPr>
              <a:t> </a:t>
            </a:r>
            <a:endParaRPr lang="en-US" sz="1600">
              <a:effectLst/>
              <a:latin typeface="+mj-lt"/>
              <a:ea typeface="Calibri" panose="020F0502020204030204" pitchFamily="34" charset="0"/>
              <a:cs typeface="Arial" panose="020B0604020202020204" pitchFamily="34" charset="0"/>
            </a:endParaRPr>
          </a:p>
          <a:p>
            <a:pPr marL="0" marR="0" algn="just">
              <a:spcBef>
                <a:spcPts val="0"/>
              </a:spcBef>
              <a:spcAft>
                <a:spcPts val="1000"/>
              </a:spcAft>
            </a:pPr>
            <a:r>
              <a:rPr lang="en-US" sz="1600">
                <a:effectLst/>
                <a:latin typeface="+mj-lt"/>
                <a:ea typeface="Calibri" panose="020F0502020204030204" pitchFamily="34" charset="0"/>
                <a:cs typeface="Arial" panose="020B0604020202020204" pitchFamily="34" charset="0"/>
              </a:rPr>
              <a:t>2.G.S.2 Develop an Emissions Reduction and Climate Action Plan to identify potential solutions and strategies to reduce our contribution to climate change and better position the Town and County to be able to deal with potential impacts of a changing climate. The Plan should outline implementation responsibilities and include adaptation measures specific to the potential impacts of climate change on our economy.</a:t>
            </a:r>
          </a:p>
        </p:txBody>
      </p:sp>
      <p:sp>
        <p:nvSpPr>
          <p:cNvPr id="10" name="TextBox 9">
            <a:extLst>
              <a:ext uri="{FF2B5EF4-FFF2-40B4-BE49-F238E27FC236}">
                <a16:creationId xmlns:a16="http://schemas.microsoft.com/office/drawing/2014/main" id="{A6C774EE-45B9-4C80-B928-20C22DB58058}"/>
              </a:ext>
            </a:extLst>
          </p:cNvPr>
          <p:cNvSpPr txBox="1"/>
          <p:nvPr/>
        </p:nvSpPr>
        <p:spPr>
          <a:xfrm>
            <a:off x="184604" y="4100501"/>
            <a:ext cx="10432596" cy="2708434"/>
          </a:xfrm>
          <a:prstGeom prst="rect">
            <a:avLst/>
          </a:prstGeom>
          <a:solidFill>
            <a:schemeClr val="accent6">
              <a:lumMod val="40000"/>
              <a:lumOff val="60000"/>
              <a:alpha val="50000"/>
            </a:schemeClr>
          </a:solidFill>
        </p:spPr>
        <p:txBody>
          <a:bodyPr wrap="square">
            <a:spAutoFit/>
          </a:bodyPr>
          <a:lstStyle/>
          <a:p>
            <a:pPr marL="0" marR="0" algn="just">
              <a:spcBef>
                <a:spcPts val="600"/>
              </a:spcBef>
              <a:spcAft>
                <a:spcPts val="600"/>
              </a:spcAft>
            </a:pPr>
            <a:r>
              <a:rPr lang="en-US" sz="1600" b="1" i="1">
                <a:effectLst/>
                <a:ea typeface="Calibri" panose="020F0502020204030204" pitchFamily="34" charset="0"/>
                <a:cs typeface="Arial" panose="020B0604020202020204" pitchFamily="34" charset="0"/>
              </a:rPr>
              <a:t>Task: </a:t>
            </a:r>
            <a:r>
              <a:rPr lang="en-US" sz="1600">
                <a:effectLst/>
                <a:ea typeface="Calibri" panose="020F0502020204030204" pitchFamily="34" charset="0"/>
                <a:cs typeface="Arial" panose="020B0604020202020204" pitchFamily="34" charset="0"/>
              </a:rPr>
              <a:t>Town staff continues to work with the Jackson Hole Climate Action Collective (JHCAC) and Teton Climate Action Partnership (TCAP) by providing staff time to assist with project information, facilitation, or leadership in order to help with climate action and equity projects.  Town staff is building upon the work of these groups to draft a Town Sustainability Plan. </a:t>
            </a:r>
          </a:p>
          <a:p>
            <a:pPr marL="0" marR="0" algn="just">
              <a:spcBef>
                <a:spcPts val="600"/>
              </a:spcBef>
              <a:spcAft>
                <a:spcPts val="600"/>
              </a:spcAft>
            </a:pPr>
            <a:r>
              <a:rPr lang="en-US" sz="1600" b="1" i="1">
                <a:effectLst/>
                <a:ea typeface="Calibri" panose="020F0502020204030204" pitchFamily="34" charset="0"/>
                <a:cs typeface="Arial" panose="020B0604020202020204" pitchFamily="34" charset="0"/>
              </a:rPr>
              <a:t>Status:</a:t>
            </a:r>
            <a:r>
              <a:rPr lang="en-US" sz="1600">
                <a:effectLst/>
                <a:ea typeface="Calibri" panose="020F0502020204030204" pitchFamily="34" charset="0"/>
                <a:cs typeface="Arial" panose="020B0604020202020204" pitchFamily="34" charset="0"/>
              </a:rPr>
              <a:t> The Town of Jackson hired an Ecosystem Stewardship Administrator (ESA) in May of 2022. 20% of their time is allocated to helping TCAP and JHCAC with their efforts</a:t>
            </a:r>
            <a:r>
              <a:rPr lang="en-US" sz="1600">
                <a:ea typeface="Calibri" panose="020F0502020204030204" pitchFamily="34" charset="0"/>
                <a:cs typeface="Arial" panose="020B0604020202020204" pitchFamily="34" charset="0"/>
              </a:rPr>
              <a:t>. Another 20% is allocated to the Town Sustainability Plan. The ESA and other Town staff attend quarterly coordinating meetings, assist TCAP and JHCAC with identification of funding opportunities, and serve as liaisons between the groups and the Town. The ESA is currently working with both groups to build their work into the Town of Jackson Sustainability Plan. Sustainability Plan priorities and strategies were presented to Council in December of 2023, and a final draft will be presented for approval in June of 2024. If approved, implementation of the Sustainability Plan will follow</a:t>
            </a:r>
            <a:r>
              <a:rPr lang="en-US" sz="1600">
                <a:effectLst/>
                <a:ea typeface="Calibri" panose="020F0502020204030204" pitchFamily="34" charset="0"/>
                <a:cs typeface="Arial" panose="020B0604020202020204" pitchFamily="34" charset="0"/>
              </a:rPr>
              <a:t>.</a:t>
            </a:r>
          </a:p>
        </p:txBody>
      </p:sp>
      <p:graphicFrame>
        <p:nvGraphicFramePr>
          <p:cNvPr id="3" name="Table 2">
            <a:extLst>
              <a:ext uri="{FF2B5EF4-FFF2-40B4-BE49-F238E27FC236}">
                <a16:creationId xmlns:a16="http://schemas.microsoft.com/office/drawing/2014/main" id="{5F2749CD-40F7-4498-B04B-9D191C9E3032}"/>
              </a:ext>
            </a:extLst>
          </p:cNvPr>
          <p:cNvGraphicFramePr>
            <a:graphicFrameLocks noGrp="1"/>
          </p:cNvGraphicFramePr>
          <p:nvPr>
            <p:extLst>
              <p:ext uri="{D42A27DB-BD31-4B8C-83A1-F6EECF244321}">
                <p14:modId xmlns:p14="http://schemas.microsoft.com/office/powerpoint/2010/main" val="2643444826"/>
              </p:ext>
            </p:extLst>
          </p:nvPr>
        </p:nvGraphicFramePr>
        <p:xfrm>
          <a:off x="253877" y="1268380"/>
          <a:ext cx="6609079" cy="2449129"/>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1562264">
                  <a:extLst>
                    <a:ext uri="{9D8B030D-6E8A-4147-A177-3AD203B41FA5}">
                      <a16:colId xmlns:a16="http://schemas.microsoft.com/office/drawing/2014/main" val="1297973294"/>
                    </a:ext>
                  </a:extLst>
                </a:gridCol>
                <a:gridCol w="670743">
                  <a:extLst>
                    <a:ext uri="{9D8B030D-6E8A-4147-A177-3AD203B41FA5}">
                      <a16:colId xmlns:a16="http://schemas.microsoft.com/office/drawing/2014/main" val="1959505548"/>
                    </a:ext>
                  </a:extLst>
                </a:gridCol>
                <a:gridCol w="731104">
                  <a:extLst>
                    <a:ext uri="{9D8B030D-6E8A-4147-A177-3AD203B41FA5}">
                      <a16:colId xmlns:a16="http://schemas.microsoft.com/office/drawing/2014/main" val="2166711507"/>
                    </a:ext>
                  </a:extLst>
                </a:gridCol>
                <a:gridCol w="731104">
                  <a:extLst>
                    <a:ext uri="{9D8B030D-6E8A-4147-A177-3AD203B41FA5}">
                      <a16:colId xmlns:a16="http://schemas.microsoft.com/office/drawing/2014/main" val="787874295"/>
                    </a:ext>
                  </a:extLst>
                </a:gridCol>
                <a:gridCol w="1456932">
                  <a:extLst>
                    <a:ext uri="{9D8B030D-6E8A-4147-A177-3AD203B41FA5}">
                      <a16:colId xmlns:a16="http://schemas.microsoft.com/office/drawing/2014/main" val="1663430427"/>
                    </a:ext>
                  </a:extLst>
                </a:gridCol>
                <a:gridCol w="1456932">
                  <a:extLst>
                    <a:ext uri="{9D8B030D-6E8A-4147-A177-3AD203B41FA5}">
                      <a16:colId xmlns:a16="http://schemas.microsoft.com/office/drawing/2014/main" val="88561089"/>
                    </a:ext>
                  </a:extLst>
                </a:gridCol>
              </a:tblGrid>
              <a:tr h="267405">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Progress</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rowSpan="3" gridSpan="5">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Times New Roman"/>
                        </a:rPr>
                        <a:t>75%</a:t>
                      </a:r>
                      <a:endParaRPr lang="en-US" sz="1400" b="0" i="0">
                        <a:effectLst/>
                        <a:latin typeface="Palatino Linotype" panose="02040502050505030304" pitchFamily="18" charset="0"/>
                        <a:ea typeface="Calibri" panose="020F0502020204030204" pitchFamily="34" charset="0"/>
                        <a:cs typeface="Times New Roman"/>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Times New Roman"/>
                        </a:rPr>
                        <a:t>July 2021-June 2024</a:t>
                      </a:r>
                      <a:endParaRPr lang="en-US" sz="1400" b="0" i="0">
                        <a:effectLst/>
                        <a:latin typeface="Palatino Linotype" panose="02040502050505030304" pitchFamily="18" charset="0"/>
                        <a:ea typeface="Calibri" panose="020F0502020204030204" pitchFamily="34" charset="0"/>
                        <a:cs typeface="Times New Roman"/>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Times New Roman"/>
                        </a:rPr>
                        <a:t>Ecosystem Stewardship Administrator</a:t>
                      </a:r>
                      <a:endParaRPr lang="en-US" sz="1400" b="0" i="0">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rowSpan="3" hMerge="1">
                  <a:txBody>
                    <a:bodyPr/>
                    <a:lstStyle/>
                    <a:p>
                      <a:pPr marL="0" marR="0" algn="l">
                        <a:spcBef>
                          <a:spcPts val="0"/>
                        </a:spcBef>
                        <a:spcAft>
                          <a:spcPts val="0"/>
                        </a:spcAft>
                      </a:pPr>
                      <a:endParaRPr lang="en-US" sz="1400" b="0" i="0">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rowSpan="3" hMerge="1">
                  <a:txBody>
                    <a:bodyPr/>
                    <a:lstStyle/>
                    <a:p>
                      <a:pPr marL="0" marR="0" algn="l">
                        <a:spcBef>
                          <a:spcPts val="0"/>
                        </a:spcBef>
                        <a:spcAft>
                          <a:spcPts val="0"/>
                        </a:spcAft>
                      </a:pPr>
                      <a:endParaRPr lang="en-US" sz="1400" b="0" i="0">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rowSpan="3" hMerge="1">
                  <a:txBody>
                    <a:bodyPr/>
                    <a:lstStyle/>
                    <a:p>
                      <a:pPr marL="0" marR="0" algn="l">
                        <a:spcBef>
                          <a:spcPts val="0"/>
                        </a:spcBef>
                        <a:spcAft>
                          <a:spcPts val="0"/>
                        </a:spcAft>
                      </a:pPr>
                      <a:endParaRPr lang="en-US" sz="1400" b="0" i="0">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rowSpan="3" hMerge="1">
                  <a:txBody>
                    <a:bodyPr/>
                    <a:lstStyle/>
                    <a:p>
                      <a:pPr marL="0" marR="0" algn="l">
                        <a:spcBef>
                          <a:spcPts val="0"/>
                        </a:spcBef>
                        <a:spcAft>
                          <a:spcPts val="0"/>
                        </a:spcAft>
                      </a:pPr>
                      <a:endParaRPr lang="en-US" sz="1400" b="0" i="0">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377838599"/>
                  </a:ext>
                </a:extLst>
              </a:tr>
              <a:tr h="267405">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Timeframe</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559715090"/>
                  </a:ext>
                </a:extLst>
              </a:tr>
              <a:tr h="267405">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Task Lead</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518558585"/>
                  </a:ext>
                </a:extLst>
              </a:tr>
              <a:tr h="3667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Resources</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FY 22</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FY 23</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Times New Roman"/>
                        </a:rPr>
                        <a:t>FY24</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1">
                          <a:solidFill>
                            <a:schemeClr val="bg2"/>
                          </a:solidFill>
                          <a:effectLst/>
                          <a:latin typeface="Palatino Linotype" panose="02040502050505030304" pitchFamily="18" charset="0"/>
                          <a:ea typeface="Calibri" panose="020F0502020204030204" pitchFamily="34" charset="0"/>
                          <a:cs typeface="Times New Roman"/>
                        </a:rPr>
                        <a:t>FY25</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Total</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extLst>
                  <a:ext uri="{0D108BD9-81ED-4DB2-BD59-A6C34878D82A}">
                    <a16:rowId xmlns:a16="http://schemas.microsoft.com/office/drawing/2014/main" val="3177156103"/>
                  </a:ext>
                </a:extLst>
              </a:tr>
              <a:tr h="26740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Other Town Staff</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100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100 </a:t>
                      </a:r>
                      <a:r>
                        <a:rPr lang="en-US" sz="14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50 </a:t>
                      </a:r>
                      <a:r>
                        <a:rPr lang="en-US" sz="14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0 </a:t>
                      </a:r>
                      <a:r>
                        <a:rPr lang="en-US" sz="1400" b="0" i="0" err="1">
                          <a:solidFill>
                            <a:schemeClr val="tx2"/>
                          </a:solidFill>
                          <a:effectLst/>
                          <a:latin typeface="Palatino Linotype" panose="02040502050505030304" pitchFamily="18" charset="0"/>
                          <a:ea typeface="Calibri" panose="020F0502020204030204" pitchFamily="34" charset="0"/>
                          <a:cs typeface="Times New Roman"/>
                        </a:rPr>
                        <a:t>hrs</a:t>
                      </a:r>
                      <a:r>
                        <a:rPr lang="en-US" sz="1400" b="0" i="0">
                          <a:solidFill>
                            <a:schemeClr val="tx2"/>
                          </a:solidFill>
                          <a:effectLst/>
                          <a:latin typeface="Palatino Linotype" panose="02040502050505030304" pitchFamily="18" charset="0"/>
                          <a:ea typeface="Calibri" panose="020F0502020204030204" pitchFamily="34" charset="0"/>
                          <a:cs typeface="Times New Roman"/>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250 </a:t>
                      </a:r>
                      <a:r>
                        <a:rPr lang="en-US" sz="14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3404252417"/>
                  </a:ext>
                </a:extLst>
              </a:tr>
              <a:tr h="26740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Ecosystem Stewardship</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250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800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20 </a:t>
                      </a:r>
                      <a:r>
                        <a:rPr lang="en-US" sz="14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1070 </a:t>
                      </a:r>
                      <a:r>
                        <a:rPr lang="en-US" sz="14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1346561790"/>
                  </a:ext>
                </a:extLst>
              </a:tr>
              <a:tr h="267405">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Times New Roman"/>
                        </a:rPr>
                        <a:t>Long-Range Planning</a:t>
                      </a:r>
                      <a:endParaRPr lang="en-US" sz="1400" b="0" i="1">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20 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0 </a:t>
                      </a:r>
                      <a:r>
                        <a:rPr lang="en-US" sz="14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Times New Roman"/>
                        </a:rPr>
                        <a:t>20 </a:t>
                      </a:r>
                      <a:r>
                        <a:rPr lang="en-US" sz="1400" b="0" i="0" err="1">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83430425"/>
                  </a:ext>
                </a:extLst>
              </a:tr>
            </a:tbl>
          </a:graphicData>
        </a:graphic>
      </p:graphicFrame>
      <p:grpSp>
        <p:nvGrpSpPr>
          <p:cNvPr id="12" name="Group 11">
            <a:extLst>
              <a:ext uri="{FF2B5EF4-FFF2-40B4-BE49-F238E27FC236}">
                <a16:creationId xmlns:a16="http://schemas.microsoft.com/office/drawing/2014/main" id="{1BE2B25F-0D10-4E96-972B-377957EDE5EF}"/>
              </a:ext>
            </a:extLst>
          </p:cNvPr>
          <p:cNvGrpSpPr/>
          <p:nvPr/>
        </p:nvGrpSpPr>
        <p:grpSpPr>
          <a:xfrm>
            <a:off x="6196189" y="136524"/>
            <a:ext cx="5995811" cy="823030"/>
            <a:chOff x="6196189" y="136524"/>
            <a:chExt cx="5995811" cy="823030"/>
          </a:xfrm>
        </p:grpSpPr>
        <p:sp>
          <p:nvSpPr>
            <p:cNvPr id="13" name="Arrow: Pentagon 12">
              <a:extLst>
                <a:ext uri="{FF2B5EF4-FFF2-40B4-BE49-F238E27FC236}">
                  <a16:creationId xmlns:a16="http://schemas.microsoft.com/office/drawing/2014/main" id="{2499FFD3-D926-4886-ACA5-2CE55D4C272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DB14AC3C-ABBF-476C-9E61-42167FCE5ED6}"/>
                </a:ext>
              </a:extLst>
            </p:cNvPr>
            <p:cNvSpPr/>
            <p:nvPr/>
          </p:nvSpPr>
          <p:spPr>
            <a:xfrm>
              <a:off x="8737600" y="136524"/>
              <a:ext cx="2443298"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3160681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16337"/>
            <a:ext cx="5811208" cy="461665"/>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lIns="91440" tIns="45720" rIns="91440" bIns="45720" rtlCol="0" anchor="t">
            <a:spAutoFit/>
          </a:bodyPr>
          <a:lstStyle/>
          <a:p>
            <a:r>
              <a:rPr lang="en-US" sz="2400">
                <a:solidFill>
                  <a:schemeClr val="bg2"/>
                </a:solidFill>
              </a:rPr>
              <a:t>Town Climate Implementation</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24</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7814849" y="1129644"/>
            <a:ext cx="4008274" cy="2800767"/>
          </a:xfrm>
          <a:prstGeom prst="rect">
            <a:avLst/>
          </a:prstGeom>
          <a:solidFill>
            <a:schemeClr val="accent6">
              <a:lumMod val="40000"/>
              <a:lumOff val="60000"/>
              <a:alpha val="50000"/>
            </a:schemeClr>
          </a:solidFill>
        </p:spPr>
        <p:txBody>
          <a:bodyPr wrap="square">
            <a:spAutoFit/>
          </a:bodyPr>
          <a:lstStyle/>
          <a:p>
            <a:pPr marL="0" marR="0" algn="just">
              <a:spcBef>
                <a:spcPts val="0"/>
              </a:spcBef>
              <a:spcAft>
                <a:spcPts val="0"/>
              </a:spcAft>
            </a:pPr>
            <a:r>
              <a:rPr lang="en-US" sz="1600" b="1" i="1">
                <a:effectLst/>
                <a:latin typeface="+mj-lt"/>
                <a:ea typeface="Calibri" panose="020F0502020204030204" pitchFamily="34" charset="0"/>
                <a:cs typeface="Arial" panose="020B0604020202020204" pitchFamily="34" charset="0"/>
              </a:rPr>
              <a:t>Comp Plan Strategies:</a:t>
            </a:r>
            <a:r>
              <a:rPr lang="en-US" sz="1600" b="1">
                <a:effectLst/>
                <a:latin typeface="+mj-lt"/>
                <a:ea typeface="Calibri" panose="020F0502020204030204" pitchFamily="34" charset="0"/>
                <a:cs typeface="Arial" panose="020B0604020202020204" pitchFamily="34" charset="0"/>
              </a:rPr>
              <a:t> </a:t>
            </a:r>
            <a:endParaRPr lang="en-US" sz="1600">
              <a:effectLst/>
              <a:latin typeface="+mj-lt"/>
              <a:ea typeface="Calibri" panose="020F0502020204030204" pitchFamily="34" charset="0"/>
              <a:cs typeface="Arial" panose="020B0604020202020204" pitchFamily="34" charset="0"/>
            </a:endParaRPr>
          </a:p>
          <a:p>
            <a:pPr marL="0" marR="0" algn="just">
              <a:spcBef>
                <a:spcPts val="0"/>
              </a:spcBef>
              <a:spcAft>
                <a:spcPts val="1000"/>
              </a:spcAft>
            </a:pPr>
            <a:r>
              <a:rPr lang="en-US" sz="1600">
                <a:effectLst/>
                <a:latin typeface="+mj-lt"/>
                <a:ea typeface="Calibri" panose="020F0502020204030204" pitchFamily="34" charset="0"/>
                <a:cs typeface="Arial" panose="020B0604020202020204" pitchFamily="34" charset="0"/>
              </a:rPr>
              <a:t>2.G.S.2 Develop an Emissions Reduction and Climate Action Plan to identify potential solutions and strategies to reduce our contribution to climate change and better position the Town and County to be able to deal with potential impacts of a changing climate. The Plan should outline implementation responsibilities and include adaptation measures specific to the potential impacts of climate change on our economy.</a:t>
            </a:r>
          </a:p>
        </p:txBody>
      </p:sp>
      <p:sp>
        <p:nvSpPr>
          <p:cNvPr id="10" name="TextBox 9">
            <a:extLst>
              <a:ext uri="{FF2B5EF4-FFF2-40B4-BE49-F238E27FC236}">
                <a16:creationId xmlns:a16="http://schemas.microsoft.com/office/drawing/2014/main" id="{A6C774EE-45B9-4C80-B928-20C22DB58058}"/>
              </a:ext>
            </a:extLst>
          </p:cNvPr>
          <p:cNvSpPr txBox="1"/>
          <p:nvPr/>
        </p:nvSpPr>
        <p:spPr>
          <a:xfrm>
            <a:off x="184604" y="4100501"/>
            <a:ext cx="10432596" cy="2462213"/>
          </a:xfrm>
          <a:prstGeom prst="rect">
            <a:avLst/>
          </a:prstGeom>
          <a:solidFill>
            <a:schemeClr val="accent6">
              <a:lumMod val="40000"/>
              <a:lumOff val="60000"/>
              <a:alpha val="50000"/>
            </a:schemeClr>
          </a:solidFill>
        </p:spPr>
        <p:txBody>
          <a:bodyPr wrap="square">
            <a:spAutoFit/>
          </a:bodyPr>
          <a:lstStyle/>
          <a:p>
            <a:pPr algn="just">
              <a:spcBef>
                <a:spcPts val="600"/>
              </a:spcBef>
              <a:spcAft>
                <a:spcPts val="600"/>
              </a:spcAft>
            </a:pPr>
            <a:r>
              <a:rPr lang="en-US" sz="1600" b="1" i="1">
                <a:effectLst/>
                <a:ea typeface="Calibri" panose="020F0502020204030204" pitchFamily="34" charset="0"/>
                <a:cs typeface="Arial" panose="020B0604020202020204" pitchFamily="34" charset="0"/>
              </a:rPr>
              <a:t>Task: </a:t>
            </a:r>
            <a:r>
              <a:rPr lang="en-US" sz="1600">
                <a:effectLst/>
                <a:ea typeface="Calibri" panose="020F0502020204030204" pitchFamily="34" charset="0"/>
                <a:cs typeface="Arial" panose="020B0604020202020204" pitchFamily="34" charset="0"/>
              </a:rPr>
              <a:t>Town staff will map out a detailed timeline for implementation of climate action strategies within the Town </a:t>
            </a:r>
            <a:r>
              <a:rPr lang="en-US" sz="1600">
                <a:ea typeface="Calibri" panose="020F0502020204030204" pitchFamily="34" charset="0"/>
                <a:cs typeface="Arial" panose="020B0604020202020204" pitchFamily="34" charset="0"/>
              </a:rPr>
              <a:t>Sustainability Plan and begin implementation. </a:t>
            </a:r>
            <a:r>
              <a:rPr lang="en-US" sz="1600">
                <a:effectLst/>
                <a:ea typeface="Calibri" panose="020F0502020204030204" pitchFamily="34" charset="0"/>
                <a:cs typeface="Arial" panose="020B0604020202020204" pitchFamily="34" charset="0"/>
              </a:rPr>
              <a:t>Town staff will also continue </a:t>
            </a:r>
            <a:r>
              <a:rPr lang="en-US" sz="1600">
                <a:ea typeface="Calibri" panose="020F0502020204030204" pitchFamily="34" charset="0"/>
                <a:cs typeface="Arial" panose="020B0604020202020204" pitchFamily="34" charset="0"/>
              </a:rPr>
              <a:t>to work with the Jackson Hole Climate Action Collective (JHCAC) and Teton Climate Action Partnership (TCAP) to support community-wide climate action projects, identify potential funding opportunities, and serve as a liaison between those groups and the Town. </a:t>
            </a:r>
            <a:endParaRPr lang="en-US" sz="1600">
              <a:effectLst/>
              <a:ea typeface="Calibri" panose="020F0502020204030204" pitchFamily="34" charset="0"/>
              <a:cs typeface="Arial" panose="020B0604020202020204" pitchFamily="34" charset="0"/>
            </a:endParaRPr>
          </a:p>
          <a:p>
            <a:pPr marL="0" marR="0" algn="just">
              <a:spcBef>
                <a:spcPts val="600"/>
              </a:spcBef>
              <a:spcAft>
                <a:spcPts val="600"/>
              </a:spcAft>
            </a:pPr>
            <a:r>
              <a:rPr lang="en-US" sz="1600" b="1" i="1">
                <a:effectLst/>
                <a:ea typeface="Calibri" panose="020F0502020204030204" pitchFamily="34" charset="0"/>
                <a:cs typeface="Arial" panose="020B0604020202020204" pitchFamily="34" charset="0"/>
              </a:rPr>
              <a:t>Status: </a:t>
            </a:r>
            <a:r>
              <a:rPr lang="en-US" sz="1600">
                <a:effectLst/>
                <a:ea typeface="Calibri" panose="020F0502020204030204" pitchFamily="34" charset="0"/>
                <a:cs typeface="Arial" panose="020B0604020202020204" pitchFamily="34" charset="0"/>
              </a:rPr>
              <a:t>Upon approval of the Town Sustainability Plan, which is scheduled for review by the </a:t>
            </a:r>
            <a:r>
              <a:rPr lang="en-US" sz="1600">
                <a:ea typeface="Calibri" panose="020F0502020204030204" pitchFamily="34" charset="0"/>
                <a:cs typeface="Arial" panose="020B0604020202020204" pitchFamily="34" charset="0"/>
              </a:rPr>
              <a:t>Town Council in </a:t>
            </a:r>
            <a:r>
              <a:rPr lang="en-US" sz="1600">
                <a:effectLst/>
                <a:ea typeface="Calibri" panose="020F0502020204030204" pitchFamily="34" charset="0"/>
                <a:cs typeface="Arial" panose="020B0604020202020204" pitchFamily="34" charset="0"/>
              </a:rPr>
              <a:t>June</a:t>
            </a:r>
            <a:r>
              <a:rPr lang="en-US" sz="1600">
                <a:ea typeface="Calibri" panose="020F0502020204030204" pitchFamily="34" charset="0"/>
                <a:cs typeface="Arial" panose="020B0604020202020204" pitchFamily="34" charset="0"/>
              </a:rPr>
              <a:t> of</a:t>
            </a:r>
            <a:r>
              <a:rPr lang="en-US" sz="1600">
                <a:effectLst/>
                <a:ea typeface="Calibri" panose="020F0502020204030204" pitchFamily="34" charset="0"/>
                <a:cs typeface="Arial" panose="020B0604020202020204" pitchFamily="34" charset="0"/>
              </a:rPr>
              <a:t> 2024, Town staff will begin implementation of strategies within the plan.  Each strategy within the plan has a corresponding timeline of completion by 2026, 2028, 2030, or 2035. </a:t>
            </a:r>
            <a:r>
              <a:rPr lang="en-US" sz="1600">
                <a:ea typeface="Calibri" panose="020F0502020204030204" pitchFamily="34" charset="0"/>
                <a:cs typeface="Arial" panose="020B0604020202020204" pitchFamily="34" charset="0"/>
              </a:rPr>
              <a:t>While a few strategies need more than a decade to complete, most strategies will be completed by 2030, and staff should plan on drafting an updated plan at that time. Some strategies are already on the Council agenda for 2024. </a:t>
            </a:r>
            <a:endParaRPr lang="en-US" sz="1600">
              <a:effectLst/>
              <a:ea typeface="Calibri" panose="020F050202020403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5F2749CD-40F7-4498-B04B-9D191C9E3032}"/>
              </a:ext>
            </a:extLst>
          </p:cNvPr>
          <p:cNvGraphicFramePr>
            <a:graphicFrameLocks noGrp="1"/>
          </p:cNvGraphicFramePr>
          <p:nvPr>
            <p:extLst>
              <p:ext uri="{D42A27DB-BD31-4B8C-83A1-F6EECF244321}">
                <p14:modId xmlns:p14="http://schemas.microsoft.com/office/powerpoint/2010/main" val="4165967450"/>
              </p:ext>
            </p:extLst>
          </p:nvPr>
        </p:nvGraphicFramePr>
        <p:xfrm>
          <a:off x="253876" y="1268380"/>
          <a:ext cx="6626195" cy="2456044"/>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312683">
                  <a:extLst>
                    <a:ext uri="{9D8B030D-6E8A-4147-A177-3AD203B41FA5}">
                      <a16:colId xmlns:a16="http://schemas.microsoft.com/office/drawing/2014/main" val="1297973294"/>
                    </a:ext>
                  </a:extLst>
                </a:gridCol>
                <a:gridCol w="2156756">
                  <a:extLst>
                    <a:ext uri="{9D8B030D-6E8A-4147-A177-3AD203B41FA5}">
                      <a16:colId xmlns:a16="http://schemas.microsoft.com/office/drawing/2014/main" val="1663430427"/>
                    </a:ext>
                  </a:extLst>
                </a:gridCol>
                <a:gridCol w="2156756">
                  <a:extLst>
                    <a:ext uri="{9D8B030D-6E8A-4147-A177-3AD203B41FA5}">
                      <a16:colId xmlns:a16="http://schemas.microsoft.com/office/drawing/2014/main" val="88561089"/>
                    </a:ext>
                  </a:extLst>
                </a:gridCol>
              </a:tblGrid>
              <a:tr h="267405">
                <a:tc>
                  <a:txBody>
                    <a:bodyPr/>
                    <a:lstStyle/>
                    <a:p>
                      <a:pPr marL="0" marR="0" algn="l">
                        <a:spcBef>
                          <a:spcPts val="0"/>
                        </a:spcBef>
                        <a:spcAft>
                          <a:spcPts val="0"/>
                        </a:spcAft>
                      </a:pPr>
                      <a:r>
                        <a:rPr lang="en-US" sz="1400" b="0" i="1">
                          <a:ln>
                            <a:noFill/>
                          </a:ln>
                          <a:solidFill>
                            <a:srgbClr val="FFFFFF"/>
                          </a:solidFill>
                          <a:effectLst/>
                          <a:latin typeface="Palatino Linotype" panose="02040502050505030304" pitchFamily="18" charset="0"/>
                          <a:ea typeface="Calibri" panose="020F0502020204030204" pitchFamily="34" charset="0"/>
                          <a:cs typeface="Times New Roman"/>
                        </a:rPr>
                        <a:t>Progress</a:t>
                      </a:r>
                      <a:endParaRPr lang="en-US" sz="1400" b="0" i="1">
                        <a:ln>
                          <a:noFill/>
                        </a:ln>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38135"/>
                    </a:solidFill>
                  </a:tcPr>
                </a:tc>
                <a:tc rowSpan="3" gridSpan="2">
                  <a:txBody>
                    <a:bodyPr/>
                    <a:lstStyle/>
                    <a:p>
                      <a:r>
                        <a:rPr lang="en-US">
                          <a:ln>
                            <a:noFill/>
                          </a:ln>
                          <a:latin typeface="Palatino Linotype" panose="02040502050505030304" pitchFamily="18" charset="0"/>
                        </a:rPr>
                        <a:t>0%</a:t>
                      </a:r>
                    </a:p>
                    <a:p>
                      <a:r>
                        <a:rPr lang="en-US">
                          <a:ln>
                            <a:noFill/>
                          </a:ln>
                          <a:latin typeface="Palatino Linotype" panose="02040502050505030304" pitchFamily="18" charset="0"/>
                        </a:rPr>
                        <a:t>July 2024-June 2030</a:t>
                      </a:r>
                    </a:p>
                    <a:p>
                      <a:r>
                        <a:rPr lang="en-US">
                          <a:ln>
                            <a:noFill/>
                          </a:ln>
                          <a:latin typeface="Palatino Linotype" panose="02040502050505030304" pitchFamily="18" charset="0"/>
                        </a:rPr>
                        <a:t>Ecosystem Stewardship Administrator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rowSpan="3" hMerge="1">
                  <a:txBody>
                    <a:bodyPr/>
                    <a:lstStyle/>
                    <a:p>
                      <a:endParaRPr lang="en-US"/>
                    </a:p>
                  </a:txBody>
                  <a:tcPr/>
                </a:tc>
                <a:extLst>
                  <a:ext uri="{0D108BD9-81ED-4DB2-BD59-A6C34878D82A}">
                    <a16:rowId xmlns:a16="http://schemas.microsoft.com/office/drawing/2014/main" val="377838599"/>
                  </a:ext>
                </a:extLst>
              </a:tr>
              <a:tr h="267405">
                <a:tc>
                  <a:txBody>
                    <a:bodyPr/>
                    <a:lstStyle/>
                    <a:p>
                      <a:pPr marL="0" marR="0" algn="l">
                        <a:spcBef>
                          <a:spcPts val="0"/>
                        </a:spcBef>
                        <a:spcAft>
                          <a:spcPts val="0"/>
                        </a:spcAft>
                      </a:pPr>
                      <a:r>
                        <a:rPr lang="en-US" sz="1400" b="0" i="1">
                          <a:ln>
                            <a:noFill/>
                          </a:ln>
                          <a:solidFill>
                            <a:srgbClr val="FFFFFF"/>
                          </a:solidFill>
                          <a:effectLst/>
                          <a:latin typeface="Palatino Linotype" panose="02040502050505030304" pitchFamily="18" charset="0"/>
                          <a:ea typeface="Calibri" panose="020F0502020204030204" pitchFamily="34" charset="0"/>
                          <a:cs typeface="Times New Roman"/>
                        </a:rPr>
                        <a:t>Timeframe</a:t>
                      </a:r>
                      <a:endParaRPr lang="en-US" sz="1400" b="0" i="1">
                        <a:ln>
                          <a:noFill/>
                        </a:ln>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38135"/>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559715090"/>
                  </a:ext>
                </a:extLst>
              </a:tr>
              <a:tr h="267405">
                <a:tc>
                  <a:txBody>
                    <a:bodyPr/>
                    <a:lstStyle/>
                    <a:p>
                      <a:pPr marL="0" marR="0" algn="l">
                        <a:spcBef>
                          <a:spcPts val="0"/>
                        </a:spcBef>
                        <a:spcAft>
                          <a:spcPts val="0"/>
                        </a:spcAft>
                      </a:pPr>
                      <a:r>
                        <a:rPr lang="en-US" sz="1400" b="0" i="1">
                          <a:ln>
                            <a:noFill/>
                          </a:ln>
                          <a:solidFill>
                            <a:srgbClr val="FFFFFF"/>
                          </a:solidFill>
                          <a:effectLst/>
                          <a:latin typeface="Palatino Linotype" panose="02040502050505030304" pitchFamily="18" charset="0"/>
                          <a:ea typeface="Calibri" panose="020F0502020204030204" pitchFamily="34" charset="0"/>
                          <a:cs typeface="Times New Roman"/>
                        </a:rPr>
                        <a:t>Task Lead</a:t>
                      </a:r>
                      <a:endParaRPr lang="en-US" sz="1400" b="0" i="1">
                        <a:ln>
                          <a:noFill/>
                        </a:ln>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38135"/>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518558585"/>
                  </a:ext>
                </a:extLst>
              </a:tr>
              <a:tr h="366754">
                <a:tc>
                  <a:txBody>
                    <a:bodyPr/>
                    <a:lstStyle/>
                    <a:p>
                      <a:pPr marL="0" marR="0" algn="l">
                        <a:spcBef>
                          <a:spcPts val="0"/>
                        </a:spcBef>
                        <a:spcAft>
                          <a:spcPts val="0"/>
                        </a:spcAft>
                      </a:pPr>
                      <a:r>
                        <a:rPr lang="en-US" sz="1400" b="0" i="1">
                          <a:ln>
                            <a:noFill/>
                          </a:ln>
                          <a:solidFill>
                            <a:srgbClr val="FFFFFF"/>
                          </a:solidFill>
                          <a:effectLst/>
                          <a:latin typeface="Palatino Linotype" panose="02040502050505030304" pitchFamily="18" charset="0"/>
                          <a:ea typeface="Calibri" panose="020F0502020204030204" pitchFamily="34" charset="0"/>
                          <a:cs typeface="Times New Roman"/>
                        </a:rPr>
                        <a:t>Resources</a:t>
                      </a:r>
                      <a:endParaRPr lang="en-US" sz="1400" b="0" i="1">
                        <a:ln>
                          <a:noFill/>
                        </a:ln>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3813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1">
                          <a:ln>
                            <a:noFill/>
                          </a:ln>
                          <a:solidFill>
                            <a:schemeClr val="bg2"/>
                          </a:solidFill>
                          <a:effectLst/>
                          <a:latin typeface="Palatino Linotype" panose="02040502050505030304" pitchFamily="18" charset="0"/>
                          <a:ea typeface="Calibri" panose="020F0502020204030204" pitchFamily="34" charset="0"/>
                          <a:cs typeface="Times New Roman"/>
                        </a:rPr>
                        <a:t>FY25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l">
                        <a:spcBef>
                          <a:spcPts val="0"/>
                        </a:spcBef>
                        <a:spcAft>
                          <a:spcPts val="0"/>
                        </a:spcAft>
                      </a:pPr>
                      <a:r>
                        <a:rPr lang="en-US" sz="1400" b="0" i="1">
                          <a:ln>
                            <a:noFill/>
                          </a:ln>
                          <a:solidFill>
                            <a:srgbClr val="FFFFFF"/>
                          </a:solidFill>
                          <a:effectLst/>
                          <a:latin typeface="Palatino Linotype" panose="02040502050505030304" pitchFamily="18" charset="0"/>
                          <a:ea typeface="Calibri" panose="020F0502020204030204" pitchFamily="34" charset="0"/>
                          <a:cs typeface="Times New Roman"/>
                        </a:rPr>
                        <a:t>Total</a:t>
                      </a:r>
                      <a:endParaRPr lang="en-US" sz="1400" b="0" i="1">
                        <a:ln>
                          <a:noFill/>
                        </a:ln>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177156103"/>
                  </a:ext>
                </a:extLst>
              </a:tr>
              <a:tr h="267405">
                <a:tc>
                  <a:txBody>
                    <a:bodyPr/>
                    <a:lstStyle/>
                    <a:p>
                      <a:pPr marL="99695" marR="0" algn="l">
                        <a:spcBef>
                          <a:spcPts val="0"/>
                        </a:spcBef>
                        <a:spcAft>
                          <a:spcPts val="0"/>
                        </a:spcAft>
                      </a:pPr>
                      <a:r>
                        <a:rPr lang="en-US" sz="1400" b="0" i="1">
                          <a:ln>
                            <a:noFill/>
                          </a:ln>
                          <a:solidFill>
                            <a:srgbClr val="FFFFFF"/>
                          </a:solidFill>
                          <a:effectLst/>
                          <a:latin typeface="Palatino Linotype" panose="02040502050505030304" pitchFamily="18" charset="0"/>
                          <a:ea typeface="Calibri" panose="020F0502020204030204" pitchFamily="34" charset="0"/>
                          <a:cs typeface="Times New Roman"/>
                        </a:rPr>
                        <a:t>Other Town Staff</a:t>
                      </a:r>
                      <a:endParaRPr lang="en-US" sz="1400" b="0" i="1">
                        <a:ln>
                          <a:noFill/>
                        </a:ln>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ln>
                            <a:noFill/>
                          </a:ln>
                          <a:solidFill>
                            <a:schemeClr val="tx2"/>
                          </a:solidFill>
                          <a:effectLst/>
                          <a:latin typeface="Palatino Linotype" panose="02040502050505030304" pitchFamily="18" charset="0"/>
                          <a:ea typeface="Calibri" panose="020F0502020204030204" pitchFamily="34" charset="0"/>
                          <a:cs typeface="Times New Roman"/>
                        </a:rPr>
                        <a:t>100 </a:t>
                      </a:r>
                      <a:r>
                        <a:rPr lang="en-US" sz="1400" b="0" i="0" err="1">
                          <a:ln>
                            <a:noFill/>
                          </a:ln>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ln>
                          <a:noFill/>
                        </a:ln>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ln>
                            <a:noFill/>
                          </a:ln>
                          <a:solidFill>
                            <a:schemeClr val="tx2"/>
                          </a:solidFill>
                          <a:effectLst/>
                          <a:latin typeface="Palatino Linotype" panose="02040502050505030304" pitchFamily="18" charset="0"/>
                          <a:ea typeface="Calibri" panose="020F0502020204030204" pitchFamily="34" charset="0"/>
                          <a:cs typeface="Times New Roman"/>
                        </a:rPr>
                        <a:t>100 </a:t>
                      </a:r>
                      <a:r>
                        <a:rPr lang="en-US" sz="1400" b="0" i="0" err="1">
                          <a:ln>
                            <a:noFill/>
                          </a:ln>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ln>
                          <a:noFill/>
                        </a:ln>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9"/>
                    </a:solidFill>
                  </a:tcPr>
                </a:tc>
                <a:extLst>
                  <a:ext uri="{0D108BD9-81ED-4DB2-BD59-A6C34878D82A}">
                    <a16:rowId xmlns:a16="http://schemas.microsoft.com/office/drawing/2014/main" val="3404252417"/>
                  </a:ext>
                </a:extLst>
              </a:tr>
              <a:tr h="267405">
                <a:tc>
                  <a:txBody>
                    <a:bodyPr/>
                    <a:lstStyle/>
                    <a:p>
                      <a:pPr marL="99695" marR="0" algn="l">
                        <a:spcBef>
                          <a:spcPts val="0"/>
                        </a:spcBef>
                        <a:spcAft>
                          <a:spcPts val="0"/>
                        </a:spcAft>
                      </a:pPr>
                      <a:r>
                        <a:rPr lang="en-US" sz="1400" b="0" i="1">
                          <a:ln>
                            <a:noFill/>
                          </a:ln>
                          <a:solidFill>
                            <a:srgbClr val="FFFFFF"/>
                          </a:solidFill>
                          <a:effectLst/>
                          <a:latin typeface="Palatino Linotype" panose="02040502050505030304" pitchFamily="18" charset="0"/>
                          <a:ea typeface="Calibri" panose="020F0502020204030204" pitchFamily="34" charset="0"/>
                          <a:cs typeface="Times New Roman"/>
                        </a:rPr>
                        <a:t>Ecosystem Stewardship</a:t>
                      </a:r>
                      <a:endParaRPr lang="en-US" sz="1400" b="0" i="1">
                        <a:ln>
                          <a:noFill/>
                        </a:ln>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ln>
                            <a:noFill/>
                          </a:ln>
                          <a:solidFill>
                            <a:schemeClr val="tx2"/>
                          </a:solidFill>
                          <a:effectLst/>
                          <a:latin typeface="Palatino Linotype" panose="02040502050505030304" pitchFamily="18" charset="0"/>
                          <a:ea typeface="Calibri" panose="020F0502020204030204" pitchFamily="34" charset="0"/>
                          <a:cs typeface="Times New Roman"/>
                        </a:rPr>
                        <a:t>400 </a:t>
                      </a:r>
                      <a:r>
                        <a:rPr lang="en-US" sz="1400" b="0" i="0" err="1">
                          <a:ln>
                            <a:noFill/>
                          </a:ln>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ln>
                          <a:noFill/>
                        </a:ln>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ln>
                            <a:noFill/>
                          </a:ln>
                          <a:solidFill>
                            <a:schemeClr val="tx2"/>
                          </a:solidFill>
                          <a:effectLst/>
                          <a:latin typeface="Palatino Linotype" panose="02040502050505030304" pitchFamily="18" charset="0"/>
                          <a:ea typeface="Calibri" panose="020F0502020204030204" pitchFamily="34" charset="0"/>
                          <a:cs typeface="Times New Roman"/>
                        </a:rPr>
                        <a:t>700+ </a:t>
                      </a:r>
                      <a:r>
                        <a:rPr lang="en-US" sz="1400" b="0" i="0" err="1">
                          <a:ln>
                            <a:noFill/>
                          </a:ln>
                          <a:solidFill>
                            <a:schemeClr val="tx2"/>
                          </a:solidFill>
                          <a:effectLst/>
                          <a:latin typeface="Palatino Linotype" panose="02040502050505030304" pitchFamily="18" charset="0"/>
                          <a:ea typeface="Calibri" panose="020F0502020204030204" pitchFamily="34" charset="0"/>
                          <a:cs typeface="Times New Roman"/>
                        </a:rPr>
                        <a:t>hrs</a:t>
                      </a:r>
                      <a:r>
                        <a:rPr lang="en-US" sz="1400" b="0" i="0">
                          <a:ln>
                            <a:noFill/>
                          </a:ln>
                          <a:solidFill>
                            <a:schemeClr val="tx2"/>
                          </a:solidFill>
                          <a:effectLst/>
                          <a:latin typeface="Palatino Linotype" panose="02040502050505030304" pitchFamily="18" charset="0"/>
                          <a:ea typeface="Calibri" panose="020F0502020204030204" pitchFamily="34" charset="0"/>
                          <a:cs typeface="Times New Roman"/>
                        </a:rPr>
                        <a:t> (20% of Ecosystem Administrator)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9"/>
                    </a:solidFill>
                  </a:tcPr>
                </a:tc>
                <a:extLst>
                  <a:ext uri="{0D108BD9-81ED-4DB2-BD59-A6C34878D82A}">
                    <a16:rowId xmlns:a16="http://schemas.microsoft.com/office/drawing/2014/main" val="1346561790"/>
                  </a:ext>
                </a:extLst>
              </a:tr>
              <a:tr h="267405">
                <a:tc>
                  <a:txBody>
                    <a:bodyPr/>
                    <a:lstStyle/>
                    <a:p>
                      <a:pPr marL="99695" marR="0" algn="l">
                        <a:spcBef>
                          <a:spcPts val="0"/>
                        </a:spcBef>
                        <a:spcAft>
                          <a:spcPts val="0"/>
                        </a:spcAft>
                      </a:pPr>
                      <a:r>
                        <a:rPr lang="en-US" sz="1400" b="0" i="1">
                          <a:ln>
                            <a:noFill/>
                          </a:ln>
                          <a:solidFill>
                            <a:srgbClr val="FFFFFF"/>
                          </a:solidFill>
                          <a:effectLst/>
                          <a:latin typeface="Palatino Linotype" panose="02040502050505030304" pitchFamily="18" charset="0"/>
                          <a:ea typeface="Calibri" panose="020F0502020204030204" pitchFamily="34" charset="0"/>
                          <a:cs typeface="Times New Roman"/>
                        </a:rPr>
                        <a:t>Long-Range Planning</a:t>
                      </a:r>
                      <a:endParaRPr lang="en-US" sz="1400" b="0" i="1">
                        <a:ln>
                          <a:noFill/>
                        </a:ln>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ln>
                            <a:noFill/>
                          </a:ln>
                          <a:solidFill>
                            <a:schemeClr val="tx2"/>
                          </a:solidFill>
                          <a:effectLst/>
                          <a:latin typeface="Palatino Linotype" panose="02040502050505030304" pitchFamily="18" charset="0"/>
                          <a:ea typeface="Calibri" panose="020F0502020204030204" pitchFamily="34" charset="0"/>
                          <a:cs typeface="Times New Roman"/>
                        </a:rPr>
                        <a:t>20 </a:t>
                      </a:r>
                      <a:r>
                        <a:rPr lang="en-US" sz="1400" b="0" i="0" err="1">
                          <a:ln>
                            <a:noFill/>
                          </a:ln>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ln>
                          <a:noFill/>
                        </a:ln>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ln>
                            <a:noFill/>
                          </a:ln>
                          <a:solidFill>
                            <a:schemeClr val="tx2"/>
                          </a:solidFill>
                          <a:effectLst/>
                          <a:latin typeface="Palatino Linotype" panose="02040502050505030304" pitchFamily="18" charset="0"/>
                          <a:ea typeface="Calibri" panose="020F0502020204030204" pitchFamily="34" charset="0"/>
                          <a:cs typeface="Times New Roman"/>
                        </a:rPr>
                        <a:t>20 </a:t>
                      </a:r>
                      <a:r>
                        <a:rPr lang="en-US" sz="1400" b="0" i="0" err="1">
                          <a:ln>
                            <a:noFill/>
                          </a:ln>
                          <a:solidFill>
                            <a:schemeClr val="tx2"/>
                          </a:solidFill>
                          <a:effectLst/>
                          <a:latin typeface="Palatino Linotype" panose="02040502050505030304" pitchFamily="18" charset="0"/>
                          <a:ea typeface="Calibri" panose="020F0502020204030204" pitchFamily="34" charset="0"/>
                          <a:cs typeface="Times New Roman"/>
                        </a:rPr>
                        <a:t>hrs</a:t>
                      </a:r>
                      <a:endParaRPr lang="en-US" sz="1400" b="0" i="0">
                        <a:ln>
                          <a:noFill/>
                        </a:ln>
                        <a:solidFill>
                          <a:schemeClr val="tx2"/>
                        </a:solidFill>
                        <a:effectLst/>
                        <a:latin typeface="Palatino Linotype" panose="02040502050505030304" pitchFamily="18" charset="0"/>
                        <a:ea typeface="Calibri" panose="020F0502020204030204" pitchFamily="34"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9"/>
                    </a:solidFill>
                  </a:tcPr>
                </a:tc>
                <a:extLst>
                  <a:ext uri="{0D108BD9-81ED-4DB2-BD59-A6C34878D82A}">
                    <a16:rowId xmlns:a16="http://schemas.microsoft.com/office/drawing/2014/main" val="283430425"/>
                  </a:ext>
                </a:extLst>
              </a:tr>
            </a:tbl>
          </a:graphicData>
        </a:graphic>
      </p:graphicFrame>
      <p:grpSp>
        <p:nvGrpSpPr>
          <p:cNvPr id="12" name="Group 11">
            <a:extLst>
              <a:ext uri="{FF2B5EF4-FFF2-40B4-BE49-F238E27FC236}">
                <a16:creationId xmlns:a16="http://schemas.microsoft.com/office/drawing/2014/main" id="{1BE2B25F-0D10-4E96-972B-377957EDE5EF}"/>
              </a:ext>
            </a:extLst>
          </p:cNvPr>
          <p:cNvGrpSpPr/>
          <p:nvPr/>
        </p:nvGrpSpPr>
        <p:grpSpPr>
          <a:xfrm>
            <a:off x="6196189" y="136524"/>
            <a:ext cx="5995811" cy="823030"/>
            <a:chOff x="6196189" y="136524"/>
            <a:chExt cx="5995811" cy="823030"/>
          </a:xfrm>
        </p:grpSpPr>
        <p:sp>
          <p:nvSpPr>
            <p:cNvPr id="13" name="Arrow: Pentagon 12">
              <a:extLst>
                <a:ext uri="{FF2B5EF4-FFF2-40B4-BE49-F238E27FC236}">
                  <a16:creationId xmlns:a16="http://schemas.microsoft.com/office/drawing/2014/main" id="{2499FFD3-D926-4886-ACA5-2CE55D4C272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DB14AC3C-ABBF-476C-9E61-42167FCE5ED6}"/>
                </a:ext>
              </a:extLst>
            </p:cNvPr>
            <p:cNvSpPr/>
            <p:nvPr/>
          </p:nvSpPr>
          <p:spPr>
            <a:xfrm>
              <a:off x="8737600" y="136524"/>
              <a:ext cx="2443298"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1889362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44705" y="221940"/>
            <a:ext cx="6107340" cy="830997"/>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Highway 22 Capital Multi-Modal Transportation Projects</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25</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8636000" y="1318137"/>
            <a:ext cx="3357200" cy="1200329"/>
          </a:xfrm>
          <a:prstGeom prst="rect">
            <a:avLst/>
          </a:prstGeom>
          <a:solidFill>
            <a:schemeClr val="bg1">
              <a:alpha val="50000"/>
            </a:schemeClr>
          </a:solidFill>
        </p:spPr>
        <p:txBody>
          <a:bodyPr wrap="square">
            <a:spAutoFit/>
          </a:bodyPr>
          <a:lstStyle/>
          <a:p>
            <a:pPr marL="0" marR="0" algn="just">
              <a:spcBef>
                <a:spcPts val="600"/>
              </a:spcBef>
              <a:spcAft>
                <a:spcPts val="0"/>
              </a:spcAft>
            </a:pPr>
            <a:r>
              <a:rPr lang="en-US" sz="2400" b="1" i="1">
                <a:effectLst/>
                <a:latin typeface="+mj-lt"/>
                <a:ea typeface="Calibri" panose="020F0502020204030204" pitchFamily="34" charset="0"/>
                <a:cs typeface="Arial" panose="020B0604020202020204" pitchFamily="34" charset="0"/>
              </a:rPr>
              <a:t>ITP Action Items:</a:t>
            </a:r>
            <a:r>
              <a:rPr lang="en-US" sz="2400" b="1">
                <a:effectLst/>
                <a:latin typeface="+mj-lt"/>
                <a:ea typeface="Calibri" panose="020F0502020204030204" pitchFamily="34" charset="0"/>
                <a:cs typeface="Arial" panose="020B0604020202020204" pitchFamily="34" charset="0"/>
              </a:rPr>
              <a:t> </a:t>
            </a:r>
            <a:r>
              <a:rPr lang="en-US" sz="2400">
                <a:effectLst/>
                <a:latin typeface="+mj-lt"/>
                <a:ea typeface="Calibri" panose="020F0502020204030204" pitchFamily="34" charset="0"/>
                <a:cs typeface="Arial" panose="020B0604020202020204" pitchFamily="34" charset="0"/>
              </a:rPr>
              <a:t>Chapter 5- Major Capital Projects</a:t>
            </a:r>
          </a:p>
        </p:txBody>
      </p:sp>
      <p:sp>
        <p:nvSpPr>
          <p:cNvPr id="10" name="TextBox 9">
            <a:extLst>
              <a:ext uri="{FF2B5EF4-FFF2-40B4-BE49-F238E27FC236}">
                <a16:creationId xmlns:a16="http://schemas.microsoft.com/office/drawing/2014/main" id="{A6C774EE-45B9-4C80-B928-20C22DB58058}"/>
              </a:ext>
            </a:extLst>
          </p:cNvPr>
          <p:cNvSpPr txBox="1"/>
          <p:nvPr/>
        </p:nvSpPr>
        <p:spPr>
          <a:xfrm>
            <a:off x="191927" y="4292112"/>
            <a:ext cx="11068765" cy="1831271"/>
          </a:xfrm>
          <a:prstGeom prst="rect">
            <a:avLst/>
          </a:prstGeom>
          <a:solidFill>
            <a:schemeClr val="bg1">
              <a:alpha val="50000"/>
            </a:schemeClr>
          </a:solidFill>
        </p:spPr>
        <p:txBody>
          <a:bodyPr wrap="square">
            <a:spAutoFit/>
          </a:bodyPr>
          <a:lstStyle/>
          <a:p>
            <a:pPr marL="0" marR="0" algn="just">
              <a:spcBef>
                <a:spcPts val="600"/>
              </a:spcBef>
              <a:spcAft>
                <a:spcPts val="600"/>
              </a:spcAft>
            </a:pPr>
            <a:r>
              <a:rPr lang="en-US" b="1" i="1">
                <a:effectLst/>
                <a:ea typeface="Calibri" panose="020F0502020204030204" pitchFamily="34" charset="0"/>
                <a:cs typeface="Arial" panose="020B0604020202020204" pitchFamily="34" charset="0"/>
              </a:rPr>
              <a:t>Task:</a:t>
            </a:r>
            <a:r>
              <a:rPr lang="en-US">
                <a:effectLst/>
                <a:ea typeface="Calibri" panose="020F0502020204030204" pitchFamily="34" charset="0"/>
                <a:cs typeface="Arial" panose="020B0604020202020204" pitchFamily="34" charset="0"/>
              </a:rPr>
              <a:t>. </a:t>
            </a:r>
          </a:p>
          <a:p>
            <a:pPr marL="742950" marR="0" lvl="1" indent="-285750" algn="just">
              <a:spcBef>
                <a:spcPts val="0"/>
              </a:spcBef>
              <a:spcAft>
                <a:spcPts val="0"/>
              </a:spcAft>
              <a:buFont typeface="Courier New" panose="02070309020205020404" pitchFamily="49" charset="0"/>
              <a:buChar char="o"/>
            </a:pPr>
            <a:r>
              <a:rPr lang="en-US">
                <a:effectLst/>
                <a:ea typeface="Calibri" panose="020F0502020204030204" pitchFamily="34" charset="0"/>
                <a:cs typeface="Arial" panose="020B0604020202020204" pitchFamily="34" charset="0"/>
              </a:rPr>
              <a:t>Highway 22 Jackson to Wilson Corridor Study, i.e. the Hwy22 NEPA study. </a:t>
            </a:r>
          </a:p>
          <a:p>
            <a:pPr lvl="2" algn="just"/>
            <a:r>
              <a:rPr lang="en-US" b="1" i="1">
                <a:effectLst/>
                <a:ea typeface="Calibri" panose="020F0502020204030204" pitchFamily="34" charset="0"/>
                <a:cs typeface="Arial" panose="020B0604020202020204" pitchFamily="34" charset="0"/>
              </a:rPr>
              <a:t>Status: </a:t>
            </a:r>
            <a:r>
              <a:rPr lang="en-US">
                <a:effectLst/>
                <a:ea typeface="Calibri" panose="020F0502020204030204" pitchFamily="34" charset="0"/>
                <a:cs typeface="Arial" panose="020B0604020202020204" pitchFamily="34" charset="0"/>
              </a:rPr>
              <a:t>WYDOT is project lead and has moved up the planning in their STIP to WYDOT’s FY2023.  This project is underway and WYDOT held a public meeting on February 22, 2024 </a:t>
            </a:r>
            <a:r>
              <a:rPr lang="en-US" sz="1800" u="sng">
                <a:solidFill>
                  <a:srgbClr val="0563C1"/>
                </a:solidFill>
                <a:effectLst/>
                <a:latin typeface="Calibri" panose="020F0502020204030204" pitchFamily="34" charset="0"/>
                <a:ea typeface="Aptos" panose="020B0004020202020204" pitchFamily="34" charset="0"/>
                <a:hlinkClick r:id="rId3"/>
              </a:rPr>
              <a:t>https://wy22corridor.com/</a:t>
            </a:r>
            <a:r>
              <a:rPr lang="en-US">
                <a:effectLst/>
                <a:ea typeface="Calibri" panose="020F0502020204030204" pitchFamily="34" charset="0"/>
                <a:cs typeface="Arial" panose="020B0604020202020204" pitchFamily="34" charset="0"/>
              </a:rPr>
              <a:t>. </a:t>
            </a:r>
          </a:p>
          <a:p>
            <a:pPr marL="742950" marR="0" lvl="1" indent="-285750" algn="just">
              <a:spcBef>
                <a:spcPts val="0"/>
              </a:spcBef>
              <a:spcAft>
                <a:spcPts val="0"/>
              </a:spcAft>
              <a:buFont typeface="Courier New" panose="02070309020205020404" pitchFamily="49" charset="0"/>
              <a:buChar char="o"/>
            </a:pPr>
            <a:r>
              <a:rPr lang="en-US">
                <a:effectLst/>
                <a:ea typeface="Calibri" panose="020F0502020204030204" pitchFamily="34" charset="0"/>
                <a:cs typeface="Arial" panose="020B0604020202020204" pitchFamily="34" charset="0"/>
              </a:rPr>
              <a:t>WY22 Pathway, Wilson to </a:t>
            </a:r>
            <a:r>
              <a:rPr lang="en-US" err="1">
                <a:effectLst/>
                <a:ea typeface="Calibri" panose="020F0502020204030204" pitchFamily="34" charset="0"/>
                <a:cs typeface="Arial" panose="020B0604020202020204" pitchFamily="34" charset="0"/>
              </a:rPr>
              <a:t>Stilson</a:t>
            </a:r>
            <a:r>
              <a:rPr lang="en-US">
                <a:effectLst/>
                <a:ea typeface="Calibri" panose="020F0502020204030204" pitchFamily="34" charset="0"/>
                <a:cs typeface="Arial" panose="020B0604020202020204" pitchFamily="34" charset="0"/>
              </a:rPr>
              <a:t>. </a:t>
            </a:r>
          </a:p>
          <a:p>
            <a:pPr lvl="2" algn="just"/>
            <a:r>
              <a:rPr lang="en-US" b="1" i="1">
                <a:effectLst/>
                <a:ea typeface="Calibri" panose="020F0502020204030204" pitchFamily="34" charset="0"/>
                <a:cs typeface="Arial" panose="020B0604020202020204" pitchFamily="34" charset="0"/>
              </a:rPr>
              <a:t>Status: </a:t>
            </a:r>
            <a:r>
              <a:rPr lang="en-US">
                <a:ea typeface="Calibri" panose="020F0502020204030204" pitchFamily="34" charset="0"/>
                <a:cs typeface="Arial" panose="020B0604020202020204" pitchFamily="34" charset="0"/>
              </a:rPr>
              <a:t>This project has been completed. </a:t>
            </a:r>
          </a:p>
        </p:txBody>
      </p:sp>
      <p:graphicFrame>
        <p:nvGraphicFramePr>
          <p:cNvPr id="2" name="Table 1">
            <a:extLst>
              <a:ext uri="{FF2B5EF4-FFF2-40B4-BE49-F238E27FC236}">
                <a16:creationId xmlns:a16="http://schemas.microsoft.com/office/drawing/2014/main" id="{BEA5B7AC-1695-4F4B-9DC3-2F9A74B60087}"/>
              </a:ext>
            </a:extLst>
          </p:cNvPr>
          <p:cNvGraphicFramePr>
            <a:graphicFrameLocks noGrp="1"/>
          </p:cNvGraphicFramePr>
          <p:nvPr>
            <p:extLst>
              <p:ext uri="{D42A27DB-BD31-4B8C-83A1-F6EECF244321}">
                <p14:modId xmlns:p14="http://schemas.microsoft.com/office/powerpoint/2010/main" val="2088660528"/>
              </p:ext>
            </p:extLst>
          </p:nvPr>
        </p:nvGraphicFramePr>
        <p:xfrm>
          <a:off x="88848" y="1177299"/>
          <a:ext cx="7030858" cy="2276579"/>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256206">
                  <a:extLst>
                    <a:ext uri="{9D8B030D-6E8A-4147-A177-3AD203B41FA5}">
                      <a16:colId xmlns:a16="http://schemas.microsoft.com/office/drawing/2014/main" val="2179732613"/>
                    </a:ext>
                  </a:extLst>
                </a:gridCol>
                <a:gridCol w="2387326">
                  <a:extLst>
                    <a:ext uri="{9D8B030D-6E8A-4147-A177-3AD203B41FA5}">
                      <a16:colId xmlns:a16="http://schemas.microsoft.com/office/drawing/2014/main" val="634307030"/>
                    </a:ext>
                  </a:extLst>
                </a:gridCol>
                <a:gridCol w="2387326">
                  <a:extLst>
                    <a:ext uri="{9D8B030D-6E8A-4147-A177-3AD203B41FA5}">
                      <a16:colId xmlns:a16="http://schemas.microsoft.com/office/drawing/2014/main" val="4141132883"/>
                    </a:ext>
                  </a:extLst>
                </a:gridCol>
              </a:tblGrid>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rowSpan="3" gridSpan="2">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Varies </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Varies</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County Public Works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tc rowSpan="3" hMerge="1">
                  <a:txBody>
                    <a:bodyPr/>
                    <a:lstStyle/>
                    <a:p>
                      <a:endParaRPr lang="en-US"/>
                    </a:p>
                  </a:txBody>
                  <a:tcPr>
                    <a:lnL w="12700" cap="flat" cmpd="sng" algn="ctr">
                      <a:solidFill>
                        <a:srgbClr val="BCC5E4"/>
                      </a:solidFill>
                      <a:prstDash val="solid"/>
                      <a:round/>
                      <a:headEnd type="none" w="med" len="med"/>
                      <a:tailEnd type="none" w="med" len="med"/>
                    </a:lnL>
                  </a:tcPr>
                </a:tc>
                <a:extLst>
                  <a:ext uri="{0D108BD9-81ED-4DB2-BD59-A6C34878D82A}">
                    <a16:rowId xmlns:a16="http://schemas.microsoft.com/office/drawing/2014/main" val="4096896712"/>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2" vMerge="1">
                  <a:txBody>
                    <a:bodyPr/>
                    <a:lstStyle/>
                    <a:p>
                      <a:endParaRPr lang="en-US"/>
                    </a:p>
                  </a:txBody>
                  <a:tcPr>
                    <a:lnT w="12700" cap="flat" cmpd="sng" algn="ctr">
                      <a:solidFill>
                        <a:srgbClr val="BCC5E4"/>
                      </a:solidFill>
                      <a:prstDash val="solid"/>
                      <a:round/>
                      <a:headEnd type="none" w="med" len="med"/>
                      <a:tailEnd type="none" w="med" len="med"/>
                    </a:lnT>
                  </a:tcPr>
                </a:tc>
                <a:tc hMerge="1" vMerge="1">
                  <a:txBody>
                    <a:bodyPr/>
                    <a:lstStyle/>
                    <a:p>
                      <a:endParaRPr lang="en-US"/>
                    </a:p>
                  </a:txBody>
                  <a:tcPr/>
                </a:tc>
                <a:extLst>
                  <a:ext uri="{0D108BD9-81ED-4DB2-BD59-A6C34878D82A}">
                    <a16:rowId xmlns:a16="http://schemas.microsoft.com/office/drawing/2014/main" val="938683016"/>
                  </a:ext>
                </a:extLst>
              </a:tr>
              <a:tr h="30458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069329055"/>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FY25</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B w="12700" cap="flat" cmpd="sng" algn="ctr">
                      <a:solidFill>
                        <a:srgbClr val="BCC5E4"/>
                      </a:solidFill>
                      <a:prstDash val="solid"/>
                      <a:round/>
                      <a:headEnd type="none" w="med" len="med"/>
                      <a:tailEnd type="none" w="med" len="med"/>
                    </a:lnB>
                    <a:solidFill>
                      <a:srgbClr val="2F5496"/>
                    </a:solidFill>
                  </a:tcPr>
                </a:tc>
                <a:extLst>
                  <a:ext uri="{0D108BD9-81ED-4DB2-BD59-A6C34878D82A}">
                    <a16:rowId xmlns:a16="http://schemas.microsoft.com/office/drawing/2014/main" val="1862343373"/>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1566875648"/>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3093839057"/>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Com. Dev.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16826978"/>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Public Works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4183919224"/>
                  </a:ext>
                </a:extLst>
              </a:tr>
              <a:tr h="40471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Regional Transportation Planning Administrator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1527347501"/>
                  </a:ext>
                </a:extLst>
              </a:tr>
            </a:tbl>
          </a:graphicData>
        </a:graphic>
      </p:graphicFrame>
      <p:grpSp>
        <p:nvGrpSpPr>
          <p:cNvPr id="12" name="Group 11">
            <a:extLst>
              <a:ext uri="{FF2B5EF4-FFF2-40B4-BE49-F238E27FC236}">
                <a16:creationId xmlns:a16="http://schemas.microsoft.com/office/drawing/2014/main" id="{38185251-6D74-4C0D-B285-C324B5F95C95}"/>
              </a:ext>
            </a:extLst>
          </p:cNvPr>
          <p:cNvGrpSpPr/>
          <p:nvPr/>
        </p:nvGrpSpPr>
        <p:grpSpPr>
          <a:xfrm>
            <a:off x="6196189" y="136524"/>
            <a:ext cx="5995811" cy="823030"/>
            <a:chOff x="6196189" y="136524"/>
            <a:chExt cx="5995811" cy="823030"/>
          </a:xfrm>
        </p:grpSpPr>
        <p:sp>
          <p:nvSpPr>
            <p:cNvPr id="13" name="Arrow: Pentagon 12">
              <a:extLst>
                <a:ext uri="{FF2B5EF4-FFF2-40B4-BE49-F238E27FC236}">
                  <a16:creationId xmlns:a16="http://schemas.microsoft.com/office/drawing/2014/main" id="{AF6CBF87-0869-4443-BAF5-018C56C4AB6C}"/>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04EBBDB6-EFC0-4C71-B0E3-9FECD37493E5}"/>
                </a:ext>
              </a:extLst>
            </p:cNvPr>
            <p:cNvSpPr/>
            <p:nvPr/>
          </p:nvSpPr>
          <p:spPr>
            <a:xfrm>
              <a:off x="8737600" y="136524"/>
              <a:ext cx="2443298"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3392763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16337"/>
            <a:ext cx="5811208" cy="830997"/>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Develop Comp Plan Indicators for Chapter 1 (Ecosystem Stewardship)</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26</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7858606" y="1299734"/>
            <a:ext cx="4008274" cy="2970044"/>
          </a:xfrm>
          <a:prstGeom prst="rect">
            <a:avLst/>
          </a:prstGeom>
          <a:solidFill>
            <a:schemeClr val="accent6">
              <a:lumMod val="40000"/>
              <a:lumOff val="60000"/>
              <a:alpha val="50000"/>
            </a:schemeClr>
          </a:solidFill>
        </p:spPr>
        <p:txBody>
          <a:bodyPr wrap="square">
            <a:spAutoFit/>
          </a:bodyPr>
          <a:lstStyle/>
          <a:p>
            <a:pPr marL="0" marR="0" algn="just">
              <a:spcBef>
                <a:spcPts val="600"/>
              </a:spcBef>
              <a:spcAft>
                <a:spcPts val="0"/>
              </a:spcAft>
            </a:pPr>
            <a:r>
              <a:rPr lang="en-US" sz="1400" b="1" i="1">
                <a:effectLst/>
                <a:latin typeface="+mj-lt"/>
                <a:ea typeface="Calibri" panose="020F0502020204030204" pitchFamily="34" charset="0"/>
                <a:cs typeface="Arial" panose="020B0604020202020204" pitchFamily="34" charset="0"/>
              </a:rPr>
              <a:t>Comp Plan Strategies:</a:t>
            </a:r>
            <a:r>
              <a:rPr lang="en-US" sz="1400" b="1">
                <a:effectLst/>
                <a:latin typeface="+mj-lt"/>
                <a:ea typeface="Calibri" panose="020F0502020204030204" pitchFamily="34" charset="0"/>
                <a:cs typeface="Arial" panose="020B0604020202020204" pitchFamily="34" charset="0"/>
              </a:rPr>
              <a:t> </a:t>
            </a:r>
            <a:endParaRPr lang="en-US" sz="14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600"/>
              </a:spcAft>
            </a:pPr>
            <a:r>
              <a:rPr lang="en-US" sz="1400">
                <a:effectLst/>
                <a:latin typeface="+mj-lt"/>
                <a:ea typeface="Calibri" panose="020F0502020204030204" pitchFamily="34" charset="0"/>
                <a:cs typeface="Arial" panose="020B0604020202020204" pitchFamily="34" charset="0"/>
              </a:rPr>
              <a:t>1.G.S.1: Identify appropriate indicators that measure achievement of the Chapter goal. For example, measuring stewardship of natural resources may include establishing indicators for percent change of site development within the Town and County, or tracking contaminant loading from wastewater discharge at the Town of Jackson treatment facility.</a:t>
            </a:r>
          </a:p>
          <a:p>
            <a:pPr marL="457200" marR="0" indent="-457200" algn="just">
              <a:spcBef>
                <a:spcPts val="0"/>
              </a:spcBef>
              <a:spcAft>
                <a:spcPts val="600"/>
              </a:spcAft>
            </a:pPr>
            <a:r>
              <a:rPr lang="en-US" sz="1400">
                <a:effectLst/>
                <a:latin typeface="+mj-lt"/>
                <a:ea typeface="Calibri" panose="020F0502020204030204" pitchFamily="34" charset="0"/>
                <a:cs typeface="Arial" panose="020B0604020202020204" pitchFamily="34" charset="0"/>
              </a:rPr>
              <a:t>1.G.S.2: Establish an Ecosystem Stewardship target for an Adaptive Management Program that will be used to track the Town and County’s progress toward goals related to this chapter.</a:t>
            </a:r>
          </a:p>
        </p:txBody>
      </p:sp>
      <p:sp>
        <p:nvSpPr>
          <p:cNvPr id="10" name="TextBox 9">
            <a:extLst>
              <a:ext uri="{FF2B5EF4-FFF2-40B4-BE49-F238E27FC236}">
                <a16:creationId xmlns:a16="http://schemas.microsoft.com/office/drawing/2014/main" id="{A6C774EE-45B9-4C80-B928-20C22DB58058}"/>
              </a:ext>
            </a:extLst>
          </p:cNvPr>
          <p:cNvSpPr txBox="1"/>
          <p:nvPr/>
        </p:nvSpPr>
        <p:spPr>
          <a:xfrm>
            <a:off x="184604" y="3760198"/>
            <a:ext cx="7562396" cy="2462213"/>
          </a:xfrm>
          <a:prstGeom prst="rect">
            <a:avLst/>
          </a:prstGeom>
          <a:solidFill>
            <a:schemeClr val="accent6">
              <a:lumMod val="40000"/>
              <a:lumOff val="60000"/>
              <a:alpha val="50000"/>
            </a:schemeClr>
          </a:solidFill>
        </p:spPr>
        <p:txBody>
          <a:bodyPr wrap="square">
            <a:spAutoFit/>
          </a:bodyPr>
          <a:lstStyle/>
          <a:p>
            <a:pPr marL="0" marR="0" algn="just">
              <a:spcBef>
                <a:spcPts val="600"/>
              </a:spcBef>
              <a:spcAft>
                <a:spcPts val="600"/>
              </a:spcAft>
            </a:pPr>
            <a:r>
              <a:rPr lang="en-US" sz="1600" b="1" i="1">
                <a:effectLst/>
                <a:ea typeface="Calibri" panose="020F0502020204030204" pitchFamily="34" charset="0"/>
                <a:cs typeface="Arial" panose="020B0604020202020204" pitchFamily="34" charset="0"/>
              </a:rPr>
              <a:t>Task: </a:t>
            </a:r>
            <a:r>
              <a:rPr lang="en-US" sz="1600">
                <a:effectLst/>
                <a:ea typeface="Calibri" panose="020F0502020204030204" pitchFamily="34" charset="0"/>
                <a:cs typeface="Arial" panose="020B0604020202020204" pitchFamily="34" charset="0"/>
              </a:rPr>
              <a:t>The Town and County jointly use the annual Indicator Report and Adaptive Management Program to evaluate progress in achieving the Comp Plan goals, but measurable and meaningful indicators for ecosystem stewardship need to be evaluated.  </a:t>
            </a:r>
          </a:p>
          <a:p>
            <a:pPr marL="0" marR="0" algn="just">
              <a:spcBef>
                <a:spcPts val="600"/>
              </a:spcBef>
              <a:spcAft>
                <a:spcPts val="600"/>
              </a:spcAft>
            </a:pPr>
            <a:r>
              <a:rPr lang="en-US" sz="1600" b="1" i="1">
                <a:effectLst/>
                <a:ea typeface="Calibri" panose="020F0502020204030204" pitchFamily="34" charset="0"/>
                <a:cs typeface="Arial" panose="020B0604020202020204" pitchFamily="34" charset="0"/>
              </a:rPr>
              <a:t>Status:</a:t>
            </a:r>
            <a:r>
              <a:rPr lang="en-US" sz="1600">
                <a:effectLst/>
                <a:ea typeface="Calibri" panose="020F0502020204030204" pitchFamily="34" charset="0"/>
                <a:cs typeface="Arial" panose="020B0604020202020204" pitchFamily="34" charset="0"/>
              </a:rPr>
              <a:t> The Ecosystem Stewardship Administrator has begun this work for the Town by 1) looking at indicators used by other communities, and 2) gathering stakeholder groups to discuss what data is being collected, where there are gaps in current data collection, and 3) which data sets provide the best indicators of ecosystem health. Stakeholder meetings were completed in winter and spring of 2023. Staff presented recommendations for the Town in December of 2023</a:t>
            </a:r>
            <a:r>
              <a:rPr lang="en-US" sz="1600">
                <a:ea typeface="Calibri" panose="020F0502020204030204" pitchFamily="34" charset="0"/>
                <a:cs typeface="Arial" panose="020B0604020202020204" pitchFamily="34" charset="0"/>
              </a:rPr>
              <a:t> for an ecosystem health indicator report.  </a:t>
            </a:r>
            <a:r>
              <a:rPr lang="en-US" sz="1600">
                <a:effectLst/>
                <a:ea typeface="Calibri" panose="020F0502020204030204" pitchFamily="34" charset="0"/>
                <a:cs typeface="Arial" panose="020B0604020202020204" pitchFamily="34" charset="0"/>
              </a:rPr>
              <a:t> </a:t>
            </a:r>
          </a:p>
        </p:txBody>
      </p:sp>
      <p:graphicFrame>
        <p:nvGraphicFramePr>
          <p:cNvPr id="5" name="Table 4">
            <a:extLst>
              <a:ext uri="{FF2B5EF4-FFF2-40B4-BE49-F238E27FC236}">
                <a16:creationId xmlns:a16="http://schemas.microsoft.com/office/drawing/2014/main" id="{4C71AD61-0DBE-47E3-9E04-DA8D226347A2}"/>
              </a:ext>
            </a:extLst>
          </p:cNvPr>
          <p:cNvGraphicFramePr>
            <a:graphicFrameLocks noGrp="1"/>
          </p:cNvGraphicFramePr>
          <p:nvPr>
            <p:extLst>
              <p:ext uri="{D42A27DB-BD31-4B8C-83A1-F6EECF244321}">
                <p14:modId xmlns:p14="http://schemas.microsoft.com/office/powerpoint/2010/main" val="2596881299"/>
              </p:ext>
            </p:extLst>
          </p:nvPr>
        </p:nvGraphicFramePr>
        <p:xfrm>
          <a:off x="184604" y="1240736"/>
          <a:ext cx="7091683" cy="2426060"/>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1651057">
                  <a:extLst>
                    <a:ext uri="{9D8B030D-6E8A-4147-A177-3AD203B41FA5}">
                      <a16:colId xmlns:a16="http://schemas.microsoft.com/office/drawing/2014/main" val="3903064387"/>
                    </a:ext>
                  </a:extLst>
                </a:gridCol>
                <a:gridCol w="909392">
                  <a:extLst>
                    <a:ext uri="{9D8B030D-6E8A-4147-A177-3AD203B41FA5}">
                      <a16:colId xmlns:a16="http://schemas.microsoft.com/office/drawing/2014/main" val="1265983380"/>
                    </a:ext>
                  </a:extLst>
                </a:gridCol>
                <a:gridCol w="909392">
                  <a:extLst>
                    <a:ext uri="{9D8B030D-6E8A-4147-A177-3AD203B41FA5}">
                      <a16:colId xmlns:a16="http://schemas.microsoft.com/office/drawing/2014/main" val="2035049584"/>
                    </a:ext>
                  </a:extLst>
                </a:gridCol>
                <a:gridCol w="1810921">
                  <a:extLst>
                    <a:ext uri="{9D8B030D-6E8A-4147-A177-3AD203B41FA5}">
                      <a16:colId xmlns:a16="http://schemas.microsoft.com/office/drawing/2014/main" val="1929296677"/>
                    </a:ext>
                  </a:extLst>
                </a:gridCol>
                <a:gridCol w="1810921">
                  <a:extLst>
                    <a:ext uri="{9D8B030D-6E8A-4147-A177-3AD203B41FA5}">
                      <a16:colId xmlns:a16="http://schemas.microsoft.com/office/drawing/2014/main" val="1595369939"/>
                    </a:ext>
                  </a:extLst>
                </a:gridCol>
              </a:tblGrid>
              <a:tr h="269592">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rowSpan="3" gridSpan="4">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a:t>
                      </a:r>
                    </a:p>
                    <a:p>
                      <a:pPr marL="0" marR="0" lvl="0" algn="l">
                        <a:spcBef>
                          <a:spcPts val="0"/>
                        </a:spcBef>
                        <a:spcAft>
                          <a:spcPts val="0"/>
                        </a:spcAft>
                        <a:buNone/>
                      </a:pPr>
                      <a:r>
                        <a:rPr lang="en-US" sz="1400" b="0" i="0">
                          <a:solidFill>
                            <a:schemeClr val="tx2"/>
                          </a:solidFill>
                          <a:effectLst/>
                          <a:latin typeface="Palatino Linotype" panose="02040502050505030304" pitchFamily="18" charset="0"/>
                          <a:ea typeface="Calibri" panose="020F0502020204030204" pitchFamily="34" charset="0"/>
                          <a:cs typeface="Arial"/>
                        </a:rPr>
                        <a:t>FY23 &amp; FY24</a:t>
                      </a:r>
                    </a:p>
                    <a:p>
                      <a:pPr marL="0" marR="0" lvl="0" algn="l">
                        <a:spcBef>
                          <a:spcPts val="0"/>
                        </a:spcBef>
                        <a:spcAft>
                          <a:spcPts val="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Ecosystem Stewardship Administrator</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extLst>
                  <a:ext uri="{0D108BD9-81ED-4DB2-BD59-A6C34878D82A}">
                    <a16:rowId xmlns:a16="http://schemas.microsoft.com/office/drawing/2014/main" val="1973911968"/>
                  </a:ext>
                </a:extLst>
              </a:tr>
              <a:tr h="269592">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4"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061696686"/>
                  </a:ext>
                </a:extLst>
              </a:tr>
              <a:tr h="269592">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4"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15576192"/>
                  </a:ext>
                </a:extLst>
              </a:tr>
              <a:tr h="269592">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FY23</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Arial"/>
                        </a:rPr>
                        <a:t>FY24</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1">
                          <a:solidFill>
                            <a:schemeClr val="bg2"/>
                          </a:solidFill>
                          <a:effectLst/>
                          <a:latin typeface="Palatino Linotype" panose="02040502050505030304" pitchFamily="18" charset="0"/>
                          <a:ea typeface="Calibri" panose="020F0502020204030204" pitchFamily="34" charset="0"/>
                          <a:cs typeface="Arial"/>
                        </a:rPr>
                        <a:t>FY25</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extLst>
                  <a:ext uri="{0D108BD9-81ED-4DB2-BD59-A6C34878D82A}">
                    <a16:rowId xmlns:a16="http://schemas.microsoft.com/office/drawing/2014/main" val="543258700"/>
                  </a:ext>
                </a:extLst>
              </a:tr>
              <a:tr h="269592">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Ecosystem Stewardship</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r>
                        <a:rPr lang="en-US" sz="1400" b="0" i="0">
                          <a:solidFill>
                            <a:srgbClr val="000000"/>
                          </a:solidFill>
                          <a:effectLst/>
                          <a:latin typeface="Palatino Linotype" panose="02040502050505030304" pitchFamily="18" charset="0"/>
                          <a:ea typeface="Calibri" panose="020F0502020204030204" pitchFamily="34" charset="0"/>
                          <a:cs typeface="Arial"/>
                        </a:rPr>
                        <a:t>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r>
                        <a:rPr lang="en-US" sz="1400" b="0" i="0">
                          <a:solidFill>
                            <a:schemeClr val="tx2"/>
                          </a:solidFill>
                          <a:effectLst/>
                          <a:latin typeface="Palatino Linotype" panose="02040502050505030304" pitchFamily="18" charset="0"/>
                          <a:ea typeface="Calibri" panose="020F0502020204030204" pitchFamily="34" charset="0"/>
                          <a:cs typeface="Arial"/>
                        </a:rPr>
                        <a:t> (including summer intern)</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382063939"/>
                  </a:ext>
                </a:extLst>
              </a:tr>
              <a:tr h="269592">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r>
                        <a:rPr lang="en-US" sz="1400" b="0" i="0">
                          <a:solidFill>
                            <a:srgbClr val="000000"/>
                          </a:solidFill>
                          <a:effectLst/>
                          <a:latin typeface="Palatino Linotype" panose="02040502050505030304" pitchFamily="18" charset="0"/>
                          <a:ea typeface="Calibri" panose="020F0502020204030204" pitchFamily="34" charset="0"/>
                          <a:cs typeface="Arial"/>
                        </a:rPr>
                        <a:t>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1917756205"/>
                  </a:ext>
                </a:extLst>
              </a:tr>
              <a:tr h="494252">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Manager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40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4291208300"/>
                  </a:ext>
                </a:extLst>
              </a:tr>
            </a:tbl>
          </a:graphicData>
        </a:graphic>
      </p:graphicFrame>
      <p:grpSp>
        <p:nvGrpSpPr>
          <p:cNvPr id="12" name="Group 11">
            <a:extLst>
              <a:ext uri="{FF2B5EF4-FFF2-40B4-BE49-F238E27FC236}">
                <a16:creationId xmlns:a16="http://schemas.microsoft.com/office/drawing/2014/main" id="{55823429-FF19-4FDC-BDDF-93B6F2645278}"/>
              </a:ext>
            </a:extLst>
          </p:cNvPr>
          <p:cNvGrpSpPr/>
          <p:nvPr/>
        </p:nvGrpSpPr>
        <p:grpSpPr>
          <a:xfrm>
            <a:off x="6196189" y="136524"/>
            <a:ext cx="5995811" cy="823030"/>
            <a:chOff x="6196189" y="136524"/>
            <a:chExt cx="5995811" cy="823030"/>
          </a:xfrm>
        </p:grpSpPr>
        <p:sp>
          <p:nvSpPr>
            <p:cNvPr id="13" name="Arrow: Pentagon 12">
              <a:extLst>
                <a:ext uri="{FF2B5EF4-FFF2-40B4-BE49-F238E27FC236}">
                  <a16:creationId xmlns:a16="http://schemas.microsoft.com/office/drawing/2014/main" id="{C76D5FB7-06F1-4AF1-9BB5-4330BBAF2A64}"/>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4C8218A3-AD70-4531-ABDA-B06FACEF10C6}"/>
                </a:ext>
              </a:extLst>
            </p:cNvPr>
            <p:cNvSpPr/>
            <p:nvPr/>
          </p:nvSpPr>
          <p:spPr>
            <a:xfrm>
              <a:off x="8737600" y="136524"/>
              <a:ext cx="2443298"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1840613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16337"/>
            <a:ext cx="5811208" cy="461665"/>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Town Water Quality Initiatives</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27</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7858606" y="1299734"/>
            <a:ext cx="4008274" cy="1600438"/>
          </a:xfrm>
          <a:prstGeom prst="rect">
            <a:avLst/>
          </a:prstGeom>
          <a:solidFill>
            <a:schemeClr val="accent6">
              <a:lumMod val="40000"/>
              <a:lumOff val="60000"/>
              <a:alpha val="50000"/>
            </a:schemeClr>
          </a:solidFill>
        </p:spPr>
        <p:txBody>
          <a:bodyPr wrap="square">
            <a:spAutoFit/>
          </a:bodyPr>
          <a:lstStyle/>
          <a:p>
            <a:pPr marL="0" marR="0" algn="just">
              <a:spcBef>
                <a:spcPts val="0"/>
              </a:spcBef>
              <a:spcAft>
                <a:spcPts val="0"/>
              </a:spcAft>
            </a:pPr>
            <a:r>
              <a:rPr lang="en-US" sz="1400" b="1" i="1">
                <a:effectLst/>
                <a:latin typeface="+mj-lt"/>
                <a:ea typeface="Calibri" panose="020F0502020204030204" pitchFamily="34" charset="0"/>
                <a:cs typeface="Arial" panose="020B0604020202020204" pitchFamily="34" charset="0"/>
              </a:rPr>
              <a:t>Comp Plan Strategies:</a:t>
            </a:r>
            <a:r>
              <a:rPr lang="en-US" sz="1400" b="1">
                <a:effectLst/>
                <a:latin typeface="+mj-lt"/>
                <a:ea typeface="Calibri" panose="020F0502020204030204" pitchFamily="34" charset="0"/>
                <a:cs typeface="Arial" panose="020B0604020202020204" pitchFamily="34" charset="0"/>
              </a:rPr>
              <a:t> </a:t>
            </a:r>
            <a:endParaRPr lang="en-US" sz="1400">
              <a:effectLst/>
              <a:latin typeface="+mj-lt"/>
              <a:ea typeface="Calibri" panose="020F0502020204030204" pitchFamily="34" charset="0"/>
              <a:cs typeface="Arial" panose="020B0604020202020204" pitchFamily="34" charset="0"/>
            </a:endParaRPr>
          </a:p>
          <a:p>
            <a:pPr marL="0" marR="0" algn="just">
              <a:spcBef>
                <a:spcPts val="0"/>
              </a:spcBef>
              <a:spcAft>
                <a:spcPts val="0"/>
              </a:spcAft>
            </a:pPr>
            <a:r>
              <a:rPr lang="en-US" sz="1400">
                <a:effectLst/>
                <a:latin typeface="+mj-lt"/>
                <a:ea typeface="Calibri" panose="020F0502020204030204" pitchFamily="34" charset="0"/>
                <a:cs typeface="Arial" panose="020B0604020202020204" pitchFamily="34" charset="0"/>
              </a:rPr>
              <a:t>1.2.S.1: Evaluate and update natural resource protection standards for waterbodies, wetlands and riparian areas.</a:t>
            </a:r>
          </a:p>
          <a:p>
            <a:pPr marL="0" marR="0" algn="just">
              <a:spcBef>
                <a:spcPts val="0"/>
              </a:spcBef>
              <a:spcAft>
                <a:spcPts val="0"/>
              </a:spcAft>
            </a:pPr>
            <a:r>
              <a:rPr lang="en-US" sz="1400">
                <a:effectLst/>
                <a:latin typeface="+mj-lt"/>
                <a:ea typeface="Calibri" panose="020F0502020204030204" pitchFamily="34" charset="0"/>
                <a:cs typeface="Arial" panose="020B0604020202020204" pitchFamily="34" charset="0"/>
              </a:rPr>
              <a:t>1.2.S.2: Evaluate and update surface water filtration standards, focusing on developed areas near important waterbodies.</a:t>
            </a:r>
          </a:p>
        </p:txBody>
      </p:sp>
      <p:sp>
        <p:nvSpPr>
          <p:cNvPr id="10" name="TextBox 9">
            <a:extLst>
              <a:ext uri="{FF2B5EF4-FFF2-40B4-BE49-F238E27FC236}">
                <a16:creationId xmlns:a16="http://schemas.microsoft.com/office/drawing/2014/main" id="{A6C774EE-45B9-4C80-B928-20C22DB58058}"/>
              </a:ext>
            </a:extLst>
          </p:cNvPr>
          <p:cNvSpPr txBox="1"/>
          <p:nvPr/>
        </p:nvSpPr>
        <p:spPr>
          <a:xfrm>
            <a:off x="180533" y="3229630"/>
            <a:ext cx="11830933" cy="3554819"/>
          </a:xfrm>
          <a:prstGeom prst="rect">
            <a:avLst/>
          </a:prstGeom>
          <a:solidFill>
            <a:schemeClr val="accent6">
              <a:lumMod val="40000"/>
              <a:lumOff val="60000"/>
              <a:alpha val="50000"/>
            </a:schemeClr>
          </a:solidFill>
        </p:spPr>
        <p:txBody>
          <a:bodyPr wrap="square">
            <a:spAutoFit/>
          </a:bodyPr>
          <a:lstStyle/>
          <a:p>
            <a:pPr marL="0" marR="0" lvl="0" indent="0" algn="just" defTabSz="914400" rtl="0" eaLnBrk="1" fontAlgn="base" latinLnBrk="0" hangingPunct="1">
              <a:lnSpc>
                <a:spcPct val="100000"/>
              </a:lnSpc>
              <a:spcBef>
                <a:spcPts val="0"/>
              </a:spcBef>
              <a:spcAft>
                <a:spcPts val="0"/>
              </a:spcAft>
              <a:buClrTx/>
              <a:buSzTx/>
              <a:buFontTx/>
              <a:buNone/>
              <a:tabLst>
                <a:tab pos="457200" algn="l"/>
              </a:tabLst>
              <a:defRPr/>
            </a:pPr>
            <a:r>
              <a:rPr kumimoji="0" lang="en-US" sz="1600" b="1" i="1" u="none" strike="noStrike" kern="1200" cap="none" spc="0" normalizeH="0" baseline="0" noProof="0">
                <a:ln>
                  <a:noFill/>
                </a:ln>
                <a:solidFill>
                  <a:srgbClr val="1C4F24"/>
                </a:solidFill>
                <a:effectLst/>
                <a:uLnTx/>
                <a:uFillTx/>
                <a:ea typeface="Calibri" panose="020F0502020204030204" pitchFamily="34" charset="0"/>
                <a:cs typeface="Arial" panose="020B0604020202020204" pitchFamily="34" charset="0"/>
              </a:rPr>
              <a:t>Task: </a:t>
            </a:r>
            <a:r>
              <a:rPr kumimoji="0" lang="en-US" sz="1600" b="0" i="0" u="none" strike="noStrike" kern="1200" cap="none" spc="0" normalizeH="0" baseline="0" noProof="0">
                <a:ln>
                  <a:noFill/>
                </a:ln>
                <a:solidFill>
                  <a:srgbClr val="1C4F24"/>
                </a:solidFill>
                <a:effectLst/>
                <a:uLnTx/>
                <a:uFillTx/>
                <a:ea typeface="Calibri" panose="020F0502020204030204" pitchFamily="34" charset="0"/>
                <a:cs typeface="Arial" panose="020B0604020202020204" pitchFamily="34" charset="0"/>
              </a:rPr>
              <a:t>A </a:t>
            </a:r>
            <a:r>
              <a:rPr kumimoji="0" lang="en-US" sz="1400" b="0" i="0" u="none" strike="noStrike" kern="1200" cap="none" spc="0" normalizeH="0" baseline="0" noProof="0">
                <a:ln>
                  <a:noFill/>
                </a:ln>
                <a:solidFill>
                  <a:srgbClr val="1C4F24"/>
                </a:solidFill>
                <a:effectLst/>
                <a:uLnTx/>
                <a:uFillTx/>
                <a:ea typeface="Calibri" panose="020F0502020204030204" pitchFamily="34" charset="0"/>
                <a:cs typeface="Arial" panose="020B0604020202020204" pitchFamily="34" charset="0"/>
              </a:rPr>
              <a:t>clear priority of the 2020 Comprehensive Plan update was the need to maintain and enhance water quality, which is essential to both ecosystem and human health. This task includes three action components:</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en-US" sz="1400" b="0" i="0" u="none" strike="noStrike" kern="1200" cap="none" spc="0" normalizeH="0" baseline="0" noProof="0">
                <a:ln>
                  <a:noFill/>
                </a:ln>
                <a:solidFill>
                  <a:srgbClr val="1C4F24"/>
                </a:solidFill>
                <a:effectLst/>
                <a:uLnTx/>
                <a:uFillTx/>
                <a:ea typeface="Calibri" panose="020F0502020204030204" pitchFamily="34" charset="0"/>
                <a:cs typeface="Arial" panose="020B0604020202020204" pitchFamily="34" charset="0"/>
              </a:rPr>
              <a:t>Wastewater Treatment Facility Study (</a:t>
            </a:r>
            <a:r>
              <a:rPr lang="en-US" sz="1400">
                <a:solidFill>
                  <a:srgbClr val="1C4F24"/>
                </a:solidFill>
                <a:ea typeface="Calibri" panose="020F0502020204030204" pitchFamily="34" charset="0"/>
                <a:cs typeface="Arial" panose="020B0604020202020204" pitchFamily="34" charset="0"/>
              </a:rPr>
              <a:t>WQMP) (support County)</a:t>
            </a:r>
            <a:endParaRPr kumimoji="0" lang="en-US" sz="1400" b="0" i="0" u="none" strike="noStrike" kern="1200" cap="none" spc="0" normalizeH="0" baseline="0" noProof="0">
              <a:ln>
                <a:noFill/>
              </a:ln>
              <a:solidFill>
                <a:srgbClr val="1C4F24"/>
              </a:solidFill>
              <a:effectLst/>
              <a:uLnTx/>
              <a:uFillTx/>
              <a:ea typeface="Calibri" panose="020F050202020403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en-US" sz="1400" b="0" i="0" u="none" strike="noStrike" kern="1200" cap="none" spc="0" normalizeH="0" baseline="0" noProof="0">
                <a:ln>
                  <a:noFill/>
                </a:ln>
                <a:solidFill>
                  <a:srgbClr val="1C4F24"/>
                </a:solidFill>
                <a:effectLst/>
                <a:uLnTx/>
                <a:uFillTx/>
                <a:ea typeface="Calibri" panose="020F0502020204030204" pitchFamily="34" charset="0"/>
                <a:cs typeface="Arial" panose="020B0604020202020204" pitchFamily="34" charset="0"/>
              </a:rPr>
              <a:t>Stormwater Management Program (Town)</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en-US" sz="1400" b="0" i="0" u="none" strike="noStrike" kern="1200" cap="none" spc="0" normalizeH="0" baseline="0" noProof="0" err="1">
                <a:ln>
                  <a:noFill/>
                </a:ln>
                <a:solidFill>
                  <a:srgbClr val="1C4F24"/>
                </a:solidFill>
                <a:effectLst/>
                <a:uLnTx/>
                <a:uFillTx/>
                <a:ea typeface="Calibri" panose="020F0502020204030204" pitchFamily="34" charset="0"/>
                <a:cs typeface="Arial" panose="020B0604020202020204" pitchFamily="34" charset="0"/>
              </a:rPr>
              <a:t>Wastewate</a:t>
            </a:r>
            <a:r>
              <a:rPr lang="en-US" sz="1400">
                <a:solidFill>
                  <a:srgbClr val="1C4F24"/>
                </a:solidFill>
                <a:ea typeface="Calibri" panose="020F0502020204030204" pitchFamily="34" charset="0"/>
                <a:cs typeface="Arial" panose="020B0604020202020204" pitchFamily="34" charset="0"/>
              </a:rPr>
              <a:t>r Treatment Plant (WWTP) Upgrade Planning (Town) </a:t>
            </a:r>
            <a:endParaRPr kumimoji="0" lang="en-US" sz="1400" b="0" i="0" u="none" strike="noStrike" kern="1200" cap="none" spc="0" normalizeH="0" baseline="0" noProof="0">
              <a:ln>
                <a:noFill/>
              </a:ln>
              <a:solidFill>
                <a:srgbClr val="1C4F24"/>
              </a:solidFill>
              <a:effectLst/>
              <a:uLnTx/>
              <a:uFillTx/>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1000"/>
              </a:spcAft>
              <a:buClrTx/>
              <a:buSzTx/>
              <a:buFontTx/>
              <a:buNone/>
              <a:tabLst/>
              <a:defRPr/>
            </a:pPr>
            <a:endParaRPr kumimoji="0" lang="en-US" sz="14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1000"/>
              </a:spcAft>
              <a:buClrTx/>
              <a:buSzTx/>
              <a:buFontTx/>
              <a:buNone/>
              <a:tabLst/>
              <a:defRPr/>
            </a:pPr>
            <a:r>
              <a:rPr kumimoji="0" lang="en-US" sz="14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Status:</a:t>
            </a:r>
            <a:r>
              <a:rPr kumimoji="0" lang="en-US" sz="14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a:t>
            </a:r>
          </a:p>
          <a:p>
            <a:pPr marL="228600" marR="0" lvl="0" indent="-228600" algn="just" defTabSz="914400" rtl="0" eaLnBrk="1" fontAlgn="auto" latinLnBrk="0" hangingPunct="1">
              <a:lnSpc>
                <a:spcPct val="100000"/>
              </a:lnSpc>
              <a:spcBef>
                <a:spcPts val="0"/>
              </a:spcBef>
              <a:spcAft>
                <a:spcPts val="0"/>
              </a:spcAft>
              <a:buClrTx/>
              <a:buSzTx/>
              <a:buFontTx/>
              <a:buAutoNum type="arabicPeriod"/>
              <a:tabLst/>
              <a:defRPr/>
            </a:pPr>
            <a:r>
              <a:rPr kumimoji="0" lang="en-US" sz="14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The WQMP is complete and Town staff will work with County staff to implement action items related to the Town that Council chooses to pursue.</a:t>
            </a:r>
          </a:p>
          <a:p>
            <a:pPr marL="228600" marR="0" lvl="0" indent="-228600" algn="just" defTabSz="914400" rtl="0" eaLnBrk="1" fontAlgn="auto" latinLnBrk="0" hangingPunct="1">
              <a:lnSpc>
                <a:spcPct val="100000"/>
              </a:lnSpc>
              <a:spcBef>
                <a:spcPts val="0"/>
              </a:spcBef>
              <a:spcAft>
                <a:spcPts val="0"/>
              </a:spcAft>
              <a:buClrTx/>
              <a:buSzTx/>
              <a:buFontTx/>
              <a:buAutoNum type="arabicPeriod"/>
              <a:tabLst/>
              <a:defRPr/>
            </a:pPr>
            <a:r>
              <a:rPr kumimoji="0" lang="en-US" sz="14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The Town’s Stormwater Management Program is in development with the hired consultant team.  The FY24-FY25 effort will result in new LDR content and completing the comprehensive Stormwater Management Program document addressing multiple pollution sources. </a:t>
            </a:r>
          </a:p>
          <a:p>
            <a:pPr marL="228600" marR="0" lvl="0" indent="-228600" algn="just" defTabSz="914400" rtl="0" eaLnBrk="1" fontAlgn="auto" latinLnBrk="0" hangingPunct="1">
              <a:lnSpc>
                <a:spcPct val="100000"/>
              </a:lnSpc>
              <a:spcBef>
                <a:spcPts val="0"/>
              </a:spcBef>
              <a:spcAft>
                <a:spcPts val="1000"/>
              </a:spcAft>
              <a:buClrTx/>
              <a:buSzTx/>
              <a:buFontTx/>
              <a:buAutoNum type="arabicPeriod"/>
              <a:tabLst/>
              <a:defRPr/>
            </a:pPr>
            <a:r>
              <a:rPr kumimoji="0" lang="en-US" sz="14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Town staff anticipates receiving an updated discharge permit from the State. Any new water quality requirements, along with data analysis of existing post-discharge wetlands treatment and Council-adopted WQMP action items related to the WWTP, will help identify alternatives for capital improvements. Staff will present policy questions and recommendations to Town Council, likely in summer 2024.</a:t>
            </a:r>
          </a:p>
          <a:p>
            <a:pPr marL="342900" marR="0" lvl="0" indent="-342900" algn="just" defTabSz="914400" rtl="0" eaLnBrk="1" fontAlgn="auto" latinLnBrk="0" hangingPunct="1">
              <a:lnSpc>
                <a:spcPct val="100000"/>
              </a:lnSpc>
              <a:spcBef>
                <a:spcPts val="0"/>
              </a:spcBef>
              <a:spcAft>
                <a:spcPts val="1000"/>
              </a:spcAft>
              <a:buClrTx/>
              <a:buSzTx/>
              <a:buFontTx/>
              <a:buAutoNum type="arabicPeriod"/>
              <a:tabLst/>
              <a:defRPr/>
            </a:pPr>
            <a:endParaRPr kumimoji="0" lang="en-US" sz="1600" b="0" i="0" u="none" strike="noStrike" kern="1200" cap="none" spc="0" normalizeH="0" baseline="0" noProof="0">
              <a:ln>
                <a:noFill/>
              </a:ln>
              <a:solidFill>
                <a:srgbClr val="1C4F24"/>
              </a:solidFill>
              <a:effectLst/>
              <a:uLnTx/>
              <a:uFillTx/>
              <a:ea typeface="Calibri" panose="020F050202020403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910AB21A-F2DB-4736-9200-EAC8779457E9}"/>
              </a:ext>
            </a:extLst>
          </p:cNvPr>
          <p:cNvGraphicFramePr>
            <a:graphicFrameLocks noGrp="1"/>
          </p:cNvGraphicFramePr>
          <p:nvPr>
            <p:extLst>
              <p:ext uri="{D42A27DB-BD31-4B8C-83A1-F6EECF244321}">
                <p14:modId xmlns:p14="http://schemas.microsoft.com/office/powerpoint/2010/main" val="3911996135"/>
              </p:ext>
            </p:extLst>
          </p:nvPr>
        </p:nvGraphicFramePr>
        <p:xfrm>
          <a:off x="180532" y="980814"/>
          <a:ext cx="7534164" cy="1743714"/>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193836">
                  <a:extLst>
                    <a:ext uri="{9D8B030D-6E8A-4147-A177-3AD203B41FA5}">
                      <a16:colId xmlns:a16="http://schemas.microsoft.com/office/drawing/2014/main" val="3836397540"/>
                    </a:ext>
                  </a:extLst>
                </a:gridCol>
                <a:gridCol w="1011648">
                  <a:extLst>
                    <a:ext uri="{9D8B030D-6E8A-4147-A177-3AD203B41FA5}">
                      <a16:colId xmlns:a16="http://schemas.microsoft.com/office/drawing/2014/main" val="3168724899"/>
                    </a:ext>
                  </a:extLst>
                </a:gridCol>
                <a:gridCol w="763884">
                  <a:extLst>
                    <a:ext uri="{9D8B030D-6E8A-4147-A177-3AD203B41FA5}">
                      <a16:colId xmlns:a16="http://schemas.microsoft.com/office/drawing/2014/main" val="3632559848"/>
                    </a:ext>
                  </a:extLst>
                </a:gridCol>
                <a:gridCol w="916662">
                  <a:extLst>
                    <a:ext uri="{9D8B030D-6E8A-4147-A177-3AD203B41FA5}">
                      <a16:colId xmlns:a16="http://schemas.microsoft.com/office/drawing/2014/main" val="1220064596"/>
                    </a:ext>
                  </a:extLst>
                </a:gridCol>
                <a:gridCol w="916662">
                  <a:extLst>
                    <a:ext uri="{9D8B030D-6E8A-4147-A177-3AD203B41FA5}">
                      <a16:colId xmlns:a16="http://schemas.microsoft.com/office/drawing/2014/main" val="3371086585"/>
                    </a:ext>
                  </a:extLst>
                </a:gridCol>
                <a:gridCol w="865736">
                  <a:extLst>
                    <a:ext uri="{9D8B030D-6E8A-4147-A177-3AD203B41FA5}">
                      <a16:colId xmlns:a16="http://schemas.microsoft.com/office/drawing/2014/main" val="486903649"/>
                    </a:ext>
                  </a:extLst>
                </a:gridCol>
                <a:gridCol w="865736">
                  <a:extLst>
                    <a:ext uri="{9D8B030D-6E8A-4147-A177-3AD203B41FA5}">
                      <a16:colId xmlns:a16="http://schemas.microsoft.com/office/drawing/2014/main" val="1273633128"/>
                    </a:ext>
                  </a:extLst>
                </a:gridCol>
              </a:tblGrid>
              <a:tr h="191206">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Progress</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rowSpan="3" gridSpan="5">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70%</a:t>
                      </a:r>
                    </a:p>
                    <a:p>
                      <a:pPr marL="0" marR="0" lvl="0" algn="l">
                        <a:spcBef>
                          <a:spcPts val="0"/>
                        </a:spcBef>
                        <a:spcAft>
                          <a:spcPts val="0"/>
                        </a:spcAft>
                        <a:buNone/>
                      </a:pPr>
                      <a:r>
                        <a:rPr lang="en-US" sz="1400" b="0" i="0">
                          <a:solidFill>
                            <a:srgbClr val="000000"/>
                          </a:solidFill>
                          <a:effectLst/>
                          <a:latin typeface="Palatino Linotype"/>
                          <a:ea typeface="Calibri" panose="020F0502020204030204" pitchFamily="34" charset="0"/>
                          <a:cs typeface="Arial"/>
                        </a:rPr>
                        <a:t>December 2021-January 2025</a:t>
                      </a:r>
                    </a:p>
                    <a:p>
                      <a:pPr marL="0" marR="0" lvl="0" algn="l">
                        <a:spcBef>
                          <a:spcPts val="0"/>
                        </a:spcBef>
                        <a:spcAft>
                          <a:spcPts val="0"/>
                        </a:spcAft>
                        <a:buNone/>
                      </a:pPr>
                      <a:r>
                        <a:rPr lang="en-US" sz="1400" b="0" i="0">
                          <a:solidFill>
                            <a:srgbClr val="000000"/>
                          </a:solidFill>
                          <a:effectLst/>
                          <a:latin typeface="Palatino Linotype"/>
                          <a:ea typeface="Calibri" panose="020F0502020204030204" pitchFamily="34" charset="0"/>
                          <a:cs typeface="Arial"/>
                        </a:rPr>
                        <a:t>Town Public Works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a:txBody>
                    <a:bodyPr/>
                    <a:lstStyle/>
                    <a:p>
                      <a:pPr marL="0" marR="0" lvl="0" algn="l">
                        <a:spcBef>
                          <a:spcPts val="0"/>
                        </a:spcBef>
                        <a:spcAft>
                          <a:spcPts val="0"/>
                        </a:spcAft>
                        <a:buNone/>
                      </a:pP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2702124612"/>
                  </a:ext>
                </a:extLst>
              </a:tr>
              <a:tr h="191206">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Timeframe</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5"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extLst>
                  <a:ext uri="{0D108BD9-81ED-4DB2-BD59-A6C34878D82A}">
                    <a16:rowId xmlns:a16="http://schemas.microsoft.com/office/drawing/2014/main" val="1658814627"/>
                  </a:ext>
                </a:extLst>
              </a:tr>
              <a:tr h="191206">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Task Lead</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gridSpan="5"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extLst>
                  <a:ext uri="{0D108BD9-81ED-4DB2-BD59-A6C34878D82A}">
                    <a16:rowId xmlns:a16="http://schemas.microsoft.com/office/drawing/2014/main" val="1959403717"/>
                  </a:ext>
                </a:extLst>
              </a:tr>
              <a:tr h="191206">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Resources</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rgbClr val="FFFFFF"/>
                          </a:solidFill>
                          <a:effectLst/>
                          <a:latin typeface="Palatino Linotype"/>
                          <a:ea typeface="Calibri" panose="020F0502020204030204" pitchFamily="34" charset="0"/>
                          <a:cs typeface="Arial"/>
                        </a:rPr>
                        <a:t>FY 21</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rgbClr val="FFFFFF"/>
                          </a:solidFill>
                          <a:effectLst/>
                          <a:latin typeface="Palatino Linotype"/>
                          <a:ea typeface="Calibri" panose="020F0502020204030204" pitchFamily="34" charset="0"/>
                          <a:cs typeface="Arial"/>
                        </a:rPr>
                        <a:t>FY 22</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rgbClr val="FFFFFF"/>
                          </a:solidFill>
                          <a:effectLst/>
                          <a:latin typeface="Palatino Linotype"/>
                          <a:ea typeface="Calibri" panose="020F0502020204030204" pitchFamily="34" charset="0"/>
                          <a:cs typeface="Arial"/>
                        </a:rPr>
                        <a:t>FY 23</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chemeClr val="bg2"/>
                          </a:solidFill>
                          <a:effectLst/>
                          <a:latin typeface="Palatino Linotype"/>
                          <a:ea typeface="Calibri" panose="020F0502020204030204" pitchFamily="34" charset="0"/>
                          <a:cs typeface="Arial"/>
                        </a:rPr>
                        <a:t>FY24</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rgbClr val="FFFFFF"/>
                          </a:solidFill>
                          <a:effectLst/>
                          <a:latin typeface="Palatino Linotype"/>
                          <a:ea typeface="Calibri" panose="020F0502020204030204" pitchFamily="34" charset="0"/>
                          <a:cs typeface="Arial"/>
                        </a:rPr>
                        <a:t>FY25</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chemeClr val="bg2"/>
                          </a:solidFill>
                          <a:effectLst/>
                          <a:latin typeface="Palatino Linotype"/>
                          <a:ea typeface="Calibri" panose="020F0502020204030204" pitchFamily="34" charset="0"/>
                          <a:cs typeface="Arial"/>
                        </a:rPr>
                        <a:t>Total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extLst>
                  <a:ext uri="{0D108BD9-81ED-4DB2-BD59-A6C34878D82A}">
                    <a16:rowId xmlns:a16="http://schemas.microsoft.com/office/drawing/2014/main" val="1622755901"/>
                  </a:ext>
                </a:extLst>
              </a:tr>
              <a:tr h="191206">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Long-Range Planning</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0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10 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a:ea typeface="Calibri" panose="020F0502020204030204" pitchFamily="34" charset="0"/>
                          <a:cs typeface="Arial"/>
                        </a:rPr>
                        <a:t>0 </a:t>
                      </a:r>
                      <a:r>
                        <a:rPr lang="en-US" sz="1400" b="0" i="0" err="1">
                          <a:solidFill>
                            <a:schemeClr val="tx2"/>
                          </a:solidFill>
                          <a:effectLst/>
                          <a:latin typeface="Palatino Linotype"/>
                          <a:ea typeface="Calibri" panose="020F0502020204030204" pitchFamily="34" charset="0"/>
                          <a:cs typeface="Arial"/>
                        </a:rPr>
                        <a:t>hrs</a:t>
                      </a:r>
                      <a:endParaRPr lang="en-US" sz="1400" b="0" i="0">
                        <a:solidFill>
                          <a:schemeClr val="tx2"/>
                        </a:solidFill>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a:ea typeface="Calibri" panose="020F0502020204030204" pitchFamily="34" charset="0"/>
                          <a:cs typeface="Arial"/>
                        </a:rPr>
                        <a:t>0 </a:t>
                      </a:r>
                      <a:r>
                        <a:rPr lang="en-US" sz="1400" b="0" i="0" err="1">
                          <a:solidFill>
                            <a:schemeClr val="tx2"/>
                          </a:solidFill>
                          <a:effectLst/>
                          <a:latin typeface="Palatino Linotype"/>
                          <a:ea typeface="Calibri" panose="020F0502020204030204" pitchFamily="34" charset="0"/>
                          <a:cs typeface="Arial"/>
                        </a:rPr>
                        <a:t>hrs</a:t>
                      </a:r>
                      <a:endParaRPr lang="en-US" sz="1400" b="0" i="0">
                        <a:solidFill>
                          <a:schemeClr val="tx2"/>
                        </a:solidFill>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5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effectLst/>
                          <a:latin typeface="Palatino Linotype"/>
                          <a:ea typeface="Calibri" panose="020F0502020204030204" pitchFamily="34" charset="0"/>
                          <a:cs typeface="Arial"/>
                        </a:rPr>
                        <a:t>15 </a:t>
                      </a:r>
                      <a:r>
                        <a:rPr lang="en-US" sz="1400" b="0" i="0" err="1">
                          <a:effectLst/>
                          <a:latin typeface="Palatino Linotype"/>
                          <a:ea typeface="Calibri" panose="020F0502020204030204" pitchFamily="34" charset="0"/>
                          <a:cs typeface="Arial"/>
                        </a:rPr>
                        <a:t>hrs</a:t>
                      </a:r>
                      <a:r>
                        <a:rPr lang="en-US" sz="1400" b="0" i="0">
                          <a:effectLst/>
                          <a:latin typeface="Palatino Linotype"/>
                          <a:ea typeface="Calibri" panose="020F0502020204030204" pitchFamily="34" charset="0"/>
                          <a:cs typeface="Arial"/>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842928058"/>
                  </a:ext>
                </a:extLst>
              </a:tr>
              <a:tr h="191206">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Town Public Works</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0 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100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a:ea typeface="Calibri" panose="020F0502020204030204" pitchFamily="34" charset="0"/>
                          <a:cs typeface="Arial"/>
                        </a:rPr>
                        <a:t>285 </a:t>
                      </a:r>
                      <a:r>
                        <a:rPr lang="en-US" sz="1400" b="0" i="0" err="1">
                          <a:solidFill>
                            <a:schemeClr val="tx2"/>
                          </a:solidFill>
                          <a:effectLst/>
                          <a:latin typeface="Palatino Linotype"/>
                          <a:ea typeface="Calibri" panose="020F0502020204030204" pitchFamily="34" charset="0"/>
                          <a:cs typeface="Arial"/>
                        </a:rPr>
                        <a:t>hrs</a:t>
                      </a:r>
                      <a:endParaRPr lang="en-US" sz="1400" b="0" i="0">
                        <a:solidFill>
                          <a:schemeClr val="tx2"/>
                        </a:solidFill>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a:ea typeface="Calibri" panose="020F0502020204030204" pitchFamily="34" charset="0"/>
                          <a:cs typeface="Arial"/>
                        </a:rPr>
                        <a:t>220 </a:t>
                      </a:r>
                      <a:r>
                        <a:rPr lang="en-US" sz="1400" b="0" i="0" err="1">
                          <a:solidFill>
                            <a:schemeClr val="tx2"/>
                          </a:solidFill>
                          <a:effectLst/>
                          <a:latin typeface="Palatino Linotype"/>
                          <a:ea typeface="Calibri" panose="020F0502020204030204" pitchFamily="34" charset="0"/>
                          <a:cs typeface="Arial"/>
                        </a:rPr>
                        <a:t>hrs</a:t>
                      </a:r>
                      <a:endParaRPr lang="en-US" sz="1400" b="0" i="0">
                        <a:solidFill>
                          <a:schemeClr val="tx2"/>
                        </a:solidFill>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300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effectLst/>
                          <a:latin typeface="Palatino Linotype"/>
                          <a:ea typeface="Calibri" panose="020F0502020204030204" pitchFamily="34" charset="0"/>
                          <a:cs typeface="Arial"/>
                        </a:rPr>
                        <a:t>905 </a:t>
                      </a:r>
                      <a:r>
                        <a:rPr lang="en-US" sz="1400" b="0" i="0" err="1">
                          <a:effectLst/>
                          <a:latin typeface="Palatino Linotype"/>
                          <a:ea typeface="Calibri" panose="020F0502020204030204" pitchFamily="34" charset="0"/>
                          <a:cs typeface="Arial"/>
                        </a:rPr>
                        <a:t>hrs</a:t>
                      </a:r>
                      <a:r>
                        <a:rPr lang="en-US" sz="1400" b="0" i="0">
                          <a:effectLst/>
                          <a:latin typeface="Palatino Linotype"/>
                          <a:ea typeface="Calibri" panose="020F0502020204030204" pitchFamily="34" charset="0"/>
                          <a:cs typeface="Arial"/>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1969100140"/>
                  </a:ext>
                </a:extLst>
              </a:tr>
              <a:tr h="231777">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Ecosystem Stewardship</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0 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0 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a:ea typeface="Calibri" panose="020F0502020204030204" pitchFamily="34" charset="0"/>
                          <a:cs typeface="Arial"/>
                        </a:rPr>
                        <a:t>100 </a:t>
                      </a:r>
                      <a:r>
                        <a:rPr lang="en-US" sz="1400" b="0" i="0" err="1">
                          <a:solidFill>
                            <a:schemeClr val="tx2"/>
                          </a:solidFill>
                          <a:effectLst/>
                          <a:latin typeface="Palatino Linotype"/>
                          <a:ea typeface="Calibri" panose="020F0502020204030204" pitchFamily="34" charset="0"/>
                          <a:cs typeface="Arial"/>
                        </a:rPr>
                        <a:t>hrs</a:t>
                      </a:r>
                      <a:endParaRPr lang="en-US" sz="1400" b="0" i="0">
                        <a:solidFill>
                          <a:schemeClr val="tx2"/>
                        </a:solidFill>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a:ea typeface="Calibri" panose="020F0502020204030204" pitchFamily="34" charset="0"/>
                          <a:cs typeface="Arial"/>
                        </a:rPr>
                        <a:t>80 </a:t>
                      </a:r>
                      <a:r>
                        <a:rPr lang="en-US" sz="1400" b="0" i="0" err="1">
                          <a:solidFill>
                            <a:schemeClr val="tx2"/>
                          </a:solidFill>
                          <a:effectLst/>
                          <a:latin typeface="Palatino Linotype"/>
                          <a:ea typeface="Calibri" panose="020F0502020204030204" pitchFamily="34" charset="0"/>
                          <a:cs typeface="Arial"/>
                        </a:rPr>
                        <a:t>hrs</a:t>
                      </a:r>
                      <a:endParaRPr lang="en-US" sz="1400" b="0" i="0">
                        <a:solidFill>
                          <a:schemeClr val="tx2"/>
                        </a:solidFill>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20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effectLst/>
                          <a:latin typeface="Palatino Linotype"/>
                          <a:ea typeface="Calibri" panose="020F0502020204030204" pitchFamily="34" charset="0"/>
                          <a:cs typeface="Arial"/>
                        </a:rPr>
                        <a:t>200 </a:t>
                      </a:r>
                      <a:r>
                        <a:rPr lang="en-US" sz="1400" b="0" i="0" err="1">
                          <a:effectLst/>
                          <a:latin typeface="Palatino Linotype"/>
                          <a:ea typeface="Calibri" panose="020F0502020204030204" pitchFamily="34" charset="0"/>
                          <a:cs typeface="Arial"/>
                        </a:rPr>
                        <a:t>hrs</a:t>
                      </a:r>
                      <a:r>
                        <a:rPr lang="en-US" sz="1400" b="0" i="0">
                          <a:effectLst/>
                          <a:latin typeface="Palatino Linotype"/>
                          <a:ea typeface="Calibri" panose="020F0502020204030204" pitchFamily="34" charset="0"/>
                          <a:cs typeface="Arial"/>
                        </a:rPr>
                        <a:t> </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2431091681"/>
                  </a:ext>
                </a:extLst>
              </a:tr>
              <a:tr h="231777">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Town Planning Director</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0 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10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20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chemeClr val="tx2"/>
                          </a:solidFill>
                          <a:effectLst/>
                          <a:latin typeface="Palatino Linotype"/>
                          <a:ea typeface="Calibri" panose="020F0502020204030204" pitchFamily="34" charset="0"/>
                          <a:cs typeface="Arial"/>
                        </a:rPr>
                        <a:t>10 </a:t>
                      </a:r>
                      <a:r>
                        <a:rPr lang="en-US" sz="1400" b="0" i="0" err="1">
                          <a:solidFill>
                            <a:schemeClr val="tx2"/>
                          </a:solidFill>
                          <a:effectLst/>
                          <a:latin typeface="Palatino Linotype"/>
                          <a:ea typeface="Calibri" panose="020F0502020204030204" pitchFamily="34" charset="0"/>
                          <a:cs typeface="Arial"/>
                        </a:rPr>
                        <a:t>hrs</a:t>
                      </a:r>
                      <a:endParaRPr lang="en-US" sz="1400" b="0" i="0">
                        <a:solidFill>
                          <a:schemeClr val="tx2"/>
                        </a:solidFill>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25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tc>
                  <a:txBody>
                    <a:bodyPr/>
                    <a:lstStyle/>
                    <a:p>
                      <a:pPr marL="0" marR="0" algn="l">
                        <a:spcBef>
                          <a:spcPts val="0"/>
                        </a:spcBef>
                        <a:spcAft>
                          <a:spcPts val="0"/>
                        </a:spcAft>
                      </a:pPr>
                      <a:r>
                        <a:rPr lang="en-US" sz="1400" b="0" i="0">
                          <a:effectLst/>
                          <a:latin typeface="Palatino Linotype"/>
                          <a:ea typeface="Calibri" panose="020F0502020204030204" pitchFamily="34" charset="0"/>
                          <a:cs typeface="Arial"/>
                        </a:rPr>
                        <a:t>65 </a:t>
                      </a:r>
                      <a:r>
                        <a:rPr lang="en-US" sz="1400" b="0" i="0" err="1">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369690232"/>
                  </a:ext>
                </a:extLst>
              </a:tr>
            </a:tbl>
          </a:graphicData>
        </a:graphic>
      </p:graphicFrame>
      <p:grpSp>
        <p:nvGrpSpPr>
          <p:cNvPr id="11" name="Group 10">
            <a:extLst>
              <a:ext uri="{FF2B5EF4-FFF2-40B4-BE49-F238E27FC236}">
                <a16:creationId xmlns:a16="http://schemas.microsoft.com/office/drawing/2014/main" id="{916E5E61-A5C5-4E50-B6A7-C3B9E3959154}"/>
              </a:ext>
            </a:extLst>
          </p:cNvPr>
          <p:cNvGrpSpPr/>
          <p:nvPr/>
        </p:nvGrpSpPr>
        <p:grpSpPr>
          <a:xfrm>
            <a:off x="6196189" y="180621"/>
            <a:ext cx="5995811" cy="778933"/>
            <a:chOff x="6196189" y="180621"/>
            <a:chExt cx="5995811" cy="778933"/>
          </a:xfrm>
        </p:grpSpPr>
        <p:sp>
          <p:nvSpPr>
            <p:cNvPr id="12" name="Arrow: Pentagon 11">
              <a:extLst>
                <a:ext uri="{FF2B5EF4-FFF2-40B4-BE49-F238E27FC236}">
                  <a16:creationId xmlns:a16="http://schemas.microsoft.com/office/drawing/2014/main" id="{EDBE040B-2AE3-4842-BB03-3D90633785F0}"/>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3C2D7D3-1FD1-4D48-BFBD-76CB1990A4AB}"/>
                </a:ext>
              </a:extLst>
            </p:cNvPr>
            <p:cNvSpPr/>
            <p:nvPr/>
          </p:nvSpPr>
          <p:spPr>
            <a:xfrm>
              <a:off x="8337753" y="185366"/>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13519994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88849" y="461870"/>
            <a:ext cx="5906963" cy="856267"/>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FFFFFF"/>
                </a:solidFill>
                <a:effectLst/>
                <a:uLnTx/>
                <a:uFillTx/>
                <a:latin typeface="Calibri"/>
                <a:ea typeface="+mn-ea"/>
                <a:cs typeface="+mn-cs"/>
              </a:rPr>
              <a:t>ITP Transportation Demand Management/Emerging Mobility Plan</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sp>
        <p:nvSpPr>
          <p:cNvPr id="9" name="TextBox 8">
            <a:extLst>
              <a:ext uri="{FF2B5EF4-FFF2-40B4-BE49-F238E27FC236}">
                <a16:creationId xmlns:a16="http://schemas.microsoft.com/office/drawing/2014/main" id="{ADDC546A-8D2C-4368-B654-0ADA073BC288}"/>
              </a:ext>
            </a:extLst>
          </p:cNvPr>
          <p:cNvSpPr txBox="1"/>
          <p:nvPr/>
        </p:nvSpPr>
        <p:spPr>
          <a:xfrm>
            <a:off x="8331200" y="1318137"/>
            <a:ext cx="3662000" cy="830997"/>
          </a:xfrm>
          <a:prstGeom prst="rect">
            <a:avLst/>
          </a:prstGeom>
          <a:solidFill>
            <a:schemeClr val="bg1">
              <a:alpha val="50000"/>
            </a:schemeClr>
          </a:solidFill>
        </p:spPr>
        <p:txBody>
          <a:bodyPr wrap="square">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600" b="1" i="1">
                <a:effectLst/>
                <a:latin typeface="Palatino Linotype" panose="02040502050505030304" pitchFamily="18" charset="0"/>
                <a:ea typeface="Calibri" panose="020F0502020204030204" pitchFamily="34" charset="0"/>
                <a:cs typeface="Arial" panose="020B0604020202020204" pitchFamily="34" charset="0"/>
              </a:rPr>
              <a:t>ITP Action Items:</a:t>
            </a:r>
            <a:r>
              <a:rPr lang="en-US" sz="1600" b="1">
                <a:effectLst/>
                <a:latin typeface="Palatino Linotype" panose="02040502050505030304" pitchFamily="18" charset="0"/>
                <a:ea typeface="Calibri" panose="020F0502020204030204" pitchFamily="34" charset="0"/>
                <a:cs typeface="Arial" panose="020B0604020202020204" pitchFamily="34" charset="0"/>
              </a:rPr>
              <a:t> </a:t>
            </a:r>
            <a:r>
              <a:rPr lang="en-US" sz="1600">
                <a:effectLst/>
                <a:latin typeface="Palatino Linotype" panose="02040502050505030304" pitchFamily="18" charset="0"/>
                <a:ea typeface="Calibri" panose="020F0502020204030204" pitchFamily="34" charset="0"/>
                <a:cs typeface="Arial" panose="020B0604020202020204" pitchFamily="34" charset="0"/>
              </a:rPr>
              <a:t>Chapter 4, Transportation Demand Management:  Establish a TDM Program</a:t>
            </a:r>
            <a:r>
              <a:rPr lang="en-US" sz="1600" b="1" i="1">
                <a:latin typeface="Palatino Linotype" panose="02040502050505030304" pitchFamily="18" charset="0"/>
                <a:ea typeface="Calibri" panose="020F0502020204030204" pitchFamily="34" charset="0"/>
                <a:cs typeface="Arial" panose="020B0604020202020204" pitchFamily="34" charset="0"/>
              </a:rPr>
              <a:t>.</a:t>
            </a:r>
            <a:endParaRPr kumimoji="0" lang="en-US" sz="16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6C774EE-45B9-4C80-B928-20C22DB58058}"/>
              </a:ext>
            </a:extLst>
          </p:cNvPr>
          <p:cNvSpPr txBox="1"/>
          <p:nvPr/>
        </p:nvSpPr>
        <p:spPr>
          <a:xfrm>
            <a:off x="88849" y="3144746"/>
            <a:ext cx="9969718" cy="2308324"/>
          </a:xfrm>
          <a:prstGeom prst="rect">
            <a:avLst/>
          </a:prstGeom>
          <a:solidFill>
            <a:schemeClr val="bg1">
              <a:alpha val="50000"/>
            </a:schemeClr>
          </a:solidFill>
        </p:spPr>
        <p:txBody>
          <a:bodyPr wrap="square">
            <a:spAutoFit/>
          </a:bodyPr>
          <a:lstStyle/>
          <a:p>
            <a:pPr marL="0" marR="0">
              <a:spcBef>
                <a:spcPts val="0"/>
              </a:spcBef>
              <a:spcAft>
                <a:spcPts val="0"/>
              </a:spcAft>
            </a:pPr>
            <a:r>
              <a:rPr lang="en-US" sz="1800" b="1" i="1">
                <a:effectLst/>
                <a:latin typeface="Calibri" panose="020F0502020204030204" pitchFamily="34" charset="0"/>
                <a:ea typeface="Aptos" panose="020B0004020202020204" pitchFamily="34" charset="0"/>
              </a:rPr>
              <a:t>Task: </a:t>
            </a:r>
            <a:r>
              <a:rPr lang="en-US" sz="1800">
                <a:effectLst/>
                <a:latin typeface="Calibri" panose="020F0502020204030204" pitchFamily="34" charset="0"/>
                <a:ea typeface="Aptos" panose="020B0004020202020204" pitchFamily="34" charset="0"/>
              </a:rPr>
              <a:t>ITP Chapter 4 discussed potential Travel Demand Management strategies. Many technology-enabled opportunities, or partnership and data sharing opportunities were not discussed in the ITP. These could include incentives for businesses or non-profit sectors to more seamlessly connect with existing transportation options. Mobility Hubs can also support more active transportation  modes.</a:t>
            </a:r>
          </a:p>
          <a:p>
            <a:pPr marL="0" marR="0">
              <a:spcBef>
                <a:spcPts val="0"/>
              </a:spcBef>
              <a:spcAft>
                <a:spcPts val="0"/>
              </a:spcAft>
            </a:pPr>
            <a:endParaRPr lang="en-US" sz="1800">
              <a:effectLst/>
              <a:latin typeface="Calibri" panose="020F0502020204030204" pitchFamily="34" charset="0"/>
              <a:ea typeface="Aptos" panose="020B0004020202020204" pitchFamily="34" charset="0"/>
            </a:endParaRPr>
          </a:p>
          <a:p>
            <a:pPr marL="0" marR="0">
              <a:spcBef>
                <a:spcPts val="0"/>
              </a:spcBef>
              <a:spcAft>
                <a:spcPts val="0"/>
              </a:spcAft>
            </a:pPr>
            <a:r>
              <a:rPr lang="en-US" sz="1800" b="1" i="1">
                <a:effectLst/>
                <a:latin typeface="Calibri" panose="020F0502020204030204" pitchFamily="34" charset="0"/>
                <a:ea typeface="Aptos" panose="020B0004020202020204" pitchFamily="34" charset="0"/>
              </a:rPr>
              <a:t>Status:</a:t>
            </a:r>
            <a:r>
              <a:rPr lang="en-US" sz="1800">
                <a:effectLst/>
                <a:latin typeface="Calibri" panose="020F0502020204030204" pitchFamily="34" charset="0"/>
                <a:ea typeface="Aptos" panose="020B0004020202020204" pitchFamily="34" charset="0"/>
              </a:rPr>
              <a:t> Staff will present findings from this study at the May 2024 JIM. Transportation Staff included carrying out adopted recommendations from the 2019 Downtown Parking study in  the Transportation Workplan (3/4/2024 MJM)</a:t>
            </a:r>
          </a:p>
        </p:txBody>
      </p:sp>
      <p:graphicFrame>
        <p:nvGraphicFramePr>
          <p:cNvPr id="3" name="Table 2">
            <a:extLst>
              <a:ext uri="{FF2B5EF4-FFF2-40B4-BE49-F238E27FC236}">
                <a16:creationId xmlns:a16="http://schemas.microsoft.com/office/drawing/2014/main" id="{3CEAD54D-95AA-4346-8D5B-8631CD6C43EC}"/>
              </a:ext>
            </a:extLst>
          </p:cNvPr>
          <p:cNvGraphicFramePr>
            <a:graphicFrameLocks noGrp="1"/>
          </p:cNvGraphicFramePr>
          <p:nvPr>
            <p:extLst>
              <p:ext uri="{D42A27DB-BD31-4B8C-83A1-F6EECF244321}">
                <p14:modId xmlns:p14="http://schemas.microsoft.com/office/powerpoint/2010/main" val="33349168"/>
              </p:ext>
            </p:extLst>
          </p:nvPr>
        </p:nvGraphicFramePr>
        <p:xfrm>
          <a:off x="88849" y="1540824"/>
          <a:ext cx="7212093" cy="1355964"/>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250872">
                  <a:extLst>
                    <a:ext uri="{9D8B030D-6E8A-4147-A177-3AD203B41FA5}">
                      <a16:colId xmlns:a16="http://schemas.microsoft.com/office/drawing/2014/main" val="3026661765"/>
                    </a:ext>
                  </a:extLst>
                </a:gridCol>
                <a:gridCol w="4961221">
                  <a:extLst>
                    <a:ext uri="{9D8B030D-6E8A-4147-A177-3AD203B41FA5}">
                      <a16:colId xmlns:a16="http://schemas.microsoft.com/office/drawing/2014/main" val="3361143470"/>
                    </a:ext>
                  </a:extLst>
                </a:gridCol>
              </a:tblGrid>
              <a:tr h="338991">
                <a:tc>
                  <a:txBody>
                    <a:bodyPr/>
                    <a:lstStyle/>
                    <a:p>
                      <a:pPr marL="0" marR="0" algn="l">
                        <a:spcBef>
                          <a:spcPts val="0"/>
                        </a:spcBef>
                        <a:spcAft>
                          <a:spcPts val="0"/>
                        </a:spcAft>
                      </a:pPr>
                      <a:r>
                        <a:rPr lang="en-US" sz="1600" b="0" i="1">
                          <a:solidFill>
                            <a:srgbClr val="FFFFFF"/>
                          </a:solidFill>
                          <a:effectLst/>
                          <a:latin typeface="Palatino Linotype"/>
                          <a:ea typeface="Calibri" panose="020F0502020204030204" pitchFamily="34" charset="0"/>
                          <a:cs typeface="Arial"/>
                        </a:rPr>
                        <a:t>Progress</a:t>
                      </a:r>
                      <a:endParaRPr lang="en-US" sz="16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600" b="0" i="0">
                          <a:solidFill>
                            <a:srgbClr val="000000"/>
                          </a:solidFill>
                          <a:effectLst/>
                          <a:latin typeface="Palatino Linotype"/>
                          <a:ea typeface="Calibri" panose="020F0502020204030204" pitchFamily="34" charset="0"/>
                          <a:cs typeface="Arial"/>
                        </a:rPr>
                        <a:t>10%</a:t>
                      </a:r>
                      <a:endParaRPr lang="en-US" sz="16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extLst>
                  <a:ext uri="{0D108BD9-81ED-4DB2-BD59-A6C34878D82A}">
                    <a16:rowId xmlns:a16="http://schemas.microsoft.com/office/drawing/2014/main" val="964065832"/>
                  </a:ext>
                </a:extLst>
              </a:tr>
              <a:tr h="338991">
                <a:tc>
                  <a:txBody>
                    <a:bodyPr/>
                    <a:lstStyle/>
                    <a:p>
                      <a:pPr marL="0" marR="0" algn="l">
                        <a:spcBef>
                          <a:spcPts val="0"/>
                        </a:spcBef>
                        <a:spcAft>
                          <a:spcPts val="0"/>
                        </a:spcAft>
                      </a:pPr>
                      <a:r>
                        <a:rPr lang="en-US" sz="1600" b="0" i="1">
                          <a:solidFill>
                            <a:srgbClr val="FFFFFF"/>
                          </a:solidFill>
                          <a:effectLst/>
                          <a:latin typeface="Palatino Linotype"/>
                          <a:ea typeface="Calibri" panose="020F0502020204030204" pitchFamily="34" charset="0"/>
                          <a:cs typeface="Arial"/>
                        </a:rPr>
                        <a:t>Timeframe</a:t>
                      </a:r>
                      <a:endParaRPr lang="en-US" sz="16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lvl="0" algn="l">
                        <a:spcBef>
                          <a:spcPts val="0"/>
                        </a:spcBef>
                        <a:spcAft>
                          <a:spcPts val="0"/>
                        </a:spcAft>
                        <a:buNone/>
                      </a:pPr>
                      <a:r>
                        <a:rPr lang="en-US" sz="1600" b="0" i="0" u="none" strike="noStrike" noProof="0">
                          <a:solidFill>
                            <a:srgbClr val="000000"/>
                          </a:solidFill>
                          <a:effectLst/>
                          <a:latin typeface="Palatino Linotype"/>
                        </a:rPr>
                        <a:t>To be determined</a:t>
                      </a:r>
                      <a:endParaRPr lang="en-US" b="0" i="0"/>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extLst>
                  <a:ext uri="{0D108BD9-81ED-4DB2-BD59-A6C34878D82A}">
                    <a16:rowId xmlns:a16="http://schemas.microsoft.com/office/drawing/2014/main" val="1033173427"/>
                  </a:ext>
                </a:extLst>
              </a:tr>
              <a:tr h="338991">
                <a:tc>
                  <a:txBody>
                    <a:bodyPr/>
                    <a:lstStyle/>
                    <a:p>
                      <a:pPr marL="0" marR="0" algn="l">
                        <a:spcBef>
                          <a:spcPts val="0"/>
                        </a:spcBef>
                        <a:spcAft>
                          <a:spcPts val="0"/>
                        </a:spcAft>
                      </a:pPr>
                      <a:r>
                        <a:rPr lang="en-US" sz="1600" b="0" i="1">
                          <a:solidFill>
                            <a:srgbClr val="FFFFFF"/>
                          </a:solidFill>
                          <a:effectLst/>
                          <a:latin typeface="Palatino Linotype"/>
                          <a:ea typeface="Calibri" panose="020F0502020204030204" pitchFamily="34" charset="0"/>
                          <a:cs typeface="Arial"/>
                        </a:rPr>
                        <a:t>Task Lead</a:t>
                      </a:r>
                      <a:endParaRPr lang="en-US" sz="16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lvl="0" algn="l">
                        <a:lnSpc>
                          <a:spcPct val="100000"/>
                        </a:lnSpc>
                        <a:spcBef>
                          <a:spcPts val="0"/>
                        </a:spcBef>
                        <a:spcAft>
                          <a:spcPts val="0"/>
                        </a:spcAft>
                        <a:buNone/>
                      </a:pPr>
                      <a:r>
                        <a:rPr lang="en-US" sz="1600" b="0" i="0" u="none" strike="noStrike" noProof="0">
                          <a:solidFill>
                            <a:srgbClr val="000000"/>
                          </a:solidFill>
                          <a:effectLst/>
                          <a:latin typeface="Palatino Linotype"/>
                        </a:rPr>
                        <a:t>Regional Transportation Planning Administrator </a:t>
                      </a:r>
                      <a:endParaRPr lang="en-US" sz="1600" b="0" i="0" u="none" strike="noStrike" noProof="0">
                        <a:effectLst/>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extLst>
                  <a:ext uri="{0D108BD9-81ED-4DB2-BD59-A6C34878D82A}">
                    <a16:rowId xmlns:a16="http://schemas.microsoft.com/office/drawing/2014/main" val="3391954521"/>
                  </a:ext>
                </a:extLst>
              </a:tr>
              <a:tr h="338991">
                <a:tc>
                  <a:txBody>
                    <a:bodyPr/>
                    <a:lstStyle/>
                    <a:p>
                      <a:pPr marL="0" marR="0" algn="l">
                        <a:spcBef>
                          <a:spcPts val="0"/>
                        </a:spcBef>
                        <a:spcAft>
                          <a:spcPts val="0"/>
                        </a:spcAft>
                      </a:pPr>
                      <a:r>
                        <a:rPr lang="en-US" sz="1600" b="0" i="1">
                          <a:solidFill>
                            <a:srgbClr val="FFFFFF"/>
                          </a:solidFill>
                          <a:effectLst/>
                          <a:latin typeface="Palatino Linotype"/>
                          <a:ea typeface="Calibri" panose="020F0502020204030204" pitchFamily="34" charset="0"/>
                          <a:cs typeface="Arial"/>
                        </a:rPr>
                        <a:t>Resources</a:t>
                      </a:r>
                      <a:endParaRPr lang="en-US" sz="16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600" b="0" i="0">
                          <a:solidFill>
                            <a:srgbClr val="FFFFFF"/>
                          </a:solidFill>
                          <a:effectLst/>
                          <a:latin typeface="Palatino Linotype"/>
                          <a:ea typeface="Calibri" panose="020F0502020204030204" pitchFamily="34" charset="0"/>
                          <a:cs typeface="Arial"/>
                        </a:rPr>
                        <a:t>200 hours; $225,000 requested in FY24 budget</a:t>
                      </a:r>
                      <a:endParaRPr lang="en-US" sz="16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extLst>
                  <a:ext uri="{0D108BD9-81ED-4DB2-BD59-A6C34878D82A}">
                    <a16:rowId xmlns:a16="http://schemas.microsoft.com/office/drawing/2014/main" val="3203196670"/>
                  </a:ext>
                </a:extLst>
              </a:tr>
            </a:tbl>
          </a:graphicData>
        </a:graphic>
      </p:graphicFrame>
      <p:grpSp>
        <p:nvGrpSpPr>
          <p:cNvPr id="11" name="Group 10">
            <a:extLst>
              <a:ext uri="{FF2B5EF4-FFF2-40B4-BE49-F238E27FC236}">
                <a16:creationId xmlns:a16="http://schemas.microsoft.com/office/drawing/2014/main" id="{6B16415D-CE15-42BB-994F-0D6CFB746E98}"/>
              </a:ext>
            </a:extLst>
          </p:cNvPr>
          <p:cNvGrpSpPr/>
          <p:nvPr/>
        </p:nvGrpSpPr>
        <p:grpSpPr>
          <a:xfrm>
            <a:off x="6196189" y="170187"/>
            <a:ext cx="5995811" cy="789367"/>
            <a:chOff x="6196189" y="170187"/>
            <a:chExt cx="5995811" cy="789367"/>
          </a:xfrm>
        </p:grpSpPr>
        <p:sp>
          <p:nvSpPr>
            <p:cNvPr id="12" name="Arrow: Pentagon 11">
              <a:extLst>
                <a:ext uri="{FF2B5EF4-FFF2-40B4-BE49-F238E27FC236}">
                  <a16:creationId xmlns:a16="http://schemas.microsoft.com/office/drawing/2014/main" id="{4672673E-B657-4430-A316-30E7679E6B0B}"/>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A4E431B-C24A-43F1-A393-B32EA320CE00}"/>
                </a:ext>
              </a:extLst>
            </p:cNvPr>
            <p:cNvSpPr/>
            <p:nvPr/>
          </p:nvSpPr>
          <p:spPr>
            <a:xfrm>
              <a:off x="7926711" y="170187"/>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24161743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711783" cy="830997"/>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Large Building and Workforce Housing Bonus Review</a:t>
            </a:r>
          </a:p>
        </p:txBody>
      </p:sp>
      <p:sp>
        <p:nvSpPr>
          <p:cNvPr id="16" name="TextBox 15">
            <a:extLst>
              <a:ext uri="{FF2B5EF4-FFF2-40B4-BE49-F238E27FC236}">
                <a16:creationId xmlns:a16="http://schemas.microsoft.com/office/drawing/2014/main" id="{9B2BE26D-9CDD-4C17-8639-A03C69107940}"/>
              </a:ext>
            </a:extLst>
          </p:cNvPr>
          <p:cNvSpPr txBox="1"/>
          <p:nvPr/>
        </p:nvSpPr>
        <p:spPr>
          <a:xfrm>
            <a:off x="7907730" y="1087599"/>
            <a:ext cx="4120983" cy="2215991"/>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0"/>
              </a:spcAft>
            </a:pPr>
            <a:r>
              <a:rPr lang="en-US" sz="1200" b="1" i="1">
                <a:effectLst/>
                <a:latin typeface="+mj-lt"/>
                <a:ea typeface="Calibri" panose="020F0502020204030204" pitchFamily="34" charset="0"/>
                <a:cs typeface="Arial" panose="020B0604020202020204" pitchFamily="34" charset="0"/>
              </a:rPr>
              <a:t>Comp Plan Strategies:</a:t>
            </a:r>
            <a:r>
              <a:rPr lang="en-US" sz="1200" b="1">
                <a:effectLst/>
                <a:latin typeface="+mj-lt"/>
                <a:ea typeface="Calibri" panose="020F0502020204030204" pitchFamily="34" charset="0"/>
                <a:cs typeface="Arial" panose="020B0604020202020204" pitchFamily="34" charset="0"/>
              </a:rPr>
              <a:t> </a:t>
            </a:r>
            <a:endParaRPr lang="en-US" sz="1200" b="1">
              <a:latin typeface="+mj-lt"/>
              <a:ea typeface="Calibri" panose="020F0502020204030204" pitchFamily="34" charset="0"/>
              <a:cs typeface="Arial" panose="020B0604020202020204" pitchFamily="34" charset="0"/>
            </a:endParaRPr>
          </a:p>
          <a:p>
            <a:pPr marL="0" marR="0" algn="just">
              <a:spcBef>
                <a:spcPts val="0"/>
              </a:spcBef>
              <a:spcAft>
                <a:spcPts val="0"/>
              </a:spcAft>
            </a:pPr>
            <a:r>
              <a:rPr lang="en-US" sz="1400">
                <a:effectLst/>
                <a:latin typeface="Calibri" panose="020F0502020204030204" pitchFamily="34" charset="0"/>
                <a:ea typeface="Calibri" panose="020F0502020204030204" pitchFamily="34" charset="0"/>
              </a:rPr>
              <a:t>Policy 3.3.c 	Provide predictability in land use 	decisions</a:t>
            </a:r>
          </a:p>
          <a:p>
            <a:pPr marL="0" marR="0" algn="just">
              <a:spcBef>
                <a:spcPts val="0"/>
              </a:spcBef>
              <a:spcAft>
                <a:spcPts val="0"/>
              </a:spcAft>
            </a:pPr>
            <a:r>
              <a:rPr lang="en-US" sz="1400">
                <a:effectLst/>
                <a:latin typeface="Calibri" panose="020F0502020204030204" pitchFamily="34" charset="0"/>
                <a:ea typeface="Calibri" panose="020F0502020204030204" pitchFamily="34" charset="0"/>
              </a:rPr>
              <a:t>Policy 4.1.b	Emphasize a variety of housing types, 	including deed-restricted housing</a:t>
            </a:r>
          </a:p>
          <a:p>
            <a:pPr marL="0" marR="0" algn="just">
              <a:spcBef>
                <a:spcPts val="0"/>
              </a:spcBef>
              <a:spcAft>
                <a:spcPts val="0"/>
              </a:spcAft>
            </a:pPr>
            <a:r>
              <a:rPr lang="en-US" sz="1400">
                <a:effectLst/>
                <a:latin typeface="Calibri" panose="020F0502020204030204" pitchFamily="34" charset="0"/>
                <a:ea typeface="Calibri" panose="020F0502020204030204" pitchFamily="34" charset="0"/>
              </a:rPr>
              <a:t>Policy 4.1.c	Promote compatible infill and 	redevelopment that fits Jackson 	neighborhoods</a:t>
            </a:r>
          </a:p>
          <a:p>
            <a:pPr marL="0" marR="0" algn="just">
              <a:spcBef>
                <a:spcPts val="0"/>
              </a:spcBef>
              <a:spcAft>
                <a:spcPts val="0"/>
              </a:spcAft>
            </a:pPr>
            <a:r>
              <a:rPr lang="en-US" sz="1400">
                <a:effectLst/>
                <a:latin typeface="Calibri" panose="020F0502020204030204" pitchFamily="34" charset="0"/>
                <a:ea typeface="Calibri" panose="020F0502020204030204" pitchFamily="34" charset="0"/>
              </a:rPr>
              <a:t>Policy 5.4.d	Provide incentives for the provision of 	workforce housing</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3286" y="3778752"/>
            <a:ext cx="7683500" cy="2934906"/>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600" b="1" i="1">
                <a:effectLst/>
                <a:ea typeface="Calibri" panose="020F0502020204030204" pitchFamily="34" charset="0"/>
                <a:cs typeface="Arial" panose="020B0604020202020204" pitchFamily="34" charset="0"/>
              </a:rPr>
              <a:t>Task:</a:t>
            </a:r>
            <a:r>
              <a:rPr lang="en-US" sz="1600">
                <a:effectLst/>
                <a:ea typeface="Calibri" panose="020F0502020204030204" pitchFamily="34" charset="0"/>
                <a:cs typeface="Arial" panose="020B0604020202020204" pitchFamily="34" charset="0"/>
              </a:rPr>
              <a:t> </a:t>
            </a:r>
            <a:r>
              <a:rPr lang="en-US" sz="1600">
                <a:effectLst/>
                <a:ea typeface="Times New Roman" panose="02020603050405020304" pitchFamily="18" charset="0"/>
              </a:rPr>
              <a:t>This task will look at the Town various LDRs and recent LDR changes that have incentivized or facilitated the development of large buildings in the Town. In particular, changes to the LDRs regarding maximum building size, workforce housing bonuses (2:1 bonus and 4</a:t>
            </a:r>
            <a:r>
              <a:rPr lang="en-US" sz="1600" baseline="30000">
                <a:effectLst/>
                <a:ea typeface="Times New Roman" panose="02020603050405020304" pitchFamily="18" charset="0"/>
              </a:rPr>
              <a:t>th</a:t>
            </a:r>
            <a:r>
              <a:rPr lang="en-US" sz="1600">
                <a:effectLst/>
                <a:ea typeface="Times New Roman" panose="02020603050405020304" pitchFamily="18" charset="0"/>
              </a:rPr>
              <a:t>-story bonus), development review thresholds, and the trend of landowners aggregating larger sites, have contributed to creating larger projects in recent years, especially for multi-family development. The intent for this project is to reevaluate some or all of these tools to see if changes are necessary to better balance community character concerns, the need for true workforce housing, and the market limitations of private developers to construct workforce housing at a scale that make financial sense</a:t>
            </a:r>
            <a:r>
              <a:rPr lang="en-US" sz="1600">
                <a:effectLst/>
                <a:ea typeface="Calibri" panose="020F0502020204030204" pitchFamily="34" charset="0"/>
                <a:cs typeface="Arial" panose="020B0604020202020204" pitchFamily="34" charset="0"/>
              </a:rPr>
              <a:t>.</a:t>
            </a:r>
          </a:p>
          <a:p>
            <a:pPr marL="0" marR="0">
              <a:lnSpc>
                <a:spcPct val="115000"/>
              </a:lnSpc>
              <a:spcBef>
                <a:spcPts val="0"/>
              </a:spcBef>
              <a:spcAft>
                <a:spcPts val="1000"/>
              </a:spcAft>
            </a:pPr>
            <a:r>
              <a:rPr lang="en-US" sz="1600" b="1" i="1">
                <a:effectLst/>
                <a:ea typeface="Calibri" panose="020F0502020204030204" pitchFamily="34" charset="0"/>
                <a:cs typeface="Arial" panose="020B0604020202020204" pitchFamily="34" charset="0"/>
              </a:rPr>
              <a:t>Status:</a:t>
            </a:r>
            <a:r>
              <a:rPr lang="en-US" sz="1600">
                <a:effectLst/>
                <a:ea typeface="Calibri" panose="020F0502020204030204" pitchFamily="34" charset="0"/>
                <a:cs typeface="Arial" panose="020B0604020202020204" pitchFamily="34" charset="0"/>
              </a:rPr>
              <a:t>.   TBD. This project started with a workshop in November and Planning  Commission review in December 2023.  This project is currently not in FY 25 workplan.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29</a:t>
            </a:fld>
            <a:endParaRPr lang="en-US"/>
          </a:p>
        </p:txBody>
      </p:sp>
      <p:graphicFrame>
        <p:nvGraphicFramePr>
          <p:cNvPr id="5" name="Table 4">
            <a:extLst>
              <a:ext uri="{FF2B5EF4-FFF2-40B4-BE49-F238E27FC236}">
                <a16:creationId xmlns:a16="http://schemas.microsoft.com/office/drawing/2014/main" id="{C4D39389-A20C-4A30-9C9D-DA845232542D}"/>
              </a:ext>
            </a:extLst>
          </p:cNvPr>
          <p:cNvGraphicFramePr>
            <a:graphicFrameLocks noGrp="1"/>
          </p:cNvGraphicFramePr>
          <p:nvPr>
            <p:extLst>
              <p:ext uri="{D42A27DB-BD31-4B8C-83A1-F6EECF244321}">
                <p14:modId xmlns:p14="http://schemas.microsoft.com/office/powerpoint/2010/main" val="2280686689"/>
              </p:ext>
            </p:extLst>
          </p:nvPr>
        </p:nvGraphicFramePr>
        <p:xfrm>
          <a:off x="252186" y="1313607"/>
          <a:ext cx="7092275" cy="2446182"/>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694516">
                  <a:extLst>
                    <a:ext uri="{9D8B030D-6E8A-4147-A177-3AD203B41FA5}">
                      <a16:colId xmlns:a16="http://schemas.microsoft.com/office/drawing/2014/main" val="2239741461"/>
                    </a:ext>
                  </a:extLst>
                </a:gridCol>
                <a:gridCol w="1465920">
                  <a:extLst>
                    <a:ext uri="{9D8B030D-6E8A-4147-A177-3AD203B41FA5}">
                      <a16:colId xmlns:a16="http://schemas.microsoft.com/office/drawing/2014/main" val="3501365849"/>
                    </a:ext>
                  </a:extLst>
                </a:gridCol>
                <a:gridCol w="2931839">
                  <a:extLst>
                    <a:ext uri="{9D8B030D-6E8A-4147-A177-3AD203B41FA5}">
                      <a16:colId xmlns:a16="http://schemas.microsoft.com/office/drawing/2014/main" val="3289782892"/>
                    </a:ext>
                  </a:extLst>
                </a:gridCol>
              </a:tblGrid>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Progress</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gridSpan="2">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10%</a:t>
                      </a:r>
                      <a:endParaRPr lang="en-US" sz="16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October 2023-June 2024</a:t>
                      </a:r>
                      <a:endParaRPr lang="en-US" sz="16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Town Planning</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tc rowSpan="3" hMerge="1">
                  <a:txBody>
                    <a:bodyPr/>
                    <a:lstStyle/>
                    <a:p>
                      <a:endParaRPr lang="en-US"/>
                    </a:p>
                  </a:txBody>
                  <a:tcPr marL="0" marR="0" marT="0" marB="0" anchor="ctr" horzOverflow="overflow">
                    <a:lnL w="12700" cap="flat" cmpd="sng" algn="ctr">
                      <a:solidFill>
                        <a:srgbClr val="BCC5E4"/>
                      </a:solidFill>
                      <a:prstDash val="solid"/>
                      <a:round/>
                      <a:headEnd type="none" w="med" len="med"/>
                      <a:tailEnd type="none" w="med" len="med"/>
                    </a:lnL>
                  </a:tcPr>
                </a:tc>
                <a:extLst>
                  <a:ext uri="{0D108BD9-81ED-4DB2-BD59-A6C34878D82A}">
                    <a16:rowId xmlns:a16="http://schemas.microsoft.com/office/drawing/2014/main" val="1941330899"/>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Timeframe</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2" vMerge="1">
                  <a:txBody>
                    <a:bodyPr/>
                    <a:lstStyle/>
                    <a:p>
                      <a:endParaRPr lang="en-US"/>
                    </a:p>
                  </a:txBody>
                  <a:tcPr marL="0" marR="0" marT="0" marB="0" anchor="ctr" horzOverflow="overflow"/>
                </a:tc>
                <a:tc hMerge="1" vMerge="1">
                  <a:txBody>
                    <a:bodyPr/>
                    <a:lstStyle/>
                    <a:p>
                      <a:endParaRPr lang="en-US"/>
                    </a:p>
                  </a:txBody>
                  <a:tcPr marL="0" marR="0" marT="0" marB="0" anchor="ctr" horzOverflow="overflow"/>
                </a:tc>
                <a:extLst>
                  <a:ext uri="{0D108BD9-81ED-4DB2-BD59-A6C34878D82A}">
                    <a16:rowId xmlns:a16="http://schemas.microsoft.com/office/drawing/2014/main" val="3846229157"/>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Task Lead</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2" vMerge="1">
                  <a:txBody>
                    <a:bodyPr/>
                    <a:lstStyle/>
                    <a:p>
                      <a:endParaRPr lang="en-US"/>
                    </a:p>
                  </a:txBody>
                  <a:tcPr marL="0" marR="0" marT="0" marB="0" anchor="ctr" horzOverflow="overflow"/>
                </a:tc>
                <a:tc hMerge="1" vMerge="1">
                  <a:txBody>
                    <a:bodyPr/>
                    <a:lstStyle/>
                    <a:p>
                      <a:endParaRPr lang="en-US"/>
                    </a:p>
                  </a:txBody>
                  <a:tcPr marL="0" marR="0" marT="0" marB="0" anchor="ctr" horzOverflow="overflow"/>
                </a:tc>
                <a:extLst>
                  <a:ext uri="{0D108BD9-81ED-4DB2-BD59-A6C34878D82A}">
                    <a16:rowId xmlns:a16="http://schemas.microsoft.com/office/drawing/2014/main" val="3120655415"/>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Resources</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FY24</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Total</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975207388"/>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Consultant Resources</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$20,000.00</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$20,000.00</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022625669"/>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100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100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933649469"/>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Town Senior Planner</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20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20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0544862"/>
                  </a:ext>
                </a:extLst>
              </a:tr>
              <a:tr h="279786">
                <a:tc>
                  <a:txBody>
                    <a:bodyPr/>
                    <a:lstStyle/>
                    <a:p>
                      <a:pPr marL="0" marR="0" algn="l">
                        <a:spcBef>
                          <a:spcPts val="0"/>
                        </a:spcBef>
                        <a:spcAft>
                          <a:spcPts val="0"/>
                        </a:spcAft>
                      </a:pPr>
                      <a:r>
                        <a:rPr lang="en-US" sz="1600" b="0" i="1">
                          <a:solidFill>
                            <a:schemeClr val="bg2"/>
                          </a:solidFill>
                          <a:effectLst/>
                          <a:latin typeface="Palatino Linotype" panose="02040502050505030304" pitchFamily="18" charset="0"/>
                          <a:ea typeface="Calibri" panose="020F0502020204030204" pitchFamily="34" charset="0"/>
                          <a:cs typeface="Arial"/>
                        </a:rPr>
                        <a:t>Joint Long Range Associate Planner</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chemeClr val="tx2"/>
                          </a:solidFill>
                          <a:effectLst/>
                          <a:latin typeface="Palatino Linotype" panose="02040502050505030304" pitchFamily="18" charset="0"/>
                          <a:ea typeface="Calibri" panose="020F0502020204030204" pitchFamily="34" charset="0"/>
                          <a:cs typeface="Arial"/>
                        </a:rPr>
                        <a:t>10 </a:t>
                      </a:r>
                      <a:r>
                        <a:rPr lang="en-US" sz="1600" b="0" i="0" err="1">
                          <a:solidFill>
                            <a:schemeClr val="tx2"/>
                          </a:solidFill>
                          <a:effectLst/>
                          <a:latin typeface="Palatino Linotype" panose="02040502050505030304" pitchFamily="18" charset="0"/>
                          <a:ea typeface="Calibri" panose="020F0502020204030204" pitchFamily="34" charset="0"/>
                          <a:cs typeface="Arial"/>
                        </a:rPr>
                        <a:t>hrs</a:t>
                      </a:r>
                      <a:endParaRPr lang="en-US" sz="16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chemeClr val="tx2"/>
                          </a:solidFill>
                          <a:effectLst/>
                          <a:latin typeface="Palatino Linotype" panose="02040502050505030304" pitchFamily="18" charset="0"/>
                          <a:ea typeface="Calibri" panose="020F0502020204030204" pitchFamily="34" charset="0"/>
                          <a:cs typeface="Arial"/>
                        </a:rPr>
                        <a:t>10 </a:t>
                      </a:r>
                      <a:r>
                        <a:rPr lang="en-US" sz="1600" b="0" i="0" err="1">
                          <a:solidFill>
                            <a:schemeClr val="tx2"/>
                          </a:solidFill>
                          <a:effectLst/>
                          <a:latin typeface="Palatino Linotype" panose="02040502050505030304" pitchFamily="18" charset="0"/>
                          <a:ea typeface="Calibri" panose="020F0502020204030204" pitchFamily="34" charset="0"/>
                          <a:cs typeface="Arial"/>
                        </a:rPr>
                        <a:t>hrs</a:t>
                      </a:r>
                      <a:endParaRPr lang="en-US" sz="16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848924339"/>
                  </a:ext>
                </a:extLst>
              </a:tr>
            </a:tbl>
          </a:graphicData>
        </a:graphic>
      </p:graphicFrame>
      <p:grpSp>
        <p:nvGrpSpPr>
          <p:cNvPr id="10" name="Group 9">
            <a:extLst>
              <a:ext uri="{FF2B5EF4-FFF2-40B4-BE49-F238E27FC236}">
                <a16:creationId xmlns:a16="http://schemas.microsoft.com/office/drawing/2014/main" id="{6D849874-307D-4B5C-8448-6832280D228B}"/>
              </a:ext>
            </a:extLst>
          </p:cNvPr>
          <p:cNvGrpSpPr/>
          <p:nvPr/>
        </p:nvGrpSpPr>
        <p:grpSpPr>
          <a:xfrm>
            <a:off x="6196189" y="136524"/>
            <a:ext cx="5995811" cy="823030"/>
            <a:chOff x="6196189" y="136524"/>
            <a:chExt cx="5995811" cy="823030"/>
          </a:xfrm>
        </p:grpSpPr>
        <p:sp>
          <p:nvSpPr>
            <p:cNvPr id="11" name="Arrow: Pentagon 10">
              <a:extLst>
                <a:ext uri="{FF2B5EF4-FFF2-40B4-BE49-F238E27FC236}">
                  <a16:creationId xmlns:a16="http://schemas.microsoft.com/office/drawing/2014/main" id="{EF756006-20D8-42FC-83A7-CCE1D8B6556C}"/>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83F5B2A1-273C-484F-8752-245F028DB635}"/>
                </a:ext>
              </a:extLst>
            </p:cNvPr>
            <p:cNvSpPr/>
            <p:nvPr/>
          </p:nvSpPr>
          <p:spPr>
            <a:xfrm>
              <a:off x="8737600" y="136524"/>
              <a:ext cx="2443298"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Tree>
    <p:extLst>
      <p:ext uri="{BB962C8B-B14F-4D97-AF65-F5344CB8AC3E}">
        <p14:creationId xmlns:p14="http://schemas.microsoft.com/office/powerpoint/2010/main" val="37008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5589" y="0"/>
            <a:ext cx="10972800" cy="1143000"/>
          </a:xfrm>
        </p:spPr>
        <p:txBody>
          <a:bodyPr/>
          <a:lstStyle/>
          <a:p>
            <a:pPr algn="r"/>
            <a:r>
              <a:rPr lang="en-US"/>
              <a:t>Purpose</a:t>
            </a:r>
            <a:endParaRPr lang="en-US" u="sng">
              <a:cs typeface="Calibri"/>
            </a:endParaRPr>
          </a:p>
        </p:txBody>
      </p:sp>
      <p:sp>
        <p:nvSpPr>
          <p:cNvPr id="3" name="Content Placeholder 2"/>
          <p:cNvSpPr>
            <a:spLocks noGrp="1"/>
          </p:cNvSpPr>
          <p:nvPr>
            <p:ph idx="1"/>
          </p:nvPr>
        </p:nvSpPr>
        <p:spPr>
          <a:xfrm>
            <a:off x="213674" y="1140175"/>
            <a:ext cx="10972800" cy="4525963"/>
          </a:xfrm>
        </p:spPr>
        <p:txBody>
          <a:bodyPr/>
          <a:lstStyle/>
          <a:p>
            <a:pPr marL="0" marR="0" indent="0" algn="just">
              <a:spcBef>
                <a:spcPts val="0"/>
              </a:spcBef>
              <a:spcAft>
                <a:spcPts val="1000"/>
              </a:spcAft>
              <a:buNone/>
            </a:pPr>
            <a:r>
              <a:rPr lang="en-US" sz="2000">
                <a:effectLst/>
                <a:ea typeface="Calibri" panose="020F0502020204030204" pitchFamily="34" charset="0"/>
                <a:cs typeface="Arial" panose="020B0604020202020204" pitchFamily="34" charset="0"/>
              </a:rPr>
              <a:t>The purpose is to present all the community’s upcoming coordinated planning projects for land use, transportation, and housing in one place so that the Board of County Commissioners and Town Council can prioritize their efforts, direct fiscal resources, and set expectations for the public on upcoming projects. Each “Task” in this Work Plan corresponds to completing one or more strategies in the Comprehensive Plan, Integrated Transportation Plan or Housing Action Plan—tying broad community visions and values to action items and results. The strategy numbers listed throughout this Work Plan reference Strategies listed in the 2020 updated Comp Plan.</a:t>
            </a:r>
          </a:p>
        </p:txBody>
      </p:sp>
      <p:graphicFrame>
        <p:nvGraphicFramePr>
          <p:cNvPr id="5" name="Diagram 4" descr="P28#yIS1">
            <a:extLst>
              <a:ext uri="{FF2B5EF4-FFF2-40B4-BE49-F238E27FC236}">
                <a16:creationId xmlns:a16="http://schemas.microsoft.com/office/drawing/2014/main" id="{BC44B78D-14A2-4D5A-85B0-DD23C2B988A7}"/>
              </a:ext>
            </a:extLst>
          </p:cNvPr>
          <p:cNvGraphicFramePr/>
          <p:nvPr>
            <p:extLst>
              <p:ext uri="{D42A27DB-BD31-4B8C-83A1-F6EECF244321}">
                <p14:modId xmlns:p14="http://schemas.microsoft.com/office/powerpoint/2010/main" val="2094871696"/>
              </p:ext>
            </p:extLst>
          </p:nvPr>
        </p:nvGraphicFramePr>
        <p:xfrm>
          <a:off x="2846895" y="3429000"/>
          <a:ext cx="6136850" cy="29693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a:extLst>
              <a:ext uri="{FF2B5EF4-FFF2-40B4-BE49-F238E27FC236}">
                <a16:creationId xmlns:a16="http://schemas.microsoft.com/office/drawing/2014/main" id="{C4C1B72D-DB32-4A99-9639-BC69815C1DED}"/>
              </a:ext>
            </a:extLst>
          </p:cNvPr>
          <p:cNvSpPr>
            <a:spLocks noGrp="1"/>
          </p:cNvSpPr>
          <p:nvPr>
            <p:ph type="sldNum" sz="quarter" idx="12"/>
          </p:nvPr>
        </p:nvSpPr>
        <p:spPr/>
        <p:txBody>
          <a:bodyPr/>
          <a:lstStyle/>
          <a:p>
            <a:fld id="{C219BBF7-4ABE-45B4-9BEF-3F8F75DC0670}" type="slidenum">
              <a:rPr lang="en-US" smtClean="0"/>
              <a:t>3</a:t>
            </a:fld>
            <a:endParaRPr lang="en-US"/>
          </a:p>
        </p:txBody>
      </p:sp>
    </p:spTree>
    <p:extLst>
      <p:ext uri="{BB962C8B-B14F-4D97-AF65-F5344CB8AC3E}">
        <p14:creationId xmlns:p14="http://schemas.microsoft.com/office/powerpoint/2010/main" val="40273571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7" y="391755"/>
            <a:ext cx="5232358" cy="830997"/>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FFFFFF"/>
                </a:solidFill>
                <a:effectLst/>
                <a:uLnTx/>
                <a:uFillTx/>
                <a:latin typeface="Calibri"/>
                <a:ea typeface="+mn-ea"/>
                <a:cs typeface="+mn-cs"/>
              </a:rPr>
              <a:t>County Review of Accessory Residential Units in Nonresidential Zones</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278099"/>
            <a:ext cx="4008274" cy="4893647"/>
          </a:xfrm>
          <a:prstGeom prst="rect">
            <a:avLst/>
          </a:prstGeom>
          <a:solidFill>
            <a:schemeClr val="accent2">
              <a:lumMod val="20000"/>
              <a:lumOff val="80000"/>
              <a:alpha val="50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1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Comp Plan Strategies:</a:t>
            </a:r>
            <a:r>
              <a:rPr kumimoji="0" lang="en-US" sz="1100" b="1"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a:t>
            </a:r>
            <a:endParaRPr kumimoji="0" lang="en-US" sz="11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endParaRPr>
          </a:p>
          <a:p>
            <a:pPr marL="457200" marR="0" lvl="0" indent="-457200" algn="just"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Policy 3.3.b: Provide predictability in land use decisions – Updating these regulations may increase predictability by all including landowners wishing to complete infill development, and neighbors to said development so that folks can generally expect what to see as the result of additional infill being constructed. </a:t>
            </a:r>
          </a:p>
          <a:p>
            <a:pPr marL="457200" marR="0" lvl="0" indent="-457200" algn="just"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Policy 5.2.c: Provide workforce housing solutions locally Our primary housing goal is to limit the percentage of the local workforce commuting from other counties. Therefore, required workforce housing mitigation and public investments in workforce housing will be located within our community. However, achievement of our housing goal could still mean that a large portion of our workforce will reside outside of the community and commute into the Town or County. The community will continue to pursue efforts to limit the impacts of commuters on the ecosystem and neighboring communities.</a:t>
            </a:r>
          </a:p>
          <a:p>
            <a:pPr marL="457200" marR="0" lvl="0" indent="-457200" algn="just"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Policy 5.4.b: Avoid regulatory barriers to the provision of workforce housing The Town and County will avoid regulatory barriers that inadvertently preclude workforce housing in a manner that is consistent with the community’s Common Values. This may include providing exemptions from certain requirements for developments that provide new subsidized workforce housing that reduces the shortage of housing that is affordable to the local workforce.</a:t>
            </a:r>
          </a:p>
          <a:p>
            <a:pPr marL="457200" marR="0" lvl="0" indent="-457200" algn="just" defTabSz="914400" rtl="0" eaLnBrk="1" fontAlgn="auto" latinLnBrk="0" hangingPunct="1">
              <a:lnSpc>
                <a:spcPct val="100000"/>
              </a:lnSpc>
              <a:spcBef>
                <a:spcPts val="0"/>
              </a:spcBef>
              <a:spcAft>
                <a:spcPts val="600"/>
              </a:spcAft>
              <a:buClrTx/>
              <a:buSzTx/>
              <a:buFontTx/>
              <a:buNone/>
              <a:tabLst/>
              <a:defRPr/>
            </a:pPr>
            <a:endParaRPr kumimoji="0" lang="en-US" sz="11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D01BAD9C-3BEF-450A-A97E-4C9851CB45D4}"/>
              </a:ext>
            </a:extLst>
          </p:cNvPr>
          <p:cNvSpPr txBox="1"/>
          <p:nvPr/>
        </p:nvSpPr>
        <p:spPr>
          <a:xfrm>
            <a:off x="56756" y="3926226"/>
            <a:ext cx="7788005" cy="1892826"/>
          </a:xfrm>
          <a:prstGeom prst="rect">
            <a:avLst/>
          </a:prstGeom>
          <a:solidFill>
            <a:schemeClr val="accent2">
              <a:lumMod val="20000"/>
              <a:lumOff val="80000"/>
              <a:alpha val="50000"/>
            </a:schemeClr>
          </a:solid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6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Task:</a:t>
            </a:r>
            <a:r>
              <a:rPr kumimoji="0" lang="en-US" sz="16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Review the County LDRs for nonresidential Accessory Residential Units (ARUs) to determine if the regulations are achieving the desired outcome, including review of the required permitting process. Consider policies to facilitate and streamline the creation of deed-restricted ARUs in nonresidential zones that support local businesses while ensuring an appropriate level of review, notice, and public comment.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Status: </a:t>
            </a:r>
            <a:r>
              <a:rPr kumimoji="0" lang="en-US" sz="16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This item was suggested by the Board in March 2023 for consideration of inclusion in the Work Plan.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graphicFrame>
        <p:nvGraphicFramePr>
          <p:cNvPr id="10" name="Content Placeholder 9">
            <a:extLst>
              <a:ext uri="{FF2B5EF4-FFF2-40B4-BE49-F238E27FC236}">
                <a16:creationId xmlns:a16="http://schemas.microsoft.com/office/drawing/2014/main" id="{75CAFB02-2FCB-42AC-8E2F-E04FEC401AC3}"/>
              </a:ext>
            </a:extLst>
          </p:cNvPr>
          <p:cNvGraphicFramePr>
            <a:graphicFrameLocks noGrp="1"/>
          </p:cNvGraphicFramePr>
          <p:nvPr>
            <p:ph idx="1"/>
            <p:extLst>
              <p:ext uri="{D42A27DB-BD31-4B8C-83A1-F6EECF244321}">
                <p14:modId xmlns:p14="http://schemas.microsoft.com/office/powerpoint/2010/main" val="2501434717"/>
              </p:ext>
            </p:extLst>
          </p:nvPr>
        </p:nvGraphicFramePr>
        <p:xfrm>
          <a:off x="163286" y="1422468"/>
          <a:ext cx="5959241" cy="2149406"/>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062299">
                  <a:extLst>
                    <a:ext uri="{9D8B030D-6E8A-4147-A177-3AD203B41FA5}">
                      <a16:colId xmlns:a16="http://schemas.microsoft.com/office/drawing/2014/main" val="3192974195"/>
                    </a:ext>
                  </a:extLst>
                </a:gridCol>
                <a:gridCol w="1042427">
                  <a:extLst>
                    <a:ext uri="{9D8B030D-6E8A-4147-A177-3AD203B41FA5}">
                      <a16:colId xmlns:a16="http://schemas.microsoft.com/office/drawing/2014/main" val="2032461194"/>
                    </a:ext>
                  </a:extLst>
                </a:gridCol>
                <a:gridCol w="1141806">
                  <a:extLst>
                    <a:ext uri="{9D8B030D-6E8A-4147-A177-3AD203B41FA5}">
                      <a16:colId xmlns:a16="http://schemas.microsoft.com/office/drawing/2014/main" val="17202181"/>
                    </a:ext>
                  </a:extLst>
                </a:gridCol>
                <a:gridCol w="1712709">
                  <a:extLst>
                    <a:ext uri="{9D8B030D-6E8A-4147-A177-3AD203B41FA5}">
                      <a16:colId xmlns:a16="http://schemas.microsoft.com/office/drawing/2014/main" val="2621632669"/>
                    </a:ext>
                  </a:extLst>
                </a:gridCol>
              </a:tblGrid>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gridSpan="3">
                  <a:txBody>
                    <a:bodyPr/>
                    <a:lstStyle/>
                    <a:p>
                      <a:pPr marL="0" marR="0" algn="l">
                        <a:spcBef>
                          <a:spcPts val="300"/>
                        </a:spcBef>
                        <a:spcAft>
                          <a:spcPts val="300"/>
                        </a:spcAft>
                      </a:pPr>
                      <a:r>
                        <a:rPr lang="en-US" sz="1400" b="0" i="0">
                          <a:solidFill>
                            <a:srgbClr val="000000"/>
                          </a:solidFill>
                          <a:effectLst/>
                          <a:latin typeface="Palatino Linotype" panose="02040502050505030304" pitchFamily="18" charset="0"/>
                          <a:ea typeface="Calibri" panose="020F0502020204030204" pitchFamily="34" charset="0"/>
                          <a:cs typeface="Arial"/>
                        </a:rPr>
                        <a:t>5%</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300"/>
                        </a:spcBef>
                        <a:spcAft>
                          <a:spcPts val="300"/>
                        </a:spcAft>
                      </a:pPr>
                      <a:r>
                        <a:rPr lang="en-US" sz="1400" b="0" i="0">
                          <a:solidFill>
                            <a:srgbClr val="000000"/>
                          </a:solidFill>
                          <a:effectLst/>
                          <a:latin typeface="Palatino Linotype" panose="02040502050505030304" pitchFamily="18" charset="0"/>
                          <a:ea typeface="Calibri" panose="020F0502020204030204" pitchFamily="34" charset="0"/>
                          <a:cs typeface="Arial"/>
                        </a:rPr>
                        <a:t>July 2023 – December 2023</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300"/>
                        </a:spcBef>
                        <a:spcAft>
                          <a:spcPts val="300"/>
                        </a:spcAft>
                      </a:pPr>
                      <a:r>
                        <a:rPr lang="en-US" sz="1400" b="0" i="0">
                          <a:solidFill>
                            <a:srgbClr val="000000"/>
                          </a:solidFill>
                          <a:effectLst/>
                          <a:latin typeface="Palatino Linotype" panose="02040502050505030304" pitchFamily="18" charset="0"/>
                          <a:ea typeface="Calibri" panose="020F0502020204030204" pitchFamily="34" charset="0"/>
                          <a:cs typeface="Arial"/>
                        </a:rPr>
                        <a:t>County Long 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tc rowSpan="3" hMerge="1">
                  <a:txBody>
                    <a:bodyPr/>
                    <a:lstStyle/>
                    <a:p>
                      <a:endParaRPr lang="en-US"/>
                    </a:p>
                  </a:txBody>
                  <a:tcPr>
                    <a:lnL w="12700" cap="flat" cmpd="sng" algn="ctr">
                      <a:solidFill>
                        <a:srgbClr val="BCC5E4"/>
                      </a:solidFill>
                      <a:prstDash val="solid"/>
                      <a:round/>
                      <a:headEnd type="none" w="med" len="med"/>
                      <a:tailEnd type="none" w="med" len="med"/>
                    </a:lnL>
                  </a:tcPr>
                </a:tc>
                <a:tc rowSpan="3" hMerge="1">
                  <a:txBody>
                    <a:bodyPr/>
                    <a:lstStyle/>
                    <a:p>
                      <a:endParaRPr lang="en-US"/>
                    </a:p>
                  </a:txBody>
                  <a:tcPr>
                    <a:lnL w="12700" cap="flat" cmpd="sng" algn="ctr">
                      <a:solidFill>
                        <a:srgbClr val="BCC5E4"/>
                      </a:solidFill>
                      <a:prstDash val="solid"/>
                      <a:round/>
                      <a:headEnd type="none" w="med" len="med"/>
                      <a:tailEnd type="none" w="med" len="med"/>
                    </a:lnL>
                  </a:tcPr>
                </a:tc>
                <a:extLst>
                  <a:ext uri="{0D108BD9-81ED-4DB2-BD59-A6C34878D82A}">
                    <a16:rowId xmlns:a16="http://schemas.microsoft.com/office/drawing/2014/main" val="395852586"/>
                  </a:ext>
                </a:extLst>
              </a:tr>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3" vMerge="1">
                  <a:txBody>
                    <a:bodyPr/>
                    <a:lstStyle/>
                    <a:p>
                      <a:endParaRPr lang="en-US"/>
                    </a:p>
                  </a:txBody>
                  <a:tcPr>
                    <a:lnT w="12700" cap="flat" cmpd="sng" algn="ctr">
                      <a:solidFill>
                        <a:srgbClr val="BCC5E4"/>
                      </a:solidFill>
                      <a:prstDash val="solid"/>
                      <a:round/>
                      <a:headEnd type="none" w="med" len="med"/>
                      <a:tailEnd type="none" w="med" len="med"/>
                    </a:lnT>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792313993"/>
                  </a:ext>
                </a:extLst>
              </a:tr>
              <a:tr h="33849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511434645"/>
                  </a:ext>
                </a:extLst>
              </a:tr>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23</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24</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1121980540"/>
                  </a:ext>
                </a:extLst>
              </a:tr>
              <a:tr h="301818">
                <a:tc>
                  <a:txBody>
                    <a:bodyPr/>
                    <a:lstStyle/>
                    <a:p>
                      <a:pPr marL="0"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Arial"/>
                        </a:rPr>
                        <a:t>County Planning Director</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60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666051965"/>
                  </a:ext>
                </a:extLst>
              </a:tr>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125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290896709"/>
                  </a:ext>
                </a:extLst>
              </a:tr>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657810268"/>
                  </a:ext>
                </a:extLst>
              </a:tr>
            </a:tbl>
          </a:graphicData>
        </a:graphic>
      </p:graphicFrame>
      <p:grpSp>
        <p:nvGrpSpPr>
          <p:cNvPr id="9" name="Group 8">
            <a:extLst>
              <a:ext uri="{FF2B5EF4-FFF2-40B4-BE49-F238E27FC236}">
                <a16:creationId xmlns:a16="http://schemas.microsoft.com/office/drawing/2014/main" id="{DBEB5070-394C-4321-9B87-9A34F583D4F2}"/>
              </a:ext>
            </a:extLst>
          </p:cNvPr>
          <p:cNvGrpSpPr/>
          <p:nvPr/>
        </p:nvGrpSpPr>
        <p:grpSpPr>
          <a:xfrm>
            <a:off x="6196189" y="180621"/>
            <a:ext cx="5995811" cy="778933"/>
            <a:chOff x="6196189" y="180621"/>
            <a:chExt cx="5995811" cy="778933"/>
          </a:xfrm>
        </p:grpSpPr>
        <p:sp>
          <p:nvSpPr>
            <p:cNvPr id="11" name="Arrow: Pentagon 10">
              <a:extLst>
                <a:ext uri="{FF2B5EF4-FFF2-40B4-BE49-F238E27FC236}">
                  <a16:creationId xmlns:a16="http://schemas.microsoft.com/office/drawing/2014/main" id="{4ACB5B66-7C14-454B-B237-5DBF5FC05A4C}"/>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BCC5E4"/>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AD0C183C-5EBC-4A71-992B-9F3FA17A13E1}"/>
                </a:ext>
              </a:extLst>
            </p:cNvPr>
            <p:cNvSpPr/>
            <p:nvPr/>
          </p:nvSpPr>
          <p:spPr>
            <a:xfrm>
              <a:off x="8337753" y="185366"/>
              <a:ext cx="2443298" cy="76944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rgbClr val="1C4F24"/>
                  </a:solidFill>
                  <a:effectLst/>
                  <a:uLnTx/>
                  <a:uFillTx/>
                  <a:latin typeface="Calibri"/>
                  <a:ea typeface="+mn-ea"/>
                  <a:cs typeface="+mn-cs"/>
                </a:rPr>
                <a:t>FY 24-25+</a:t>
              </a:r>
              <a:endParaRPr kumimoji="0" lang="en-US" sz="1800" b="0" i="0" u="none" strike="noStrike" kern="1200" cap="none" spc="0" normalizeH="0" baseline="0" noProof="0">
                <a:ln>
                  <a:noFill/>
                </a:ln>
                <a:solidFill>
                  <a:srgbClr val="1C4F24"/>
                </a:solidFill>
                <a:effectLst/>
                <a:uLnTx/>
                <a:uFillTx/>
                <a:latin typeface="Calibri"/>
                <a:ea typeface="+mn-ea"/>
                <a:cs typeface="+mn-cs"/>
              </a:endParaRPr>
            </a:p>
          </p:txBody>
        </p:sp>
      </p:grpSp>
    </p:spTree>
    <p:extLst>
      <p:ext uri="{BB962C8B-B14F-4D97-AF65-F5344CB8AC3E}">
        <p14:creationId xmlns:p14="http://schemas.microsoft.com/office/powerpoint/2010/main" val="39223773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88849" y="381012"/>
            <a:ext cx="6007151" cy="400110"/>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County Safe Streets &amp; Roads for All</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sp>
        <p:nvSpPr>
          <p:cNvPr id="9" name="TextBox 8">
            <a:extLst>
              <a:ext uri="{FF2B5EF4-FFF2-40B4-BE49-F238E27FC236}">
                <a16:creationId xmlns:a16="http://schemas.microsoft.com/office/drawing/2014/main" id="{ADDC546A-8D2C-4368-B654-0ADA073BC288}"/>
              </a:ext>
            </a:extLst>
          </p:cNvPr>
          <p:cNvSpPr txBox="1"/>
          <p:nvPr/>
        </p:nvSpPr>
        <p:spPr>
          <a:xfrm>
            <a:off x="8636000" y="1318137"/>
            <a:ext cx="3357200" cy="3785652"/>
          </a:xfrm>
          <a:prstGeom prst="rect">
            <a:avLst/>
          </a:prstGeom>
          <a:solidFill>
            <a:schemeClr val="bg1">
              <a:alpha val="50000"/>
            </a:schemeClr>
          </a:solidFill>
        </p:spPr>
        <p:txBody>
          <a:bodyPr wrap="square">
            <a:spAutoFit/>
          </a:bodyPr>
          <a:lstStyle/>
          <a:p>
            <a:pPr marL="0" marR="0" algn="just">
              <a:spcBef>
                <a:spcPts val="0"/>
              </a:spcBef>
              <a:spcAft>
                <a:spcPts val="0"/>
              </a:spcAft>
            </a:pPr>
            <a:r>
              <a:rPr lang="en-US" sz="1600" b="1" i="1">
                <a:effectLst/>
                <a:latin typeface="+mj-lt"/>
                <a:ea typeface="Calibri" panose="020F0502020204030204" pitchFamily="34" charset="0"/>
                <a:cs typeface="Arial" panose="020B0604020202020204" pitchFamily="34" charset="0"/>
              </a:rPr>
              <a:t>Comp Plan Strategies:</a:t>
            </a:r>
            <a:r>
              <a:rPr lang="en-US" sz="1600">
                <a:effectLst/>
                <a:latin typeface="+mj-lt"/>
                <a:ea typeface="Calibri" panose="020F0502020204030204" pitchFamily="34" charset="0"/>
                <a:cs typeface="Arial" panose="020B0604020202020204" pitchFamily="34" charset="0"/>
              </a:rPr>
              <a:t> </a:t>
            </a:r>
          </a:p>
          <a:p>
            <a:pPr marL="0" marR="0" algn="just">
              <a:spcBef>
                <a:spcPts val="0"/>
              </a:spcBef>
              <a:spcAft>
                <a:spcPts val="0"/>
              </a:spcAft>
            </a:pPr>
            <a:r>
              <a:rPr lang="en-US" sz="1600">
                <a:effectLst/>
                <a:latin typeface="+mj-lt"/>
                <a:ea typeface="Calibri" panose="020F0502020204030204" pitchFamily="34" charset="0"/>
                <a:cs typeface="Arial" panose="020B0604020202020204" pitchFamily="34" charset="0"/>
              </a:rPr>
              <a:t>7.2.S.1: Develop a Countywide Integrated Transportation Plan</a:t>
            </a:r>
          </a:p>
          <a:p>
            <a:pPr marL="457200" marR="0" indent="-457200" algn="just">
              <a:spcBef>
                <a:spcPts val="0"/>
              </a:spcBef>
              <a:spcAft>
                <a:spcPts val="0"/>
              </a:spcAft>
            </a:pPr>
            <a:r>
              <a:rPr lang="en-US" sz="1600">
                <a:effectLst/>
                <a:latin typeface="+mj-lt"/>
                <a:ea typeface="Calibri" panose="020F0502020204030204" pitchFamily="34" charset="0"/>
                <a:cs typeface="Arial" panose="020B0604020202020204" pitchFamily="34" charset="0"/>
              </a:rPr>
              <a:t>7.2.S.5: Discuss with neighboring jurisdictions and State and Federal officials the costs and benefits of funding sources and planning options, such as a Regional Transportation Authority.</a:t>
            </a:r>
          </a:p>
          <a:p>
            <a:pPr marL="457200" marR="0" indent="-457200" algn="just">
              <a:spcBef>
                <a:spcPts val="0"/>
              </a:spcBef>
              <a:spcAft>
                <a:spcPts val="0"/>
              </a:spcAft>
            </a:pPr>
            <a:r>
              <a:rPr lang="en-US" sz="1600">
                <a:effectLst/>
                <a:latin typeface="+mj-lt"/>
                <a:ea typeface="Calibri" panose="020F0502020204030204" pitchFamily="34" charset="0"/>
                <a:cs typeface="Arial" panose="020B0604020202020204" pitchFamily="34" charset="0"/>
              </a:rPr>
              <a:t>7.3.S.2: Consider specific provisions for current planning review to require alternative transportation components in new development.</a:t>
            </a:r>
          </a:p>
        </p:txBody>
      </p:sp>
      <p:sp>
        <p:nvSpPr>
          <p:cNvPr id="10" name="TextBox 9">
            <a:extLst>
              <a:ext uri="{FF2B5EF4-FFF2-40B4-BE49-F238E27FC236}">
                <a16:creationId xmlns:a16="http://schemas.microsoft.com/office/drawing/2014/main" id="{A6C774EE-45B9-4C80-B928-20C22DB58058}"/>
              </a:ext>
            </a:extLst>
          </p:cNvPr>
          <p:cNvSpPr txBox="1"/>
          <p:nvPr/>
        </p:nvSpPr>
        <p:spPr>
          <a:xfrm>
            <a:off x="88849" y="4015113"/>
            <a:ext cx="7786242" cy="1831271"/>
          </a:xfrm>
          <a:prstGeom prst="rect">
            <a:avLst/>
          </a:prstGeom>
          <a:solidFill>
            <a:schemeClr val="bg1">
              <a:alpha val="50000"/>
            </a:schemeClr>
          </a:solidFill>
        </p:spPr>
        <p:txBody>
          <a:bodyPr wrap="square">
            <a:spAutoFit/>
          </a:bodyPr>
          <a:lstStyle/>
          <a:p>
            <a:pPr marL="0" marR="0">
              <a:spcBef>
                <a:spcPts val="0"/>
              </a:spcBef>
              <a:spcAft>
                <a:spcPts val="0"/>
              </a:spcAft>
            </a:pPr>
            <a:r>
              <a:rPr lang="en-US" sz="1800" b="1" i="1">
                <a:effectLst/>
                <a:ea typeface="Calibri" panose="020F0502020204030204" pitchFamily="34" charset="0"/>
                <a:cs typeface="Arial" panose="020B0604020202020204" pitchFamily="34" charset="0"/>
              </a:rPr>
              <a:t>Task:</a:t>
            </a:r>
            <a:r>
              <a:rPr lang="en-US" sz="1800">
                <a:effectLst/>
                <a:ea typeface="Calibri" panose="020F0502020204030204" pitchFamily="34" charset="0"/>
                <a:cs typeface="Arial" panose="020B0604020202020204" pitchFamily="34" charset="0"/>
              </a:rPr>
              <a:t> Utilizing the Town Community Streets Plan for guidance, the County will work with road, pathway, and utility designers to update the County road, utility, and easement standards. </a:t>
            </a:r>
          </a:p>
          <a:p>
            <a:pPr marL="0" marR="0" algn="just">
              <a:spcBef>
                <a:spcPts val="600"/>
              </a:spcBef>
              <a:spcAft>
                <a:spcPts val="600"/>
              </a:spcAft>
            </a:pPr>
            <a:r>
              <a:rPr lang="en-US" sz="1800" b="1" i="1">
                <a:effectLst/>
                <a:ea typeface="Calibri" panose="020F0502020204030204" pitchFamily="34" charset="0"/>
                <a:cs typeface="Arial" panose="020B0604020202020204" pitchFamily="34" charset="0"/>
              </a:rPr>
              <a:t>Status:</a:t>
            </a:r>
            <a:r>
              <a:rPr lang="en-US" sz="1800">
                <a:effectLst/>
                <a:ea typeface="Calibri" panose="020F0502020204030204" pitchFamily="34" charset="0"/>
                <a:cs typeface="Arial" panose="020B0604020202020204" pitchFamily="34" charset="0"/>
              </a:rPr>
              <a:t> </a:t>
            </a:r>
            <a:r>
              <a:rPr lang="en-US" sz="1800">
                <a:effectLst/>
                <a:latin typeface="Calibri" panose="020F0502020204030204" pitchFamily="34" charset="0"/>
                <a:ea typeface="Aptos" panose="020B0004020202020204" pitchFamily="34" charset="0"/>
              </a:rPr>
              <a:t>Transportation Engineering Design Standards (TEDS) is a deliverable from the </a:t>
            </a:r>
            <a:r>
              <a:rPr lang="en-US">
                <a:latin typeface="Calibri" panose="020F0502020204030204" pitchFamily="34" charset="0"/>
                <a:ea typeface="Aptos" panose="020B0004020202020204" pitchFamily="34" charset="0"/>
              </a:rPr>
              <a:t>Safe Streets for All (SS4A)</a:t>
            </a:r>
            <a:r>
              <a:rPr lang="en-US" sz="1800">
                <a:effectLst/>
                <a:latin typeface="Calibri" panose="020F0502020204030204" pitchFamily="34" charset="0"/>
                <a:ea typeface="Aptos" panose="020B0004020202020204" pitchFamily="34" charset="0"/>
              </a:rPr>
              <a:t> work, anticipated to be complete by December 2025. The standards would then move through the adoption process</a:t>
            </a:r>
            <a:endParaRPr lang="en-US" sz="1800">
              <a:effectLst/>
              <a:ea typeface="Calibri" panose="020F050202020403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554ADD1E-9D64-4404-B842-5D9087AE1E26}"/>
              </a:ext>
            </a:extLst>
          </p:cNvPr>
          <p:cNvGrpSpPr/>
          <p:nvPr/>
        </p:nvGrpSpPr>
        <p:grpSpPr>
          <a:xfrm>
            <a:off x="6196189" y="170187"/>
            <a:ext cx="5995811" cy="789367"/>
            <a:chOff x="6196189" y="170187"/>
            <a:chExt cx="5995811" cy="789367"/>
          </a:xfrm>
        </p:grpSpPr>
        <p:sp>
          <p:nvSpPr>
            <p:cNvPr id="12" name="Arrow: Pentagon 11">
              <a:extLst>
                <a:ext uri="{FF2B5EF4-FFF2-40B4-BE49-F238E27FC236}">
                  <a16:creationId xmlns:a16="http://schemas.microsoft.com/office/drawing/2014/main" id="{CFFBBA78-6A1A-4A5A-936E-B1D9C56F9149}"/>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E618031-E656-48B4-BD8B-DE88518EB5AD}"/>
                </a:ext>
              </a:extLst>
            </p:cNvPr>
            <p:cNvSpPr/>
            <p:nvPr/>
          </p:nvSpPr>
          <p:spPr>
            <a:xfrm>
              <a:off x="7926711" y="170187"/>
              <a:ext cx="2443298" cy="769441"/>
            </a:xfrm>
            <a:prstGeom prst="rect">
              <a:avLst/>
            </a:prstGeom>
          </p:spPr>
          <p:txBody>
            <a:bodyPr wrap="none">
              <a:spAutoFit/>
            </a:bodyPr>
            <a:lstStyle/>
            <a:p>
              <a:r>
                <a:rPr lang="en-US" sz="4400">
                  <a:solidFill>
                    <a:srgbClr val="1C4F24"/>
                  </a:solidFill>
                  <a:ea typeface="+mj-ea"/>
                  <a:cs typeface="+mj-cs"/>
                </a:rPr>
                <a:t>FY 24-25+</a:t>
              </a:r>
              <a:endParaRPr lang="en-US"/>
            </a:p>
          </p:txBody>
        </p:sp>
      </p:grpSp>
      <p:graphicFrame>
        <p:nvGraphicFramePr>
          <p:cNvPr id="2" name="Table 1">
            <a:extLst>
              <a:ext uri="{FF2B5EF4-FFF2-40B4-BE49-F238E27FC236}">
                <a16:creationId xmlns:a16="http://schemas.microsoft.com/office/drawing/2014/main" id="{1E3864C4-EA9D-F0A7-6935-32CFA27B5EE7}"/>
              </a:ext>
            </a:extLst>
          </p:cNvPr>
          <p:cNvGraphicFramePr>
            <a:graphicFrameLocks noGrp="1"/>
          </p:cNvGraphicFramePr>
          <p:nvPr>
            <p:extLst>
              <p:ext uri="{D42A27DB-BD31-4B8C-83A1-F6EECF244321}">
                <p14:modId xmlns:p14="http://schemas.microsoft.com/office/powerpoint/2010/main" val="3350357924"/>
              </p:ext>
            </p:extLst>
          </p:nvPr>
        </p:nvGraphicFramePr>
        <p:xfrm>
          <a:off x="88849" y="849377"/>
          <a:ext cx="7747318" cy="3031398"/>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1855936">
                  <a:extLst>
                    <a:ext uri="{9D8B030D-6E8A-4147-A177-3AD203B41FA5}">
                      <a16:colId xmlns:a16="http://schemas.microsoft.com/office/drawing/2014/main" val="2179732613"/>
                    </a:ext>
                  </a:extLst>
                </a:gridCol>
                <a:gridCol w="1963794">
                  <a:extLst>
                    <a:ext uri="{9D8B030D-6E8A-4147-A177-3AD203B41FA5}">
                      <a16:colId xmlns:a16="http://schemas.microsoft.com/office/drawing/2014/main" val="634307030"/>
                    </a:ext>
                  </a:extLst>
                </a:gridCol>
                <a:gridCol w="1963794">
                  <a:extLst>
                    <a:ext uri="{9D8B030D-6E8A-4147-A177-3AD203B41FA5}">
                      <a16:colId xmlns:a16="http://schemas.microsoft.com/office/drawing/2014/main" val="239140205"/>
                    </a:ext>
                  </a:extLst>
                </a:gridCol>
                <a:gridCol w="1963794">
                  <a:extLst>
                    <a:ext uri="{9D8B030D-6E8A-4147-A177-3AD203B41FA5}">
                      <a16:colId xmlns:a16="http://schemas.microsoft.com/office/drawing/2014/main" val="4141132883"/>
                    </a:ext>
                  </a:extLst>
                </a:gridCol>
              </a:tblGrid>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rowSpan="3" gridSpan="3">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 </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Federal Grant (February 2024-Winter 2025)</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County Public Works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tc rowSpan="3" hMerge="1">
                  <a:txBody>
                    <a:bodyPr/>
                    <a:lstStyle/>
                    <a:p>
                      <a:endParaRPr lang="en-US"/>
                    </a:p>
                  </a:txBody>
                  <a:tcPr/>
                </a:tc>
                <a:tc rowSpan="3" hMerge="1">
                  <a:txBody>
                    <a:bodyPr/>
                    <a:lstStyle/>
                    <a:p>
                      <a:endParaRPr lang="en-US"/>
                    </a:p>
                  </a:txBody>
                  <a:tcPr/>
                </a:tc>
                <a:extLst>
                  <a:ext uri="{0D108BD9-81ED-4DB2-BD59-A6C34878D82A}">
                    <a16:rowId xmlns:a16="http://schemas.microsoft.com/office/drawing/2014/main" val="4096896712"/>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938683016"/>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069329055"/>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FY24</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Arial"/>
                        </a:rPr>
                        <a:t>FY 25</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extLst>
                  <a:ext uri="{0D108BD9-81ED-4DB2-BD59-A6C34878D82A}">
                    <a16:rowId xmlns:a16="http://schemas.microsoft.com/office/drawing/2014/main" val="1862343373"/>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1566875648"/>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3093839057"/>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16826978"/>
                  </a:ext>
                </a:extLst>
              </a:tr>
              <a:tr h="2207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Pathways Coordinator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500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4183919224"/>
                  </a:ext>
                </a:extLst>
              </a:tr>
              <a:tr h="40471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Regional Transportation Planning Administrator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200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125hrs</a:t>
                      </a: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325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3EBFA"/>
                    </a:solidFill>
                  </a:tcPr>
                </a:tc>
                <a:extLst>
                  <a:ext uri="{0D108BD9-81ED-4DB2-BD59-A6C34878D82A}">
                    <a16:rowId xmlns:a16="http://schemas.microsoft.com/office/drawing/2014/main" val="1527347501"/>
                  </a:ext>
                </a:extLst>
              </a:tr>
            </a:tbl>
          </a:graphicData>
        </a:graphic>
      </p:graphicFrame>
    </p:spTree>
    <p:extLst>
      <p:ext uri="{BB962C8B-B14F-4D97-AF65-F5344CB8AC3E}">
        <p14:creationId xmlns:p14="http://schemas.microsoft.com/office/powerpoint/2010/main" val="25527270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E3BBDD-A5FF-409A-BE0C-C4659A474D02}"/>
              </a:ext>
            </a:extLst>
          </p:cNvPr>
          <p:cNvGrpSpPr/>
          <p:nvPr/>
        </p:nvGrpSpPr>
        <p:grpSpPr>
          <a:xfrm>
            <a:off x="6196189" y="180621"/>
            <a:ext cx="5995811" cy="778933"/>
            <a:chOff x="6196189" y="180621"/>
            <a:chExt cx="5995811" cy="778933"/>
          </a:xfrm>
        </p:grpSpPr>
        <p:sp>
          <p:nvSpPr>
            <p:cNvPr id="4" name="Arrow: Pentagon 3">
              <a:extLst>
                <a:ext uri="{FF2B5EF4-FFF2-40B4-BE49-F238E27FC236}">
                  <a16:creationId xmlns:a16="http://schemas.microsoft.com/office/drawing/2014/main" id="{845EBE53-FC54-4BFD-9AA9-D7F9B8C75D52}"/>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ADF69B4-D097-42E2-AA77-84CEAC4DED67}"/>
                </a:ext>
              </a:extLst>
            </p:cNvPr>
            <p:cNvSpPr/>
            <p:nvPr/>
          </p:nvSpPr>
          <p:spPr>
            <a:xfrm>
              <a:off x="8337753" y="185366"/>
              <a:ext cx="2162772" cy="769441"/>
            </a:xfrm>
            <a:prstGeom prst="rect">
              <a:avLst/>
            </a:prstGeom>
          </p:spPr>
          <p:txBody>
            <a:bodyPr wrap="none">
              <a:spAutoFit/>
            </a:bodyPr>
            <a:lstStyle/>
            <a:p>
              <a:r>
                <a:rPr lang="en-US" sz="4400">
                  <a:solidFill>
                    <a:srgbClr val="1C4F24"/>
                  </a:solidFill>
                  <a:ea typeface="+mj-ea"/>
                  <a:cs typeface="+mj-cs"/>
                </a:rPr>
                <a:t>FY 24-25</a:t>
              </a:r>
              <a:endParaRPr lang="en-US"/>
            </a:p>
          </p:txBody>
        </p:sp>
      </p:grpSp>
      <p:sp>
        <p:nvSpPr>
          <p:cNvPr id="14" name="TextBox 13">
            <a:extLst>
              <a:ext uri="{FF2B5EF4-FFF2-40B4-BE49-F238E27FC236}">
                <a16:creationId xmlns:a16="http://schemas.microsoft.com/office/drawing/2014/main" id="{642AE3D2-6634-4ABB-907D-26893BA5F22F}"/>
              </a:ext>
            </a:extLst>
          </p:cNvPr>
          <p:cNvSpPr txBox="1"/>
          <p:nvPr/>
        </p:nvSpPr>
        <p:spPr>
          <a:xfrm>
            <a:off x="168317" y="391755"/>
            <a:ext cx="4136572" cy="461665"/>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Town Hillside LDRs</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278099"/>
            <a:ext cx="4008274" cy="1569660"/>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0"/>
              </a:spcAft>
            </a:pPr>
            <a:r>
              <a:rPr lang="en-US" sz="1600" b="1" i="1">
                <a:effectLst/>
                <a:ea typeface="Calibri" panose="020F0502020204030204" pitchFamily="34" charset="0"/>
                <a:cs typeface="Arial" panose="020B0604020202020204" pitchFamily="34" charset="0"/>
              </a:rPr>
              <a:t>Comp Plan Strategies:</a:t>
            </a:r>
            <a:r>
              <a:rPr lang="en-US" sz="1600" b="1">
                <a:effectLst/>
                <a:ea typeface="Calibri" panose="020F0502020204030204" pitchFamily="34" charset="0"/>
                <a:cs typeface="Arial" panose="020B0604020202020204" pitchFamily="34" charset="0"/>
              </a:rPr>
              <a:t> </a:t>
            </a:r>
            <a:endParaRPr lang="en-US" sz="1600">
              <a:effectLst/>
              <a:ea typeface="Calibri" panose="020F0502020204030204" pitchFamily="34" charset="0"/>
              <a:cs typeface="Arial" panose="020B0604020202020204" pitchFamily="34" charset="0"/>
            </a:endParaRPr>
          </a:p>
          <a:p>
            <a:pPr marL="0" marR="0" algn="just">
              <a:spcBef>
                <a:spcPts val="0"/>
              </a:spcBef>
              <a:spcAft>
                <a:spcPts val="0"/>
              </a:spcAft>
            </a:pPr>
            <a:r>
              <a:rPr lang="en-US" sz="1600">
                <a:effectLst/>
                <a:ea typeface="Calibri" panose="020F0502020204030204" pitchFamily="34" charset="0"/>
                <a:cs typeface="Arial" panose="020B0604020202020204" pitchFamily="34" charset="0"/>
              </a:rPr>
              <a:t>3.4.S.1: Study and map avalanche and landslide areas. </a:t>
            </a:r>
          </a:p>
          <a:p>
            <a:pPr marL="0" marR="0" algn="just">
              <a:spcBef>
                <a:spcPts val="0"/>
              </a:spcBef>
              <a:spcAft>
                <a:spcPts val="600"/>
              </a:spcAft>
            </a:pPr>
            <a:r>
              <a:rPr lang="en-US" sz="1600">
                <a:effectLst/>
                <a:ea typeface="Calibri" panose="020F0502020204030204" pitchFamily="34" charset="0"/>
                <a:cs typeface="Arial" panose="020B0604020202020204" pitchFamily="34" charset="0"/>
              </a:rPr>
              <a:t>3.4.S.3: Evaluate and update development regulations for naturally hazardous areas based on mapping.</a:t>
            </a:r>
          </a:p>
        </p:txBody>
      </p:sp>
      <p:sp>
        <p:nvSpPr>
          <p:cNvPr id="18" name="TextBox 17">
            <a:extLst>
              <a:ext uri="{FF2B5EF4-FFF2-40B4-BE49-F238E27FC236}">
                <a16:creationId xmlns:a16="http://schemas.microsoft.com/office/drawing/2014/main" id="{D01BAD9C-3BEF-450A-A97E-4C9851CB45D4}"/>
              </a:ext>
            </a:extLst>
          </p:cNvPr>
          <p:cNvSpPr txBox="1"/>
          <p:nvPr/>
        </p:nvSpPr>
        <p:spPr>
          <a:xfrm>
            <a:off x="87086" y="4714708"/>
            <a:ext cx="11495314" cy="1646605"/>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200" b="1" i="1">
                <a:effectLst/>
                <a:ea typeface="Calibri" panose="020F0502020204030204" pitchFamily="34" charset="0"/>
                <a:cs typeface="Arial" panose="020B0604020202020204" pitchFamily="34" charset="0"/>
              </a:rPr>
              <a:t>Task:</a:t>
            </a:r>
            <a:r>
              <a:rPr lang="en-US" sz="1200">
                <a:effectLst/>
                <a:ea typeface="Calibri" panose="020F0502020204030204" pitchFamily="34" charset="0"/>
                <a:cs typeface="Arial" panose="020B0604020202020204" pitchFamily="34" charset="0"/>
              </a:rPr>
              <a:t> Update Town hillside regulations to incorporate improved landside, rockfall, liquefaction, seismic, and avalanche hazard information and implement best practices for identifying, avoiding, and mitigating risks of development in hazardous areas.</a:t>
            </a:r>
            <a:r>
              <a:rPr lang="en-US" sz="1200">
                <a:effectLst/>
                <a:ea typeface="Calibri" panose="020F0502020204030204" pitchFamily="34" charset="0"/>
                <a:cs typeface="Times New Roman" panose="02020603050405020304" pitchFamily="18" charset="0"/>
              </a:rPr>
              <a:t> The County may ultimately adopt those portions relevant in the County but may do so through a later, separate process once the Town has refined the standards through its adoption process.</a:t>
            </a:r>
            <a:endParaRPr lang="en-US" sz="1200">
              <a:effectLst/>
              <a:ea typeface="Calibri" panose="020F0502020204030204" pitchFamily="34" charset="0"/>
              <a:cs typeface="Arial" panose="020B0604020202020204" pitchFamily="34" charset="0"/>
            </a:endParaRPr>
          </a:p>
          <a:p>
            <a:pPr marL="0" marR="0" algn="just">
              <a:spcBef>
                <a:spcPts val="0"/>
              </a:spcBef>
              <a:spcAft>
                <a:spcPts val="0"/>
              </a:spcAft>
            </a:pPr>
            <a:r>
              <a:rPr lang="en-US" sz="1200" b="1" i="1">
                <a:effectLst/>
                <a:ea typeface="Calibri" panose="020F0502020204030204" pitchFamily="34" charset="0"/>
                <a:cs typeface="Arial" panose="020B0604020202020204" pitchFamily="34" charset="0"/>
              </a:rPr>
              <a:t>Status:</a:t>
            </a:r>
            <a:r>
              <a:rPr lang="en-US" sz="1200">
                <a:effectLst/>
                <a:ea typeface="Calibri" panose="020F0502020204030204" pitchFamily="34" charset="0"/>
                <a:cs typeface="Arial" panose="020B0604020202020204" pitchFamily="34" charset="0"/>
              </a:rPr>
              <a:t> Originally identified in the FY16 Work Plan as a subtask of a greater set of miscellaneous amendments; begun in June 2017 but put on hold because of the prioritization of the Engage 2017 projects; taken up again following the conclusion of the Engage 2017 projects. The consultant group has provided draft hillside development regulations and a hazard map for consideration. The drafts provided were not consistent with the format or processes already formalized by existing Town regulations, so staff has spent significant time adjusting and editing these documents before public release and review.  </a:t>
            </a:r>
            <a:r>
              <a:rPr lang="en-US" sz="1200" b="1">
                <a:effectLst/>
                <a:ea typeface="Calibri" panose="020F0502020204030204" pitchFamily="34" charset="0"/>
                <a:cs typeface="Arial" panose="020B0604020202020204" pitchFamily="34" charset="0"/>
              </a:rPr>
              <a:t>This project has been put on hold and was not added during the January 2024 Town Council retreat as a priority to continue.</a:t>
            </a:r>
            <a:r>
              <a:rPr lang="en-US" sz="1200">
                <a:effectLst/>
                <a:ea typeface="Calibri" panose="020F0502020204030204" pitchFamily="34" charset="0"/>
                <a:cs typeface="Arial" panose="020B0604020202020204" pitchFamily="34" charset="0"/>
              </a:rPr>
              <a:t> </a:t>
            </a:r>
            <a:endParaRPr lang="en-US" sz="1200">
              <a:effectLst/>
              <a:latin typeface="+mj-lt"/>
              <a:ea typeface="Calibri" panose="020F0502020204030204" pitchFamily="34" charset="0"/>
              <a:cs typeface="Arial" panose="020B0604020202020204" pitchFamily="34" charset="0"/>
            </a:endParaRP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32</a:t>
            </a:fld>
            <a:endParaRPr lang="en-US"/>
          </a:p>
        </p:txBody>
      </p:sp>
      <p:graphicFrame>
        <p:nvGraphicFramePr>
          <p:cNvPr id="9" name="Content Placeholder 8">
            <a:extLst>
              <a:ext uri="{FF2B5EF4-FFF2-40B4-BE49-F238E27FC236}">
                <a16:creationId xmlns:a16="http://schemas.microsoft.com/office/drawing/2014/main" id="{028EF940-C62C-409D-88D1-5DA6C3508343}"/>
              </a:ext>
            </a:extLst>
          </p:cNvPr>
          <p:cNvGraphicFramePr>
            <a:graphicFrameLocks noGrp="1"/>
          </p:cNvGraphicFramePr>
          <p:nvPr>
            <p:ph idx="1"/>
            <p:extLst>
              <p:ext uri="{D42A27DB-BD31-4B8C-83A1-F6EECF244321}">
                <p14:modId xmlns:p14="http://schemas.microsoft.com/office/powerpoint/2010/main" val="1357721694"/>
              </p:ext>
            </p:extLst>
          </p:nvPr>
        </p:nvGraphicFramePr>
        <p:xfrm>
          <a:off x="163285" y="989437"/>
          <a:ext cx="7795151" cy="3505544"/>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103143">
                  <a:extLst>
                    <a:ext uri="{9D8B030D-6E8A-4147-A177-3AD203B41FA5}">
                      <a16:colId xmlns:a16="http://schemas.microsoft.com/office/drawing/2014/main" val="2805373785"/>
                    </a:ext>
                  </a:extLst>
                </a:gridCol>
                <a:gridCol w="711501">
                  <a:extLst>
                    <a:ext uri="{9D8B030D-6E8A-4147-A177-3AD203B41FA5}">
                      <a16:colId xmlns:a16="http://schemas.microsoft.com/office/drawing/2014/main" val="3678184698"/>
                    </a:ext>
                  </a:extLst>
                </a:gridCol>
                <a:gridCol w="711501">
                  <a:extLst>
                    <a:ext uri="{9D8B030D-6E8A-4147-A177-3AD203B41FA5}">
                      <a16:colId xmlns:a16="http://schemas.microsoft.com/office/drawing/2014/main" val="1273322021"/>
                    </a:ext>
                  </a:extLst>
                </a:gridCol>
                <a:gridCol w="769058">
                  <a:extLst>
                    <a:ext uri="{9D8B030D-6E8A-4147-A177-3AD203B41FA5}">
                      <a16:colId xmlns:a16="http://schemas.microsoft.com/office/drawing/2014/main" val="764491768"/>
                    </a:ext>
                  </a:extLst>
                </a:gridCol>
                <a:gridCol w="653944">
                  <a:extLst>
                    <a:ext uri="{9D8B030D-6E8A-4147-A177-3AD203B41FA5}">
                      <a16:colId xmlns:a16="http://schemas.microsoft.com/office/drawing/2014/main" val="3719213345"/>
                    </a:ext>
                  </a:extLst>
                </a:gridCol>
                <a:gridCol w="711501">
                  <a:extLst>
                    <a:ext uri="{9D8B030D-6E8A-4147-A177-3AD203B41FA5}">
                      <a16:colId xmlns:a16="http://schemas.microsoft.com/office/drawing/2014/main" val="4124148662"/>
                    </a:ext>
                  </a:extLst>
                </a:gridCol>
                <a:gridCol w="711501">
                  <a:extLst>
                    <a:ext uri="{9D8B030D-6E8A-4147-A177-3AD203B41FA5}">
                      <a16:colId xmlns:a16="http://schemas.microsoft.com/office/drawing/2014/main" val="2867087168"/>
                    </a:ext>
                  </a:extLst>
                </a:gridCol>
                <a:gridCol w="596886">
                  <a:extLst>
                    <a:ext uri="{9D8B030D-6E8A-4147-A177-3AD203B41FA5}">
                      <a16:colId xmlns:a16="http://schemas.microsoft.com/office/drawing/2014/main" val="3263655114"/>
                    </a:ext>
                  </a:extLst>
                </a:gridCol>
                <a:gridCol w="826116">
                  <a:extLst>
                    <a:ext uri="{9D8B030D-6E8A-4147-A177-3AD203B41FA5}">
                      <a16:colId xmlns:a16="http://schemas.microsoft.com/office/drawing/2014/main" val="3933053545"/>
                    </a:ext>
                  </a:extLst>
                </a:gridCol>
              </a:tblGrid>
              <a:tr h="2899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gridSpan="8">
                  <a:txBody>
                    <a:bodyPr/>
                    <a:lstStyle/>
                    <a:p>
                      <a:pPr marL="0" marR="0" algn="l">
                        <a:spcBef>
                          <a:spcPts val="300"/>
                        </a:spcBef>
                        <a:spcAft>
                          <a:spcPts val="300"/>
                        </a:spcAft>
                      </a:pPr>
                      <a:r>
                        <a:rPr lang="en-US" sz="1400" b="0" i="0">
                          <a:solidFill>
                            <a:srgbClr val="000000"/>
                          </a:solidFill>
                          <a:effectLst/>
                          <a:latin typeface="Palatino Linotype" panose="02040502050505030304" pitchFamily="18" charset="0"/>
                          <a:ea typeface="Calibri" panose="020F0502020204030204" pitchFamily="34" charset="0"/>
                          <a:cs typeface="Arial"/>
                        </a:rPr>
                        <a:t>80%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300"/>
                        </a:spcBef>
                        <a:spcAft>
                          <a:spcPts val="300"/>
                        </a:spcAft>
                      </a:pPr>
                      <a:r>
                        <a:rPr lang="en-US" sz="1400" b="0" i="0">
                          <a:solidFill>
                            <a:srgbClr val="000000"/>
                          </a:solidFill>
                          <a:effectLst/>
                          <a:latin typeface="Palatino Linotype" panose="02040502050505030304" pitchFamily="18" charset="0"/>
                          <a:ea typeface="Calibri" panose="020F0502020204030204" pitchFamily="34" charset="0"/>
                          <a:cs typeface="Arial"/>
                        </a:rPr>
                        <a:t>July 2018- August 2024</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300"/>
                        </a:spcBef>
                        <a:spcAft>
                          <a:spcPts val="300"/>
                        </a:spcAft>
                      </a:pPr>
                      <a:r>
                        <a:rPr lang="en-US" sz="1400" b="0" i="0">
                          <a:solidFill>
                            <a:srgbClr val="000000"/>
                          </a:solidFill>
                          <a:effectLst/>
                          <a:latin typeface="Palatino Linotype" panose="02040502050505030304" pitchFamily="18" charset="0"/>
                          <a:ea typeface="Calibri" panose="020F0502020204030204" pitchFamily="34" charset="0"/>
                          <a:cs typeface="Arial"/>
                        </a:rPr>
                        <a:t>Town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extLst>
                  <a:ext uri="{0D108BD9-81ED-4DB2-BD59-A6C34878D82A}">
                    <a16:rowId xmlns:a16="http://schemas.microsoft.com/office/drawing/2014/main" val="19257923"/>
                  </a:ext>
                </a:extLst>
              </a:tr>
              <a:tr h="2899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8"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947045361"/>
                  </a:ext>
                </a:extLst>
              </a:tr>
              <a:tr h="33425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8"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914861625"/>
                  </a:ext>
                </a:extLst>
              </a:tr>
              <a:tr h="3347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18</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19</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FY20</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21</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22</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23</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Arial"/>
                        </a:rPr>
                        <a:t>FY 24</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3258365241"/>
                  </a:ext>
                </a:extLst>
              </a:tr>
              <a:tr h="259772">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Consulting Services (Town)</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$ 0</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$ 0</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$31,269</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$1,970</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$33,239</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839625104"/>
                  </a:ext>
                </a:extLst>
              </a:tr>
              <a:tr h="259772">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40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110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70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5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335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1136431909"/>
                  </a:ext>
                </a:extLst>
              </a:tr>
              <a:tr h="2899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Com. Dev.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5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75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173878899"/>
                  </a:ext>
                </a:extLst>
              </a:tr>
              <a:tr h="2899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Engineer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solidFill>
                          <a:srgbClr val="000000"/>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40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40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30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30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180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1859797944"/>
                  </a:ext>
                </a:extLst>
              </a:tr>
              <a:tr h="2899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40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40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15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15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150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607429313"/>
                  </a:ext>
                </a:extLst>
              </a:tr>
              <a:tr h="28995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solidFill>
                          <a:srgbClr val="000000"/>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solidFill>
                          <a:srgbClr val="000000"/>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30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40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40 </a:t>
                      </a:r>
                      <a:r>
                        <a:rPr lang="en-US" sz="1400" b="0" i="0" err="1">
                          <a:solidFill>
                            <a:schemeClr val="tx2"/>
                          </a:solidFill>
                          <a:effectLst/>
                          <a:latin typeface="Palatino Linotype" panose="02040502050505030304" pitchFamily="18" charset="0"/>
                          <a:ea typeface="Calibri" panose="020F0502020204030204" pitchFamily="34" charset="0"/>
                          <a:cs typeface="Arial"/>
                        </a:rPr>
                        <a:t>hrs</a:t>
                      </a:r>
                      <a:endParaRPr lang="en-US" sz="1400" b="0" i="0">
                        <a:solidFill>
                          <a:schemeClr val="tx2"/>
                        </a:solidFill>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130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570441693"/>
                  </a:ext>
                </a:extLst>
              </a:tr>
            </a:tbl>
          </a:graphicData>
        </a:graphic>
      </p:graphicFrame>
    </p:spTree>
    <p:extLst>
      <p:ext uri="{BB962C8B-B14F-4D97-AF65-F5344CB8AC3E}">
        <p14:creationId xmlns:p14="http://schemas.microsoft.com/office/powerpoint/2010/main" val="33019426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724069" y="564165"/>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4069" y="625644"/>
            <a:ext cx="10972800" cy="1143000"/>
          </a:xfrm>
        </p:spPr>
        <p:txBody>
          <a:bodyPr/>
          <a:lstStyle/>
          <a:p>
            <a:pPr algn="r"/>
            <a:r>
              <a:rPr lang="en-US" sz="5400"/>
              <a:t>New Fiscal Year 25 Tasks</a:t>
            </a:r>
            <a:endParaRPr lang="en-US" sz="5400" u="sng"/>
          </a:p>
        </p:txBody>
      </p:sp>
      <p:sp>
        <p:nvSpPr>
          <p:cNvPr id="8" name="TextBox 7">
            <a:extLst>
              <a:ext uri="{FF2B5EF4-FFF2-40B4-BE49-F238E27FC236}">
                <a16:creationId xmlns:a16="http://schemas.microsoft.com/office/drawing/2014/main" id="{4737CDF6-8DE0-413B-87FC-5E929DC11141}"/>
              </a:ext>
            </a:extLst>
          </p:cNvPr>
          <p:cNvSpPr txBox="1"/>
          <p:nvPr/>
        </p:nvSpPr>
        <p:spPr>
          <a:xfrm>
            <a:off x="1396094" y="2010212"/>
            <a:ext cx="9965870" cy="1815882"/>
          </a:xfrm>
          <a:prstGeom prst="rect">
            <a:avLst/>
          </a:prstGeom>
          <a:noFill/>
        </p:spPr>
        <p:txBody>
          <a:bodyPr wrap="square" rtlCol="0">
            <a:spAutoFit/>
          </a:bodyPr>
          <a:lstStyle/>
          <a:p>
            <a:pPr marL="0" marR="0">
              <a:spcBef>
                <a:spcPts val="0"/>
              </a:spcBef>
              <a:spcAft>
                <a:spcPts val="1000"/>
              </a:spcAft>
            </a:pPr>
            <a:r>
              <a:rPr lang="en-US" sz="2800">
                <a:effectLst/>
                <a:latin typeface="+mj-lt"/>
                <a:ea typeface="Calibri" panose="020F0502020204030204" pitchFamily="34" charset="0"/>
                <a:cs typeface="Arial" panose="020B0604020202020204" pitchFamily="34" charset="0"/>
              </a:rPr>
              <a:t>The following tasks have </a:t>
            </a:r>
            <a:r>
              <a:rPr lang="en-US" sz="2800" u="sng">
                <a:effectLst/>
                <a:latin typeface="+mj-lt"/>
                <a:ea typeface="Calibri" panose="020F0502020204030204" pitchFamily="34" charset="0"/>
                <a:cs typeface="Arial" panose="020B0604020202020204" pitchFamily="34" charset="0"/>
              </a:rPr>
              <a:t>not yet begun</a:t>
            </a:r>
            <a:r>
              <a:rPr lang="en-US" sz="2800">
                <a:effectLst/>
                <a:latin typeface="+mj-lt"/>
                <a:ea typeface="Calibri" panose="020F0502020204030204" pitchFamily="34" charset="0"/>
                <a:cs typeface="Arial" panose="020B0604020202020204" pitchFamily="34" charset="0"/>
              </a:rPr>
              <a:t>, and prioritization of timeline, staff, and fiscal resources is needed. </a:t>
            </a:r>
            <a:r>
              <a:rPr lang="en-US" sz="2800" i="1">
                <a:effectLst/>
                <a:latin typeface="+mj-lt"/>
                <a:ea typeface="Calibri" panose="020F0502020204030204" pitchFamily="34" charset="0"/>
                <a:cs typeface="Arial" panose="020B0604020202020204" pitchFamily="34" charset="0"/>
              </a:rPr>
              <a:t>This section is the primary focus of setting the FY 25 Work Plan and will add new tasks to the current project workload. </a:t>
            </a:r>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fld id="{C219BBF7-4ABE-45B4-9BEF-3F8F75DC0670}" type="slidenum">
              <a:rPr lang="en-US" smtClean="0"/>
              <a:t>33</a:t>
            </a:fld>
            <a:endParaRPr lang="en-US"/>
          </a:p>
        </p:txBody>
      </p:sp>
    </p:spTree>
    <p:extLst>
      <p:ext uri="{BB962C8B-B14F-4D97-AF65-F5344CB8AC3E}">
        <p14:creationId xmlns:p14="http://schemas.microsoft.com/office/powerpoint/2010/main" val="4577042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841027" y="153454"/>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92171" y="234765"/>
            <a:ext cx="10972800" cy="1143000"/>
          </a:xfrm>
        </p:spPr>
        <p:txBody>
          <a:bodyPr/>
          <a:lstStyle/>
          <a:p>
            <a:pPr algn="r"/>
            <a:r>
              <a:rPr lang="en-US" sz="5400" b="1"/>
              <a:t>New</a:t>
            </a:r>
            <a:r>
              <a:rPr lang="en-US" sz="5400"/>
              <a:t> Fiscal Year 25+ Tasks</a:t>
            </a:r>
            <a:endParaRPr lang="en-US" sz="5400" u="sng"/>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fld id="{C219BBF7-4ABE-45B4-9BEF-3F8F75DC0670}" type="slidenum">
              <a:rPr lang="en-US" smtClean="0"/>
              <a:t>34</a:t>
            </a:fld>
            <a:endParaRPr lang="en-US"/>
          </a:p>
        </p:txBody>
      </p:sp>
      <p:graphicFrame>
        <p:nvGraphicFramePr>
          <p:cNvPr id="6" name="Table 4">
            <a:extLst>
              <a:ext uri="{FF2B5EF4-FFF2-40B4-BE49-F238E27FC236}">
                <a16:creationId xmlns:a16="http://schemas.microsoft.com/office/drawing/2014/main" id="{B6DF9F8C-0489-47DC-8EE7-D6472D32F562}"/>
              </a:ext>
            </a:extLst>
          </p:cNvPr>
          <p:cNvGraphicFramePr>
            <a:graphicFrameLocks noGrp="1"/>
          </p:cNvGraphicFramePr>
          <p:nvPr>
            <p:extLst>
              <p:ext uri="{D42A27DB-BD31-4B8C-83A1-F6EECF244321}">
                <p14:modId xmlns:p14="http://schemas.microsoft.com/office/powerpoint/2010/main" val="1004525181"/>
              </p:ext>
            </p:extLst>
          </p:nvPr>
        </p:nvGraphicFramePr>
        <p:xfrm>
          <a:off x="1785320" y="1626690"/>
          <a:ext cx="8621360" cy="2756947"/>
        </p:xfrm>
        <a:graphic>
          <a:graphicData uri="http://schemas.openxmlformats.org/drawingml/2006/table">
            <a:tbl>
              <a:tblPr firstRow="1" bandRow="1">
                <a:tableStyleId>{1FECB4D8-DB02-4DC6-A0A2-4F2EBAE1DC90}</a:tableStyleId>
              </a:tblPr>
              <a:tblGrid>
                <a:gridCol w="2997022">
                  <a:extLst>
                    <a:ext uri="{9D8B030D-6E8A-4147-A177-3AD203B41FA5}">
                      <a16:colId xmlns:a16="http://schemas.microsoft.com/office/drawing/2014/main" val="1609543388"/>
                    </a:ext>
                  </a:extLst>
                </a:gridCol>
                <a:gridCol w="2812169">
                  <a:extLst>
                    <a:ext uri="{9D8B030D-6E8A-4147-A177-3AD203B41FA5}">
                      <a16:colId xmlns:a16="http://schemas.microsoft.com/office/drawing/2014/main" val="828806602"/>
                    </a:ext>
                  </a:extLst>
                </a:gridCol>
                <a:gridCol w="2812169">
                  <a:extLst>
                    <a:ext uri="{9D8B030D-6E8A-4147-A177-3AD203B41FA5}">
                      <a16:colId xmlns:a16="http://schemas.microsoft.com/office/drawing/2014/main" val="2655730001"/>
                    </a:ext>
                  </a:extLst>
                </a:gridCol>
              </a:tblGrid>
              <a:tr h="312787">
                <a:tc>
                  <a:txBody>
                    <a:bodyPr/>
                    <a:lstStyle/>
                    <a:p>
                      <a:r>
                        <a:rPr lang="en-US" sz="1400">
                          <a:solidFill>
                            <a:schemeClr val="tx1"/>
                          </a:solidFill>
                        </a:rPr>
                        <a:t>Project</a:t>
                      </a:r>
                    </a:p>
                  </a:txBody>
                  <a:tcPr/>
                </a:tc>
                <a:tc>
                  <a:txBody>
                    <a:bodyPr/>
                    <a:lstStyle/>
                    <a:p>
                      <a:r>
                        <a:rPr lang="en-US" sz="1400">
                          <a:solidFill>
                            <a:schemeClr val="tx1"/>
                          </a:solidFill>
                        </a:rPr>
                        <a:t>Estimated Timeframe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rPr>
                        <a:t>Page Number</a:t>
                      </a:r>
                    </a:p>
                  </a:txBody>
                  <a:tcPr/>
                </a:tc>
                <a:extLst>
                  <a:ext uri="{0D108BD9-81ED-4DB2-BD59-A6C34878D82A}">
                    <a16:rowId xmlns:a16="http://schemas.microsoft.com/office/drawing/2014/main" val="1311465191"/>
                  </a:ext>
                </a:extLst>
              </a:tr>
              <a:tr h="327040">
                <a:tc>
                  <a:txBody>
                    <a:bodyPr/>
                    <a:lstStyle/>
                    <a:p>
                      <a:r>
                        <a:rPr lang="en-US" sz="1400">
                          <a:solidFill>
                            <a:schemeClr val="tx1"/>
                          </a:solidFill>
                        </a:rPr>
                        <a:t>County Business Park </a:t>
                      </a:r>
                    </a:p>
                  </a:txBody>
                  <a:tcPr/>
                </a:tc>
                <a:tc>
                  <a:txBody>
                    <a:bodyPr/>
                    <a:lstStyle/>
                    <a:p>
                      <a:r>
                        <a:rPr lang="en-US" sz="1400">
                          <a:solidFill>
                            <a:schemeClr val="tx1"/>
                          </a:solidFill>
                        </a:rPr>
                        <a:t>FY 2025-2026</a:t>
                      </a:r>
                    </a:p>
                  </a:txBody>
                  <a:tcPr/>
                </a:tc>
                <a:tc>
                  <a:txBody>
                    <a:bodyPr/>
                    <a:lstStyle/>
                    <a:p>
                      <a:r>
                        <a:rPr lang="en-US" sz="1400">
                          <a:solidFill>
                            <a:schemeClr val="tx1"/>
                          </a:solidFill>
                        </a:rPr>
                        <a:t>36</a:t>
                      </a:r>
                    </a:p>
                  </a:txBody>
                  <a:tcPr/>
                </a:tc>
                <a:extLst>
                  <a:ext uri="{0D108BD9-81ED-4DB2-BD59-A6C34878D82A}">
                    <a16:rowId xmlns:a16="http://schemas.microsoft.com/office/drawing/2014/main" val="493051382"/>
                  </a:ext>
                </a:extLst>
              </a:tr>
              <a:tr h="327040">
                <a:tc>
                  <a:txBody>
                    <a:bodyPr/>
                    <a:lstStyle/>
                    <a:p>
                      <a:r>
                        <a:rPr lang="en-US" sz="1400">
                          <a:solidFill>
                            <a:schemeClr val="tx1"/>
                          </a:solidFill>
                        </a:rPr>
                        <a:t>County Water Quality LDRs</a:t>
                      </a:r>
                    </a:p>
                  </a:txBody>
                  <a:tcPr/>
                </a:tc>
                <a:tc>
                  <a:txBody>
                    <a:bodyPr/>
                    <a:lstStyle/>
                    <a:p>
                      <a:r>
                        <a:rPr lang="en-US" sz="1400">
                          <a:solidFill>
                            <a:schemeClr val="tx1"/>
                          </a:solidFill>
                        </a:rPr>
                        <a:t>July 2024-June 2025</a:t>
                      </a:r>
                    </a:p>
                  </a:txBody>
                  <a:tcPr/>
                </a:tc>
                <a:tc>
                  <a:txBody>
                    <a:bodyPr/>
                    <a:lstStyle/>
                    <a:p>
                      <a:r>
                        <a:rPr lang="en-US" sz="1400">
                          <a:solidFill>
                            <a:schemeClr val="tx1"/>
                          </a:solidFill>
                        </a:rPr>
                        <a:t>37</a:t>
                      </a:r>
                    </a:p>
                  </a:txBody>
                  <a:tcPr/>
                </a:tc>
                <a:extLst>
                  <a:ext uri="{0D108BD9-81ED-4DB2-BD59-A6C34878D82A}">
                    <a16:rowId xmlns:a16="http://schemas.microsoft.com/office/drawing/2014/main" val="60890996"/>
                  </a:ext>
                </a:extLst>
              </a:tr>
              <a:tr h="327040">
                <a:tc>
                  <a:txBody>
                    <a:bodyPr/>
                    <a:lstStyle/>
                    <a:p>
                      <a:r>
                        <a:rPr lang="en-US" sz="1400">
                          <a:solidFill>
                            <a:schemeClr val="tx1"/>
                          </a:solidFill>
                        </a:rPr>
                        <a:t>Traffic Impact Study LDRs</a:t>
                      </a:r>
                    </a:p>
                  </a:txBody>
                  <a:tcPr/>
                </a:tc>
                <a:tc>
                  <a:txBody>
                    <a:bodyPr/>
                    <a:lstStyle/>
                    <a:p>
                      <a:r>
                        <a:rPr lang="en-US" sz="1400">
                          <a:solidFill>
                            <a:schemeClr val="tx1"/>
                          </a:solidFill>
                        </a:rPr>
                        <a:t>FY 2025 </a:t>
                      </a:r>
                    </a:p>
                  </a:txBody>
                  <a:tcPr/>
                </a:tc>
                <a:tc>
                  <a:txBody>
                    <a:bodyPr/>
                    <a:lstStyle/>
                    <a:p>
                      <a:r>
                        <a:rPr lang="en-US" sz="1400">
                          <a:solidFill>
                            <a:schemeClr val="tx1"/>
                          </a:solidFill>
                        </a:rPr>
                        <a:t>38</a:t>
                      </a:r>
                    </a:p>
                  </a:txBody>
                  <a:tcPr/>
                </a:tc>
                <a:extLst>
                  <a:ext uri="{0D108BD9-81ED-4DB2-BD59-A6C34878D82A}">
                    <a16:rowId xmlns:a16="http://schemas.microsoft.com/office/drawing/2014/main" val="89525400"/>
                  </a:ext>
                </a:extLst>
              </a:tr>
              <a:tr h="312787">
                <a:tc>
                  <a:txBody>
                    <a:bodyPr/>
                    <a:lstStyle/>
                    <a:p>
                      <a:r>
                        <a:rPr lang="en-US" sz="1400">
                          <a:solidFill>
                            <a:schemeClr val="tx1"/>
                          </a:solidFill>
                        </a:rPr>
                        <a:t>Teton County Fire Protection Resolution for New Subdivisions  - LDR Amendment</a:t>
                      </a:r>
                    </a:p>
                  </a:txBody>
                  <a:tcPr/>
                </a:tc>
                <a:tc>
                  <a:txBody>
                    <a:bodyPr/>
                    <a:lstStyle/>
                    <a:p>
                      <a:r>
                        <a:rPr lang="en-US" sz="1400">
                          <a:solidFill>
                            <a:schemeClr val="tx1"/>
                          </a:solidFill>
                        </a:rPr>
                        <a:t>FY 2025</a:t>
                      </a:r>
                    </a:p>
                  </a:txBody>
                  <a:tcPr/>
                </a:tc>
                <a:tc>
                  <a:txBody>
                    <a:bodyPr/>
                    <a:lstStyle/>
                    <a:p>
                      <a:r>
                        <a:rPr lang="en-US" sz="1400">
                          <a:solidFill>
                            <a:schemeClr val="tx1"/>
                          </a:solidFill>
                        </a:rPr>
                        <a:t>39</a:t>
                      </a:r>
                    </a:p>
                  </a:txBody>
                  <a:tcPr/>
                </a:tc>
                <a:extLst>
                  <a:ext uri="{0D108BD9-81ED-4DB2-BD59-A6C34878D82A}">
                    <a16:rowId xmlns:a16="http://schemas.microsoft.com/office/drawing/2014/main" val="2432110756"/>
                  </a:ext>
                </a:extLst>
              </a:tr>
              <a:tr h="312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rPr>
                        <a:t>County Aspens Commercial Zoning Update</a:t>
                      </a:r>
                    </a:p>
                    <a:p>
                      <a:endParaRPr lang="en-US" sz="1400">
                        <a:solidFill>
                          <a:schemeClr val="tx1"/>
                        </a:solidFill>
                      </a:endParaRPr>
                    </a:p>
                  </a:txBody>
                  <a:tcPr/>
                </a:tc>
                <a:tc>
                  <a:txBody>
                    <a:bodyPr/>
                    <a:lstStyle/>
                    <a:p>
                      <a:r>
                        <a:rPr lang="en-US" sz="1400">
                          <a:solidFill>
                            <a:schemeClr val="tx1"/>
                          </a:solidFill>
                        </a:rPr>
                        <a:t>FY25 &amp; FY26+</a:t>
                      </a:r>
                    </a:p>
                  </a:txBody>
                  <a:tcPr/>
                </a:tc>
                <a:tc>
                  <a:txBody>
                    <a:bodyPr/>
                    <a:lstStyle/>
                    <a:p>
                      <a:r>
                        <a:rPr lang="en-US" sz="1400">
                          <a:solidFill>
                            <a:schemeClr val="tx1"/>
                          </a:solidFill>
                        </a:rPr>
                        <a:t>40</a:t>
                      </a:r>
                    </a:p>
                  </a:txBody>
                  <a:tcPr/>
                </a:tc>
                <a:extLst>
                  <a:ext uri="{0D108BD9-81ED-4DB2-BD59-A6C34878D82A}">
                    <a16:rowId xmlns:a16="http://schemas.microsoft.com/office/drawing/2014/main" val="300894180"/>
                  </a:ext>
                </a:extLst>
              </a:tr>
            </a:tbl>
          </a:graphicData>
        </a:graphic>
      </p:graphicFrame>
    </p:spTree>
    <p:extLst>
      <p:ext uri="{BB962C8B-B14F-4D97-AF65-F5344CB8AC3E}">
        <p14:creationId xmlns:p14="http://schemas.microsoft.com/office/powerpoint/2010/main" val="3522260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45967" y="354849"/>
            <a:ext cx="5832527" cy="461665"/>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FFFFFF"/>
                </a:solidFill>
                <a:effectLst/>
                <a:uLnTx/>
                <a:uFillTx/>
                <a:latin typeface="Calibri"/>
                <a:ea typeface="+mn-ea"/>
                <a:cs typeface="+mn-cs"/>
              </a:rPr>
              <a:t>County Business Park Zoning</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978028"/>
            <a:ext cx="4008274" cy="4893647"/>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0"/>
              </a:spcAft>
            </a:pPr>
            <a:r>
              <a:rPr lang="en-US" sz="1200" b="1" i="1">
                <a:effectLst/>
                <a:latin typeface="+mj-lt"/>
                <a:ea typeface="Calibri" panose="020F0502020204030204" pitchFamily="34" charset="0"/>
                <a:cs typeface="Arial" panose="020B0604020202020204" pitchFamily="34" charset="0"/>
              </a:rPr>
              <a:t>Comp Plan Strategies:</a:t>
            </a:r>
            <a:r>
              <a:rPr lang="en-US" sz="1200" b="1">
                <a:effectLst/>
                <a:latin typeface="+mj-lt"/>
                <a:ea typeface="Calibri" panose="020F0502020204030204" pitchFamily="34" charset="0"/>
                <a:cs typeface="Arial" panose="020B0604020202020204" pitchFamily="34" charset="0"/>
              </a:rPr>
              <a:t> </a:t>
            </a:r>
            <a:endParaRPr lang="en-US" sz="12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3.2.S.1: Update zoning and land development regulations within Complete Neighborhoods to achieve the desired character for Complete Neighborhoods as established in Character Districts</a:t>
            </a: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3.2.S.2: Identify locations for locally-oriented and visitor-oriented nonresidential uses within Complete Neighborhoods based on the Character Districts.</a:t>
            </a: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3.2.S.3: Update land development regulations for nonresidential areas within Complete Neighborhoods to encourage ground floor vitality and flexible mixed use.</a:t>
            </a: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3.2.S.5: Evaluate and update regulations in Complete Neighborhoods to allow and promote the appropriate variety of housing types identified through the Character Districts.</a:t>
            </a:r>
          </a:p>
          <a:p>
            <a:pPr marL="0" marR="0" algn="just">
              <a:spcBef>
                <a:spcPts val="0"/>
              </a:spcBef>
              <a:spcAft>
                <a:spcPts val="0"/>
              </a:spcAft>
            </a:pPr>
            <a:r>
              <a:rPr lang="en-US" sz="1200">
                <a:effectLst/>
                <a:latin typeface="+mj-lt"/>
                <a:ea typeface="Calibri" panose="020F0502020204030204" pitchFamily="34" charset="0"/>
                <a:cs typeface="Arial" panose="020B0604020202020204" pitchFamily="34" charset="0"/>
              </a:rPr>
              <a:t>3.2.S.6: Evaluate and update design regulations to encourage quality public space.</a:t>
            </a: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6.2.S.3: Maintain locations for light industry, and evaluate and update regulations relating to live-work light industry opportunities.</a:t>
            </a: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6.3.S.2: Evaluate and update land use regulations to foster a positive atmosphere and attract appropriate types of business to the community. Promote the types of uses that provide middle income jobs and promote entrepreneurship.</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43650" y="2772038"/>
            <a:ext cx="6863206" cy="1505284"/>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b="1" i="1">
                <a:effectLst/>
                <a:ea typeface="Calibri" panose="020F0502020204030204" pitchFamily="34" charset="0"/>
                <a:cs typeface="Arial" panose="020B0604020202020204" pitchFamily="34" charset="0"/>
              </a:rPr>
              <a:t>Task: </a:t>
            </a:r>
            <a:r>
              <a:rPr lang="en-US">
                <a:effectLst/>
                <a:ea typeface="Calibri" panose="020F0502020204030204" pitchFamily="34" charset="0"/>
                <a:cs typeface="Arial" panose="020B0604020202020204" pitchFamily="34" charset="0"/>
              </a:rPr>
              <a:t>Update zoning allowing light industrial uses. This area specifically includes South Park Business Park (Subarea 7.1).</a:t>
            </a:r>
          </a:p>
          <a:p>
            <a:pPr marL="0" marR="0" lvl="0" indent="0" algn="l" defTabSz="914400" rtl="0" eaLnBrk="1" fontAlgn="auto" latinLnBrk="0" hangingPunct="1">
              <a:lnSpc>
                <a:spcPct val="100000"/>
              </a:lnSpc>
              <a:spcBef>
                <a:spcPts val="0"/>
              </a:spcBef>
              <a:spcAft>
                <a:spcPts val="1000"/>
              </a:spcAft>
              <a:buClrTx/>
              <a:buSzTx/>
              <a:buFontTx/>
              <a:buNone/>
              <a:tabLst/>
              <a:defRPr/>
            </a:pPr>
            <a:endParaRPr kumimoji="0" lang="en-US" b="1" i="1" u="none" strike="noStrike" kern="1200" cap="none" spc="0" normalizeH="0" baseline="0" noProof="0">
              <a:ln>
                <a:noFill/>
              </a:ln>
              <a:solidFill>
                <a:srgbClr val="1C4F24"/>
              </a:solidFill>
              <a:effectLst/>
              <a:uLnTx/>
              <a:uFillTx/>
              <a:ea typeface="Calibri" panose="020F0502020204030204" pitchFamily="34" charset="0"/>
              <a:cs typeface="Arial" panose="020B0604020202020204" pitchFamily="34" charset="0"/>
            </a:endParaRPr>
          </a:p>
          <a:p>
            <a:pPr marL="0" marR="0" algn="just">
              <a:lnSpc>
                <a:spcPct val="115000"/>
              </a:lnSpc>
              <a:spcBef>
                <a:spcPts val="600"/>
              </a:spcBef>
              <a:spcAft>
                <a:spcPts val="600"/>
              </a:spcAft>
            </a:pPr>
            <a:r>
              <a:rPr lang="en-US" b="1" i="1">
                <a:effectLst/>
                <a:ea typeface="Calibri" panose="020F0502020204030204" pitchFamily="34" charset="0"/>
                <a:cs typeface="Arial" panose="020B0604020202020204" pitchFamily="34" charset="0"/>
              </a:rPr>
              <a:t>Status:</a:t>
            </a:r>
            <a:r>
              <a:rPr lang="en-US">
                <a:effectLst/>
                <a:ea typeface="Calibri" panose="020F0502020204030204" pitchFamily="34" charset="0"/>
                <a:cs typeface="Arial" panose="020B0604020202020204" pitchFamily="34" charset="0"/>
              </a:rPr>
              <a:t> This Task has not begun.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graphicFrame>
        <p:nvGraphicFramePr>
          <p:cNvPr id="2" name="Table 1">
            <a:extLst>
              <a:ext uri="{FF2B5EF4-FFF2-40B4-BE49-F238E27FC236}">
                <a16:creationId xmlns:a16="http://schemas.microsoft.com/office/drawing/2014/main" id="{06895091-1EB5-437B-8788-9F6A58FDF0BC}"/>
              </a:ext>
            </a:extLst>
          </p:cNvPr>
          <p:cNvGraphicFramePr>
            <a:graphicFrameLocks noGrp="1"/>
          </p:cNvGraphicFramePr>
          <p:nvPr>
            <p:extLst>
              <p:ext uri="{D42A27DB-BD31-4B8C-83A1-F6EECF244321}">
                <p14:modId xmlns:p14="http://schemas.microsoft.com/office/powerpoint/2010/main" val="3428219579"/>
              </p:ext>
            </p:extLst>
          </p:nvPr>
        </p:nvGraphicFramePr>
        <p:xfrm>
          <a:off x="143650" y="1188442"/>
          <a:ext cx="6863205" cy="907357"/>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026227">
                  <a:extLst>
                    <a:ext uri="{9D8B030D-6E8A-4147-A177-3AD203B41FA5}">
                      <a16:colId xmlns:a16="http://schemas.microsoft.com/office/drawing/2014/main" val="2793693644"/>
                    </a:ext>
                  </a:extLst>
                </a:gridCol>
                <a:gridCol w="4836978">
                  <a:extLst>
                    <a:ext uri="{9D8B030D-6E8A-4147-A177-3AD203B41FA5}">
                      <a16:colId xmlns:a16="http://schemas.microsoft.com/office/drawing/2014/main" val="2908131737"/>
                    </a:ext>
                  </a:extLst>
                </a:gridCol>
              </a:tblGrid>
              <a:tr h="2164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a:txBody>
                    <a:bodyPr/>
                    <a:lstStyle/>
                    <a:p>
                      <a:pPr marL="0" marR="0" algn="l">
                        <a:spcBef>
                          <a:spcPts val="100"/>
                        </a:spcBef>
                        <a:spcAft>
                          <a:spcPts val="10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100"/>
                        </a:spcBef>
                        <a:spcAft>
                          <a:spcPts val="100"/>
                        </a:spcAft>
                      </a:pPr>
                      <a:r>
                        <a:rPr lang="en-US" sz="1400" b="0" i="0">
                          <a:solidFill>
                            <a:srgbClr val="000000"/>
                          </a:solidFill>
                          <a:effectLst/>
                          <a:latin typeface="Palatino Linotype" panose="02040502050505030304" pitchFamily="18" charset="0"/>
                          <a:ea typeface="Calibri" panose="020F0502020204030204" pitchFamily="34" charset="0"/>
                          <a:cs typeface="Arial"/>
                        </a:rPr>
                        <a:t>FY2025-2026</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100"/>
                        </a:spcBef>
                        <a:spcAft>
                          <a:spcPts val="100"/>
                        </a:spcAft>
                      </a:pPr>
                      <a:r>
                        <a:rPr lang="en-US" sz="1400" b="0" i="0">
                          <a:solidFill>
                            <a:srgbClr val="000000"/>
                          </a:solidFill>
                          <a:effectLst/>
                          <a:latin typeface="Palatino Linotype" panose="02040502050505030304" pitchFamily="18" charset="0"/>
                          <a:ea typeface="Calibri" panose="020F0502020204030204" pitchFamily="34" charset="0"/>
                          <a:cs typeface="Arial"/>
                        </a:rPr>
                        <a:t>Joint 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4010641030"/>
                  </a:ext>
                </a:extLst>
              </a:tr>
              <a:tr h="2164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a:tc>
                <a:extLst>
                  <a:ext uri="{0D108BD9-81ED-4DB2-BD59-A6C34878D82A}">
                    <a16:rowId xmlns:a16="http://schemas.microsoft.com/office/drawing/2014/main" val="1341170255"/>
                  </a:ext>
                </a:extLst>
              </a:tr>
              <a:tr h="233795">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a:tc>
                <a:extLst>
                  <a:ext uri="{0D108BD9-81ED-4DB2-BD59-A6C34878D82A}">
                    <a16:rowId xmlns:a16="http://schemas.microsoft.com/office/drawing/2014/main" val="2241443366"/>
                  </a:ext>
                </a:extLst>
              </a:tr>
              <a:tr h="2164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0">
                          <a:solidFill>
                            <a:srgbClr val="FFFFFF"/>
                          </a:solidFill>
                          <a:effectLst/>
                          <a:latin typeface="Palatino Linotype" panose="02040502050505030304" pitchFamily="18" charset="0"/>
                          <a:ea typeface="Calibri" panose="020F0502020204030204" pitchFamily="34" charset="0"/>
                          <a:cs typeface="Arial"/>
                        </a:rPr>
                        <a:t>To be determined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2874628798"/>
                  </a:ext>
                </a:extLst>
              </a:tr>
            </a:tbl>
          </a:graphicData>
        </a:graphic>
      </p:graphicFrame>
      <p:grpSp>
        <p:nvGrpSpPr>
          <p:cNvPr id="3" name="Group 2">
            <a:extLst>
              <a:ext uri="{FF2B5EF4-FFF2-40B4-BE49-F238E27FC236}">
                <a16:creationId xmlns:a16="http://schemas.microsoft.com/office/drawing/2014/main" id="{000A192C-350B-D0AA-017C-0B5623555CF7}"/>
              </a:ext>
            </a:extLst>
          </p:cNvPr>
          <p:cNvGrpSpPr/>
          <p:nvPr/>
        </p:nvGrpSpPr>
        <p:grpSpPr>
          <a:xfrm>
            <a:off x="6196189" y="170187"/>
            <a:ext cx="5995811" cy="789367"/>
            <a:chOff x="6196189" y="170187"/>
            <a:chExt cx="5995811" cy="789367"/>
          </a:xfrm>
        </p:grpSpPr>
        <p:sp>
          <p:nvSpPr>
            <p:cNvPr id="4" name="Arrow: Pentagon 3">
              <a:extLst>
                <a:ext uri="{FF2B5EF4-FFF2-40B4-BE49-F238E27FC236}">
                  <a16:creationId xmlns:a16="http://schemas.microsoft.com/office/drawing/2014/main" id="{0A317870-9903-637A-EF75-C7535020716C}"/>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EEEB870-C7C5-F964-8322-23F1215127DA}"/>
                </a:ext>
              </a:extLst>
            </p:cNvPr>
            <p:cNvSpPr/>
            <p:nvPr/>
          </p:nvSpPr>
          <p:spPr>
            <a:xfrm>
              <a:off x="7926711" y="170187"/>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21221438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52980"/>
            <a:ext cx="5811208" cy="461665"/>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a:solidFill>
                  <a:srgbClr val="FFFFFF"/>
                </a:solidFill>
                <a:latin typeface="Calibri"/>
              </a:rPr>
              <a:t>County Water Quality </a:t>
            </a:r>
            <a:r>
              <a:rPr kumimoji="0" lang="en-US" sz="2400" b="0" i="0" u="none" strike="noStrike" kern="1200" cap="none" spc="0" normalizeH="0" baseline="0" noProof="0">
                <a:ln>
                  <a:noFill/>
                </a:ln>
                <a:solidFill>
                  <a:srgbClr val="FFFFFF"/>
                </a:solidFill>
                <a:effectLst/>
                <a:uLnTx/>
                <a:uFillTx/>
                <a:latin typeface="Calibri"/>
                <a:ea typeface="+mn-ea"/>
                <a:cs typeface="+mn-cs"/>
              </a:rPr>
              <a:t>LDRs</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sp>
        <p:nvSpPr>
          <p:cNvPr id="9" name="TextBox 8">
            <a:extLst>
              <a:ext uri="{FF2B5EF4-FFF2-40B4-BE49-F238E27FC236}">
                <a16:creationId xmlns:a16="http://schemas.microsoft.com/office/drawing/2014/main" id="{ADDC546A-8D2C-4368-B654-0ADA073BC288}"/>
              </a:ext>
            </a:extLst>
          </p:cNvPr>
          <p:cNvSpPr txBox="1"/>
          <p:nvPr/>
        </p:nvSpPr>
        <p:spPr>
          <a:xfrm>
            <a:off x="7858606" y="1309161"/>
            <a:ext cx="4114154" cy="4047262"/>
          </a:xfrm>
          <a:prstGeom prst="rect">
            <a:avLst/>
          </a:prstGeom>
          <a:solidFill>
            <a:schemeClr val="accent6">
              <a:lumMod val="40000"/>
              <a:lumOff val="60000"/>
              <a:alpha val="50000"/>
            </a:schemeClr>
          </a:solidFill>
        </p:spPr>
        <p:txBody>
          <a:bodyPr wrap="square">
            <a:spAutoFit/>
          </a:bodyPr>
          <a:lstStyle/>
          <a:p>
            <a:pPr marL="0" marR="0" algn="just">
              <a:spcBef>
                <a:spcPts val="600"/>
              </a:spcBef>
              <a:spcAft>
                <a:spcPts val="600"/>
              </a:spcAft>
            </a:pPr>
            <a:r>
              <a:rPr lang="en-US" sz="1200" b="1" i="1">
                <a:effectLst/>
                <a:latin typeface="+mj-lt"/>
                <a:ea typeface="Calibri" panose="020F0502020204030204" pitchFamily="34" charset="0"/>
                <a:cs typeface="Arial" panose="020B0604020202020204" pitchFamily="34" charset="0"/>
              </a:rPr>
              <a:t>Comp Plan Strategies:</a:t>
            </a:r>
            <a:r>
              <a:rPr lang="en-US" sz="1200" b="1">
                <a:effectLst/>
                <a:latin typeface="+mj-lt"/>
                <a:ea typeface="Calibri" panose="020F0502020204030204" pitchFamily="34" charset="0"/>
                <a:cs typeface="Arial" panose="020B0604020202020204" pitchFamily="34" charset="0"/>
              </a:rPr>
              <a:t> </a:t>
            </a:r>
            <a:endParaRPr lang="en-US" sz="12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1.2.S.1: Evaluate and update natural resource protection 	 standards for waterbodies, wetlands (including jurisdictional and non-jurisdictional) and riparian areas.</a:t>
            </a:r>
            <a:br>
              <a:rPr lang="en-US" sz="1200">
                <a:effectLst/>
                <a:latin typeface="+mj-lt"/>
                <a:ea typeface="Calibri" panose="020F0502020204030204" pitchFamily="34" charset="0"/>
                <a:cs typeface="Times New Roman" panose="02020603050405020304" pitchFamily="18" charset="0"/>
              </a:rPr>
            </a:br>
            <a:endParaRPr lang="en-US" sz="1200">
              <a:effectLst/>
              <a:latin typeface="+mj-lt"/>
              <a:ea typeface="Calibri" panose="020F0502020204030204" pitchFamily="34" charset="0"/>
              <a:cs typeface="Times New Roman" panose="02020603050405020304" pitchFamily="18" charset="0"/>
            </a:endParaRPr>
          </a:p>
          <a:p>
            <a:pPr marL="457200" marR="0" indent="-45720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1.2.S.2: Evaluate and update surface water filtration standards, focusing on developed areas near significant</a:t>
            </a:r>
          </a:p>
          <a:p>
            <a:pPr marL="457200" marR="0" indent="-457200" algn="just">
              <a:spcBef>
                <a:spcPts val="0"/>
              </a:spcBef>
              <a:spcAft>
                <a:spcPts val="0"/>
              </a:spcAft>
            </a:pPr>
            <a:endParaRPr lang="en-US" sz="1200">
              <a:effectLst/>
              <a:latin typeface="+mj-lt"/>
              <a:ea typeface="Calibri" panose="020F0502020204030204" pitchFamily="34" charset="0"/>
              <a:cs typeface="Times New Roman" panose="02020603050405020304" pitchFamily="18" charset="0"/>
            </a:endParaRPr>
          </a:p>
          <a:p>
            <a:pPr marL="457200" marR="0" indent="-45720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1.2.S.5: Investigate updates to the Land Development Regulations and other County resolutions and Town ordinances to provide further protection for Public Water Systems, surface water, and groundwater, including, incentives for wastewater system best management practices, facility regulations, monitoring wells, and buffering distances.</a:t>
            </a:r>
            <a:br>
              <a:rPr lang="en-US" sz="1200">
                <a:effectLst/>
                <a:latin typeface="+mj-lt"/>
                <a:ea typeface="Calibri" panose="020F0502020204030204" pitchFamily="34" charset="0"/>
                <a:cs typeface="Times New Roman" panose="02020603050405020304" pitchFamily="18" charset="0"/>
              </a:rPr>
            </a:br>
            <a:endParaRPr lang="en-US" sz="1200">
              <a:effectLst/>
              <a:latin typeface="+mj-lt"/>
              <a:ea typeface="Calibri" panose="020F0502020204030204" pitchFamily="34" charset="0"/>
              <a:cs typeface="Times New Roman" panose="02020603050405020304" pitchFamily="18" charset="0"/>
            </a:endParaRPr>
          </a:p>
          <a:p>
            <a:pPr marL="457200" marR="0" indent="-45720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1.2.S.6: Enhance existing water quality protection tools and explore the development of new tools such as an aquifer protection overlay or a water quality commission.</a:t>
            </a:r>
            <a:endParaRPr lang="en-US" sz="1200">
              <a:latin typeface="+mj-lt"/>
              <a:ea typeface="Calibri" panose="020F0502020204030204" pitchFamily="34" charset="0"/>
              <a:cs typeface="Times New Roman" panose="02020603050405020304" pitchFamily="18" charset="0"/>
            </a:endParaRPr>
          </a:p>
          <a:p>
            <a:pPr marL="457200" marR="0" indent="-457200" algn="just">
              <a:spcBef>
                <a:spcPts val="0"/>
              </a:spcBef>
              <a:spcAft>
                <a:spcPts val="0"/>
              </a:spcAft>
            </a:pPr>
            <a:endParaRPr lang="en-US" sz="1200">
              <a:effectLst/>
              <a:latin typeface="+mj-lt"/>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A6C774EE-45B9-4C80-B928-20C22DB58058}"/>
              </a:ext>
            </a:extLst>
          </p:cNvPr>
          <p:cNvSpPr txBox="1"/>
          <p:nvPr/>
        </p:nvSpPr>
        <p:spPr>
          <a:xfrm>
            <a:off x="219240" y="2808664"/>
            <a:ext cx="7562396" cy="2739211"/>
          </a:xfrm>
          <a:prstGeom prst="rect">
            <a:avLst/>
          </a:prstGeom>
          <a:solidFill>
            <a:schemeClr val="accent6">
              <a:lumMod val="40000"/>
              <a:lumOff val="60000"/>
              <a:alpha val="50000"/>
            </a:schemeClr>
          </a:solidFill>
        </p:spPr>
        <p:txBody>
          <a:bodyPr wrap="square">
            <a:spAutoFit/>
          </a:bodyPr>
          <a:lstStyle/>
          <a:p>
            <a:pPr marL="0" marR="0" algn="just">
              <a:spcBef>
                <a:spcPts val="600"/>
              </a:spcBef>
              <a:spcAft>
                <a:spcPts val="600"/>
              </a:spcAft>
            </a:pPr>
            <a:r>
              <a:rPr lang="en-US" b="1" i="1">
                <a:effectLst/>
                <a:ea typeface="Calibri" panose="020F0502020204030204" pitchFamily="34" charset="0"/>
                <a:cs typeface="Arial" panose="020B0604020202020204" pitchFamily="34" charset="0"/>
              </a:rPr>
              <a:t>Task: </a:t>
            </a:r>
            <a:r>
              <a:rPr lang="en-US">
                <a:effectLst/>
                <a:ea typeface="Calibri" panose="020F0502020204030204" pitchFamily="34" charset="0"/>
                <a:cs typeface="Arial" panose="020B0604020202020204" pitchFamily="34" charset="0"/>
              </a:rPr>
              <a:t>Utilizing the completed Water Quality Master Plan (scheduled to be complete </a:t>
            </a:r>
            <a:r>
              <a:rPr lang="en-US">
                <a:ea typeface="Calibri" panose="020F0502020204030204" pitchFamily="34" charset="0"/>
                <a:cs typeface="Arial" panose="020B0604020202020204" pitchFamily="34" charset="0"/>
              </a:rPr>
              <a:t>May</a:t>
            </a:r>
            <a:r>
              <a:rPr lang="en-US">
                <a:effectLst/>
                <a:ea typeface="Calibri" panose="020F0502020204030204" pitchFamily="34" charset="0"/>
                <a:cs typeface="Arial" panose="020B0604020202020204" pitchFamily="34" charset="0"/>
              </a:rPr>
              <a:t> 2024), begin the process of updating the water quality LDRs, specifically focusing on protection standards, water filtration standards, management of wastewater, surface water and groundwater, and implementing tools to protect drinking water.</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a:effectLst/>
                <a:ea typeface="Calibri" panose="020F0502020204030204" pitchFamily="34" charset="0"/>
                <a:cs typeface="Arial" panose="020B0604020202020204" pitchFamily="34" charset="0"/>
              </a:rPr>
              <a:t> This task will begin when the Water Quality Master Plan is complete and adopted by the County Commission. The consultant </a:t>
            </a:r>
            <a:r>
              <a:rPr lang="en-US" err="1">
                <a:effectLst/>
                <a:ea typeface="Calibri" panose="020F0502020204030204" pitchFamily="34" charset="0"/>
                <a:cs typeface="Arial" panose="020B0604020202020204" pitchFamily="34" charset="0"/>
              </a:rPr>
              <a:t>Trihydro</a:t>
            </a:r>
            <a:r>
              <a:rPr lang="en-US">
                <a:effectLst/>
                <a:ea typeface="Calibri" panose="020F0502020204030204" pitchFamily="34" charset="0"/>
                <a:cs typeface="Arial" panose="020B0604020202020204" pitchFamily="34" charset="0"/>
              </a:rPr>
              <a:t> has </a:t>
            </a:r>
            <a:r>
              <a:rPr lang="en-US">
                <a:ea typeface="Calibri" panose="020F0502020204030204" pitchFamily="34" charset="0"/>
                <a:cs typeface="Arial" panose="020B0604020202020204" pitchFamily="34" charset="0"/>
              </a:rPr>
              <a:t>made </a:t>
            </a:r>
            <a:r>
              <a:rPr lang="en-US">
                <a:effectLst/>
                <a:ea typeface="Calibri" panose="020F0502020204030204" pitchFamily="34" charset="0"/>
                <a:cs typeface="Arial" panose="020B0604020202020204" pitchFamily="34" charset="0"/>
              </a:rPr>
              <a:t>recommendations on future water quality LDRs, including the adoption of surface water and aquifer protection overlays.</a:t>
            </a:r>
          </a:p>
        </p:txBody>
      </p:sp>
      <p:graphicFrame>
        <p:nvGraphicFramePr>
          <p:cNvPr id="8" name="Table 7">
            <a:extLst>
              <a:ext uri="{FF2B5EF4-FFF2-40B4-BE49-F238E27FC236}">
                <a16:creationId xmlns:a16="http://schemas.microsoft.com/office/drawing/2014/main" id="{8226C0A6-3ED2-416D-989C-7A0C2DC61E58}"/>
              </a:ext>
            </a:extLst>
          </p:cNvPr>
          <p:cNvGraphicFramePr>
            <a:graphicFrameLocks noGrp="1"/>
          </p:cNvGraphicFramePr>
          <p:nvPr/>
        </p:nvGraphicFramePr>
        <p:xfrm>
          <a:off x="342505" y="1169848"/>
          <a:ext cx="6701846" cy="1171517"/>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076814">
                  <a:extLst>
                    <a:ext uri="{9D8B030D-6E8A-4147-A177-3AD203B41FA5}">
                      <a16:colId xmlns:a16="http://schemas.microsoft.com/office/drawing/2014/main" val="2964149076"/>
                    </a:ext>
                  </a:extLst>
                </a:gridCol>
                <a:gridCol w="4625032">
                  <a:extLst>
                    <a:ext uri="{9D8B030D-6E8A-4147-A177-3AD203B41FA5}">
                      <a16:colId xmlns:a16="http://schemas.microsoft.com/office/drawing/2014/main" val="1242177620"/>
                    </a:ext>
                  </a:extLst>
                </a:gridCol>
              </a:tblGrid>
              <a:tr h="2164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rowSpan="3">
                  <a:txBody>
                    <a:bodyPr/>
                    <a:lstStyle/>
                    <a:p>
                      <a:pPr marL="0" marR="0" algn="l">
                        <a:spcBef>
                          <a:spcPts val="200"/>
                        </a:spcBef>
                        <a:spcAft>
                          <a:spcPts val="20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p>
                    <a:p>
                      <a:pPr marL="0" marR="0" lvl="0" algn="l">
                        <a:spcBef>
                          <a:spcPts val="200"/>
                        </a:spcBef>
                        <a:spcAft>
                          <a:spcPts val="20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After completion of County Water Quality Master Planning </a:t>
                      </a:r>
                      <a:endParaRPr lang="en-US" sz="1400" b="0" i="0">
                        <a:effectLst/>
                        <a:latin typeface="Palatino Linotype" panose="02040502050505030304" pitchFamily="18" charset="0"/>
                        <a:ea typeface="Calibri" panose="020F0502020204030204" pitchFamily="34" charset="0"/>
                        <a:cs typeface="Arial"/>
                      </a:endParaRPr>
                    </a:p>
                    <a:p>
                      <a:pPr marL="0" marR="0" lvl="0" algn="l">
                        <a:spcBef>
                          <a:spcPts val="200"/>
                        </a:spcBef>
                        <a:spcAft>
                          <a:spcPts val="20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1754288452"/>
                  </a:ext>
                </a:extLst>
              </a:tr>
              <a:tr h="2164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874204197"/>
                  </a:ext>
                </a:extLst>
              </a:tr>
              <a:tr h="25111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3346131518"/>
                  </a:ext>
                </a:extLst>
              </a:tr>
              <a:tr h="2164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rgbClr val="FFFFFF"/>
                          </a:solidFill>
                          <a:effectLst/>
                          <a:latin typeface="Palatino Linotype" panose="02040502050505030304" pitchFamily="18" charset="0"/>
                          <a:ea typeface="Calibri" panose="020F0502020204030204" pitchFamily="34" charset="0"/>
                          <a:cs typeface="Arial"/>
                        </a:rPr>
                        <a:t>To be determined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extLst>
                  <a:ext uri="{0D108BD9-81ED-4DB2-BD59-A6C34878D82A}">
                    <a16:rowId xmlns:a16="http://schemas.microsoft.com/office/drawing/2014/main" val="3915619384"/>
                  </a:ext>
                </a:extLst>
              </a:tr>
            </a:tbl>
          </a:graphicData>
        </a:graphic>
      </p:graphicFrame>
      <p:grpSp>
        <p:nvGrpSpPr>
          <p:cNvPr id="11" name="Group 10">
            <a:extLst>
              <a:ext uri="{FF2B5EF4-FFF2-40B4-BE49-F238E27FC236}">
                <a16:creationId xmlns:a16="http://schemas.microsoft.com/office/drawing/2014/main" id="{34B4A3D6-4F4B-44AD-A274-E116A1148C1B}"/>
              </a:ext>
            </a:extLst>
          </p:cNvPr>
          <p:cNvGrpSpPr/>
          <p:nvPr/>
        </p:nvGrpSpPr>
        <p:grpSpPr>
          <a:xfrm>
            <a:off x="6196189" y="170187"/>
            <a:ext cx="5995811" cy="789367"/>
            <a:chOff x="6196189" y="170187"/>
            <a:chExt cx="5995811" cy="789367"/>
          </a:xfrm>
        </p:grpSpPr>
        <p:sp>
          <p:nvSpPr>
            <p:cNvPr id="12" name="Arrow: Pentagon 11">
              <a:extLst>
                <a:ext uri="{FF2B5EF4-FFF2-40B4-BE49-F238E27FC236}">
                  <a16:creationId xmlns:a16="http://schemas.microsoft.com/office/drawing/2014/main" id="{E89AC009-6C8E-49AB-B3D7-61E51E957E63}"/>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9CAFF6F-2987-4000-8816-377F41EECFFE}"/>
                </a:ext>
              </a:extLst>
            </p:cNvPr>
            <p:cNvSpPr/>
            <p:nvPr/>
          </p:nvSpPr>
          <p:spPr>
            <a:xfrm>
              <a:off x="7926711" y="170187"/>
              <a:ext cx="1418978"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32460861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88849" y="608613"/>
            <a:ext cx="6107340" cy="461665"/>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Traffic Impact Study LDRs</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37</a:t>
            </a:fld>
            <a:endParaRPr lang="en-US"/>
          </a:p>
        </p:txBody>
      </p:sp>
      <p:sp>
        <p:nvSpPr>
          <p:cNvPr id="10" name="TextBox 9">
            <a:extLst>
              <a:ext uri="{FF2B5EF4-FFF2-40B4-BE49-F238E27FC236}">
                <a16:creationId xmlns:a16="http://schemas.microsoft.com/office/drawing/2014/main" id="{A6C774EE-45B9-4C80-B928-20C22DB58058}"/>
              </a:ext>
            </a:extLst>
          </p:cNvPr>
          <p:cNvSpPr txBox="1"/>
          <p:nvPr/>
        </p:nvSpPr>
        <p:spPr>
          <a:xfrm>
            <a:off x="190282" y="3850101"/>
            <a:ext cx="9969718" cy="2739211"/>
          </a:xfrm>
          <a:prstGeom prst="rect">
            <a:avLst/>
          </a:prstGeom>
          <a:solidFill>
            <a:schemeClr val="bg1">
              <a:alpha val="50000"/>
            </a:schemeClr>
          </a:solidFill>
        </p:spPr>
        <p:txBody>
          <a:bodyPr wrap="square">
            <a:spAutoFit/>
          </a:bodyPr>
          <a:lstStyle/>
          <a:p>
            <a:pPr marL="0" marR="0" algn="just">
              <a:spcBef>
                <a:spcPts val="600"/>
              </a:spcBef>
              <a:spcAft>
                <a:spcPts val="600"/>
              </a:spcAft>
            </a:pPr>
            <a:r>
              <a:rPr lang="en-US" b="1" i="1">
                <a:effectLst/>
                <a:ea typeface="Calibri" panose="020F0502020204030204" pitchFamily="34" charset="0"/>
                <a:cs typeface="Arial" panose="020B0604020202020204" pitchFamily="34" charset="0"/>
              </a:rPr>
              <a:t>Task: </a:t>
            </a:r>
            <a:r>
              <a:rPr lang="en-US">
                <a:effectLst/>
                <a:ea typeface="Calibri" panose="020F0502020204030204" pitchFamily="34" charset="0"/>
                <a:cs typeface="Arial" panose="020B0604020202020204" pitchFamily="34" charset="0"/>
              </a:rPr>
              <a:t>Currently there are no standards related to implementation of traffic mitigation for large development projects. In many jurisdictions, standards exist which inform </a:t>
            </a:r>
            <a:r>
              <a:rPr lang="en-US">
                <a:ea typeface="Calibri" panose="020F0502020204030204" pitchFamily="34" charset="0"/>
                <a:cs typeface="Arial" panose="020B0604020202020204" pitchFamily="34" charset="0"/>
              </a:rPr>
              <a:t>the development community on how to complete a Traffic Impact Study, what standards are necessary for a complete report, and baseline information related to any mitigation measures necessary for a particular project.  </a:t>
            </a:r>
            <a:r>
              <a:rPr lang="en-US">
                <a:effectLst/>
                <a:ea typeface="Calibri" panose="020F0502020204030204" pitchFamily="34" charset="0"/>
                <a:cs typeface="Arial" panose="020B0604020202020204" pitchFamily="34" charset="0"/>
              </a:rPr>
              <a:t>The Regional Transportation Planning Administrator has completed a draft guideline document for Traffic Impact Studies.  In order for these guidelines to be utilized as requirements for large projects, Staff is requesting that these become a part of the Land Development Regulations. </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a:effectLst/>
                <a:ea typeface="Calibri" panose="020F0502020204030204" pitchFamily="34" charset="0"/>
                <a:cs typeface="Arial" panose="020B0604020202020204" pitchFamily="34" charset="0"/>
              </a:rPr>
              <a:t> </a:t>
            </a:r>
            <a:r>
              <a:rPr lang="en-US" sz="1800">
                <a:effectLst/>
                <a:ea typeface="Calibri" panose="020F0502020204030204" pitchFamily="34" charset="0"/>
                <a:cs typeface="Arial" panose="020B0604020202020204" pitchFamily="34" charset="0"/>
              </a:rPr>
              <a:t>A draft of the guidelines have been completed, however work to include these within the LDRs has not yet begun. </a:t>
            </a:r>
            <a:endParaRPr lang="en-US">
              <a:effectLst/>
              <a:ea typeface="Calibri" panose="020F050202020403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E7FD3FC3-6089-477D-A8AB-123A18B91CC9}"/>
              </a:ext>
            </a:extLst>
          </p:cNvPr>
          <p:cNvGraphicFramePr>
            <a:graphicFrameLocks noGrp="1"/>
          </p:cNvGraphicFramePr>
          <p:nvPr>
            <p:extLst>
              <p:ext uri="{D42A27DB-BD31-4B8C-83A1-F6EECF244321}">
                <p14:modId xmlns:p14="http://schemas.microsoft.com/office/powerpoint/2010/main" val="1546362933"/>
              </p:ext>
            </p:extLst>
          </p:nvPr>
        </p:nvGraphicFramePr>
        <p:xfrm>
          <a:off x="209768" y="1205955"/>
          <a:ext cx="7117770" cy="2508469"/>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372590">
                  <a:extLst>
                    <a:ext uri="{9D8B030D-6E8A-4147-A177-3AD203B41FA5}">
                      <a16:colId xmlns:a16="http://schemas.microsoft.com/office/drawing/2014/main" val="2897680014"/>
                    </a:ext>
                  </a:extLst>
                </a:gridCol>
                <a:gridCol w="1930976">
                  <a:extLst>
                    <a:ext uri="{9D8B030D-6E8A-4147-A177-3AD203B41FA5}">
                      <a16:colId xmlns:a16="http://schemas.microsoft.com/office/drawing/2014/main" val="382886307"/>
                    </a:ext>
                  </a:extLst>
                </a:gridCol>
                <a:gridCol w="2814204">
                  <a:extLst>
                    <a:ext uri="{9D8B030D-6E8A-4147-A177-3AD203B41FA5}">
                      <a16:colId xmlns:a16="http://schemas.microsoft.com/office/drawing/2014/main" val="2669637296"/>
                    </a:ext>
                  </a:extLst>
                </a:gridCol>
              </a:tblGrid>
              <a:tr h="222088">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rowSpan="3" gridSpan="2">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p>
                      <a:pPr marL="0" marR="0" lvl="0">
                        <a:spcBef>
                          <a:spcPts val="0"/>
                        </a:spcBef>
                        <a:spcAft>
                          <a:spcPts val="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July 2024  - June 2025</a:t>
                      </a:r>
                      <a:endParaRPr lang="en-US" sz="1400" b="0" i="0">
                        <a:effectLst/>
                        <a:latin typeface="Palatino Linotype" panose="02040502050505030304" pitchFamily="18" charset="0"/>
                        <a:ea typeface="Calibri" panose="020F0502020204030204" pitchFamily="34" charset="0"/>
                        <a:cs typeface="Arial"/>
                      </a:endParaRPr>
                    </a:p>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 &amp; Regional Transportation Planning Administrator (Joint Town &amp; County Effort)</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tc rowSpan="3" hMerge="1">
                  <a:txBody>
                    <a:bodyPr/>
                    <a:lstStyle/>
                    <a:p>
                      <a:endParaRPr lang="en-US"/>
                    </a:p>
                  </a:txBody>
                  <a:tcPr/>
                </a:tc>
                <a:extLst>
                  <a:ext uri="{0D108BD9-81ED-4DB2-BD59-A6C34878D82A}">
                    <a16:rowId xmlns:a16="http://schemas.microsoft.com/office/drawing/2014/main" val="1059178144"/>
                  </a:ext>
                </a:extLst>
              </a:tr>
              <a:tr h="222088">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4232195804"/>
                  </a:ext>
                </a:extLst>
              </a:tr>
              <a:tr h="376315">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067067532"/>
                  </a:ext>
                </a:extLst>
              </a:tr>
              <a:tr h="287932">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24-25</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2F5496"/>
                    </a:solidFill>
                  </a:tcPr>
                </a:tc>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2F5496"/>
                    </a:solidFill>
                  </a:tcPr>
                </a:tc>
                <a:extLst>
                  <a:ext uri="{0D108BD9-81ED-4DB2-BD59-A6C34878D82A}">
                    <a16:rowId xmlns:a16="http://schemas.microsoft.com/office/drawing/2014/main" val="2842651928"/>
                  </a:ext>
                </a:extLst>
              </a:tr>
              <a:tr h="216477">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Consulting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3438301065"/>
                  </a:ext>
                </a:extLst>
              </a:tr>
              <a:tr h="254000">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140588493"/>
                  </a:ext>
                </a:extLst>
              </a:tr>
              <a:tr h="222088">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1794523458"/>
                  </a:ext>
                </a:extLst>
              </a:tr>
              <a:tr h="247812">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1371515822"/>
                  </a:ext>
                </a:extLst>
              </a:tr>
              <a:tr h="222088">
                <a:tc>
                  <a:txBody>
                    <a:bodyPr/>
                    <a:lstStyle/>
                    <a:p>
                      <a:pPr marL="0" marR="0">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Regional Transportation Planning Administrator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4472C4"/>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tc>
                  <a:txBody>
                    <a:bodyPr/>
                    <a:lstStyle/>
                    <a:p>
                      <a:pPr marL="0" marR="0">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9EABD8"/>
                      </a:solidFill>
                      <a:prstDash val="solid"/>
                      <a:round/>
                      <a:headEnd type="none" w="med" len="med"/>
                      <a:tailEnd type="none" w="med" len="med"/>
                    </a:lnL>
                    <a:lnR w="12700" cap="flat" cmpd="sng" algn="ctr">
                      <a:solidFill>
                        <a:srgbClr val="9EABD8"/>
                      </a:solidFill>
                      <a:prstDash val="solid"/>
                      <a:round/>
                      <a:headEnd type="none" w="med" len="med"/>
                      <a:tailEnd type="none" w="med" len="med"/>
                    </a:lnR>
                    <a:lnT w="12700" cap="flat" cmpd="sng" algn="ctr">
                      <a:solidFill>
                        <a:srgbClr val="9EABD8"/>
                      </a:solidFill>
                      <a:prstDash val="solid"/>
                      <a:round/>
                      <a:headEnd type="none" w="med" len="med"/>
                      <a:tailEnd type="none" w="med" len="med"/>
                    </a:lnT>
                    <a:lnB w="12700" cap="flat" cmpd="sng" algn="ctr">
                      <a:solidFill>
                        <a:srgbClr val="9EABD8"/>
                      </a:solidFill>
                      <a:prstDash val="solid"/>
                      <a:round/>
                      <a:headEnd type="none" w="med" len="med"/>
                      <a:tailEnd type="none" w="med" len="med"/>
                    </a:lnB>
                    <a:solidFill>
                      <a:srgbClr val="D9E2F3"/>
                    </a:solidFill>
                  </a:tcPr>
                </a:tc>
                <a:extLst>
                  <a:ext uri="{0D108BD9-81ED-4DB2-BD59-A6C34878D82A}">
                    <a16:rowId xmlns:a16="http://schemas.microsoft.com/office/drawing/2014/main" val="661119723"/>
                  </a:ext>
                </a:extLst>
              </a:tr>
            </a:tbl>
          </a:graphicData>
        </a:graphic>
      </p:graphicFrame>
      <p:grpSp>
        <p:nvGrpSpPr>
          <p:cNvPr id="12" name="Group 11">
            <a:extLst>
              <a:ext uri="{FF2B5EF4-FFF2-40B4-BE49-F238E27FC236}">
                <a16:creationId xmlns:a16="http://schemas.microsoft.com/office/drawing/2014/main" id="{4502FBDB-EAF9-4582-8558-67A8672BB7F0}"/>
              </a:ext>
            </a:extLst>
          </p:cNvPr>
          <p:cNvGrpSpPr/>
          <p:nvPr/>
        </p:nvGrpSpPr>
        <p:grpSpPr>
          <a:xfrm>
            <a:off x="6196189" y="136524"/>
            <a:ext cx="5995811" cy="823030"/>
            <a:chOff x="6196189" y="136524"/>
            <a:chExt cx="5995811" cy="823030"/>
          </a:xfrm>
        </p:grpSpPr>
        <p:sp>
          <p:nvSpPr>
            <p:cNvPr id="13" name="Arrow: Pentagon 12">
              <a:extLst>
                <a:ext uri="{FF2B5EF4-FFF2-40B4-BE49-F238E27FC236}">
                  <a16:creationId xmlns:a16="http://schemas.microsoft.com/office/drawing/2014/main" id="{48C76B07-340F-4F13-B194-205DC5896F75}"/>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F9A7A2AE-3751-4EF8-9AE2-CE56AF509817}"/>
                </a:ext>
              </a:extLst>
            </p:cNvPr>
            <p:cNvSpPr/>
            <p:nvPr/>
          </p:nvSpPr>
          <p:spPr>
            <a:xfrm>
              <a:off x="8737600" y="136524"/>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
        <p:nvSpPr>
          <p:cNvPr id="2" name="TextBox 1">
            <a:extLst>
              <a:ext uri="{FF2B5EF4-FFF2-40B4-BE49-F238E27FC236}">
                <a16:creationId xmlns:a16="http://schemas.microsoft.com/office/drawing/2014/main" id="{2796E5BB-D5C5-ECDC-38AF-378AD0279BB6}"/>
              </a:ext>
            </a:extLst>
          </p:cNvPr>
          <p:cNvSpPr txBox="1"/>
          <p:nvPr/>
        </p:nvSpPr>
        <p:spPr>
          <a:xfrm>
            <a:off x="8636000" y="1318137"/>
            <a:ext cx="3357200" cy="1077218"/>
          </a:xfrm>
          <a:prstGeom prst="rect">
            <a:avLst/>
          </a:prstGeom>
          <a:solidFill>
            <a:schemeClr val="bg1">
              <a:alpha val="50000"/>
            </a:schemeClr>
          </a:solidFill>
        </p:spPr>
        <p:txBody>
          <a:bodyPr wrap="square">
            <a:spAutoFit/>
          </a:bodyPr>
          <a:lstStyle/>
          <a:p>
            <a:pPr marL="0" marR="0" algn="just">
              <a:spcBef>
                <a:spcPts val="0"/>
              </a:spcBef>
              <a:spcAft>
                <a:spcPts val="0"/>
              </a:spcAft>
            </a:pPr>
            <a:r>
              <a:rPr lang="en-US" sz="1600" b="1" i="1">
                <a:effectLst/>
                <a:latin typeface="+mj-lt"/>
                <a:ea typeface="Calibri" panose="020F0502020204030204" pitchFamily="34" charset="0"/>
                <a:cs typeface="Arial" panose="020B0604020202020204" pitchFamily="34" charset="0"/>
              </a:rPr>
              <a:t>Comp Plan Principle:</a:t>
            </a:r>
            <a:r>
              <a:rPr lang="en-US" sz="1600">
                <a:effectLst/>
                <a:latin typeface="+mj-lt"/>
                <a:ea typeface="Calibri" panose="020F0502020204030204" pitchFamily="34" charset="0"/>
                <a:cs typeface="Arial" panose="020B0604020202020204" pitchFamily="34" charset="0"/>
              </a:rPr>
              <a:t> </a:t>
            </a:r>
          </a:p>
          <a:p>
            <a:pPr marL="457200" marR="0" indent="-457200" algn="just">
              <a:spcBef>
                <a:spcPts val="0"/>
              </a:spcBef>
              <a:spcAft>
                <a:spcPts val="0"/>
              </a:spcAft>
            </a:pPr>
            <a:r>
              <a:rPr lang="en-US" sz="1600">
                <a:effectLst/>
                <a:latin typeface="+mj-lt"/>
                <a:ea typeface="Calibri" panose="020F0502020204030204" pitchFamily="34" charset="0"/>
                <a:cs typeface="Arial" panose="020B0604020202020204" pitchFamily="34" charset="0"/>
              </a:rPr>
              <a:t>Principle 8.2 Coordinate provision of infrastructure and facilities needed for service delivery. </a:t>
            </a:r>
          </a:p>
        </p:txBody>
      </p:sp>
    </p:spTree>
    <p:extLst>
      <p:ext uri="{BB962C8B-B14F-4D97-AF65-F5344CB8AC3E}">
        <p14:creationId xmlns:p14="http://schemas.microsoft.com/office/powerpoint/2010/main" val="19841059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711783" cy="830997"/>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Teton County Fire Protection Resolution for New Subdivisions  - LDR Amendment</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087599"/>
            <a:ext cx="4008274" cy="1384995"/>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0"/>
              </a:spcAft>
            </a:pPr>
            <a:r>
              <a:rPr lang="en-US" sz="1200" b="1" i="1">
                <a:effectLst/>
                <a:latin typeface="+mj-lt"/>
                <a:ea typeface="Calibri" panose="020F0502020204030204" pitchFamily="34" charset="0"/>
                <a:cs typeface="Arial" panose="020B0604020202020204" pitchFamily="34" charset="0"/>
              </a:rPr>
              <a:t>Comp Plan Strategies:</a:t>
            </a:r>
            <a:r>
              <a:rPr lang="en-US" sz="1200" b="1">
                <a:effectLst/>
                <a:latin typeface="+mj-lt"/>
                <a:ea typeface="Calibri" panose="020F0502020204030204" pitchFamily="34" charset="0"/>
                <a:cs typeface="Arial" panose="020B0604020202020204" pitchFamily="34" charset="0"/>
              </a:rPr>
              <a:t> </a:t>
            </a:r>
            <a:endParaRPr lang="en-US" sz="12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latin typeface="+mj-lt"/>
                <a:ea typeface="Calibri" panose="020F0502020204030204" pitchFamily="34" charset="0"/>
                <a:cs typeface="Arial" panose="020B0604020202020204" pitchFamily="34" charset="0"/>
              </a:rPr>
              <a:t>3.4.f Protect development against wildfire. </a:t>
            </a:r>
            <a:r>
              <a:rPr lang="en-US" sz="1200"/>
              <a:t>Surrounded by National Forest lands, private lands throughout the community are susceptible to wildfires. The mapped Wildland Urban Interface will continue to be updated and refined, and development in such areas will continue to mitigate for wildfire hazard.</a:t>
            </a:r>
            <a:endParaRPr lang="en-US" sz="1200">
              <a:effectLst/>
              <a:latin typeface="+mj-lt"/>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D01BAD9C-3BEF-450A-A97E-4C9851CB45D4}"/>
              </a:ext>
            </a:extLst>
          </p:cNvPr>
          <p:cNvSpPr txBox="1"/>
          <p:nvPr/>
        </p:nvSpPr>
        <p:spPr>
          <a:xfrm>
            <a:off x="336940" y="3525378"/>
            <a:ext cx="7683500" cy="2408095"/>
          </a:xfrm>
          <a:prstGeom prst="rect">
            <a:avLst/>
          </a:prstGeom>
          <a:solidFill>
            <a:schemeClr val="accent2">
              <a:lumMod val="20000"/>
              <a:lumOff val="80000"/>
              <a:alpha val="50000"/>
            </a:schemeClr>
          </a:solid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Task:</a:t>
            </a:r>
            <a:r>
              <a:rPr kumimoji="0" lang="en-US"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Currently Teton County has adopted a resolution for fire protection standards related to new subdivisions.  This has created some confusion as these standards are not adopted as rules within the County Land Development Regulations.  Staff recommends adding this workplan item in order to adopt the similar standards as regulations within the LDRs this next fiscal year and removing the “Teton County Fire Protection Resolution For New Subdivisions” (2021). </a:t>
            </a:r>
          </a:p>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US"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Status:</a:t>
            </a:r>
            <a:r>
              <a:rPr kumimoji="0" lang="en-US"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This project has not yet begun.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38</a:t>
            </a:fld>
            <a:endParaRPr lang="en-US"/>
          </a:p>
        </p:txBody>
      </p:sp>
      <p:graphicFrame>
        <p:nvGraphicFramePr>
          <p:cNvPr id="5" name="Table 4">
            <a:extLst>
              <a:ext uri="{FF2B5EF4-FFF2-40B4-BE49-F238E27FC236}">
                <a16:creationId xmlns:a16="http://schemas.microsoft.com/office/drawing/2014/main" id="{C4D39389-A20C-4A30-9C9D-DA845232542D}"/>
              </a:ext>
            </a:extLst>
          </p:cNvPr>
          <p:cNvGraphicFramePr>
            <a:graphicFrameLocks noGrp="1"/>
          </p:cNvGraphicFramePr>
          <p:nvPr>
            <p:extLst>
              <p:ext uri="{D42A27DB-BD31-4B8C-83A1-F6EECF244321}">
                <p14:modId xmlns:p14="http://schemas.microsoft.com/office/powerpoint/2010/main" val="3896109549"/>
              </p:ext>
            </p:extLst>
          </p:nvPr>
        </p:nvGraphicFramePr>
        <p:xfrm>
          <a:off x="252185" y="1313607"/>
          <a:ext cx="7334180" cy="2019016"/>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786421">
                  <a:extLst>
                    <a:ext uri="{9D8B030D-6E8A-4147-A177-3AD203B41FA5}">
                      <a16:colId xmlns:a16="http://schemas.microsoft.com/office/drawing/2014/main" val="2239741461"/>
                    </a:ext>
                  </a:extLst>
                </a:gridCol>
                <a:gridCol w="1515920">
                  <a:extLst>
                    <a:ext uri="{9D8B030D-6E8A-4147-A177-3AD203B41FA5}">
                      <a16:colId xmlns:a16="http://schemas.microsoft.com/office/drawing/2014/main" val="3501365849"/>
                    </a:ext>
                  </a:extLst>
                </a:gridCol>
                <a:gridCol w="3031839">
                  <a:extLst>
                    <a:ext uri="{9D8B030D-6E8A-4147-A177-3AD203B41FA5}">
                      <a16:colId xmlns:a16="http://schemas.microsoft.com/office/drawing/2014/main" val="3289782892"/>
                    </a:ext>
                  </a:extLst>
                </a:gridCol>
              </a:tblGrid>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Progress</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gridSpan="2">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0%</a:t>
                      </a:r>
                      <a:endParaRPr lang="en-US" sz="16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FY25</a:t>
                      </a:r>
                    </a:p>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County Planning (Current Planning)</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tc rowSpan="3" hMerge="1">
                  <a:txBody>
                    <a:bodyPr/>
                    <a:lstStyle/>
                    <a:p>
                      <a:endParaRPr lang="en-US"/>
                    </a:p>
                  </a:txBody>
                  <a:tcPr marL="0" marR="0" marT="0" marB="0" anchor="ctr" horzOverflow="overflow">
                    <a:lnL w="12700" cap="flat" cmpd="sng" algn="ctr">
                      <a:solidFill>
                        <a:srgbClr val="BCC5E4"/>
                      </a:solidFill>
                      <a:prstDash val="solid"/>
                      <a:round/>
                      <a:headEnd type="none" w="med" len="med"/>
                      <a:tailEnd type="none" w="med" len="med"/>
                    </a:lnL>
                  </a:tcPr>
                </a:tc>
                <a:extLst>
                  <a:ext uri="{0D108BD9-81ED-4DB2-BD59-A6C34878D82A}">
                    <a16:rowId xmlns:a16="http://schemas.microsoft.com/office/drawing/2014/main" val="1941330899"/>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Timeframe</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2" vMerge="1">
                  <a:txBody>
                    <a:bodyPr/>
                    <a:lstStyle/>
                    <a:p>
                      <a:endParaRPr lang="en-US"/>
                    </a:p>
                  </a:txBody>
                  <a:tcPr marL="0" marR="0" marT="0" marB="0" anchor="ctr" horzOverflow="overflow"/>
                </a:tc>
                <a:tc hMerge="1" vMerge="1">
                  <a:txBody>
                    <a:bodyPr/>
                    <a:lstStyle/>
                    <a:p>
                      <a:endParaRPr lang="en-US"/>
                    </a:p>
                  </a:txBody>
                  <a:tcPr marL="0" marR="0" marT="0" marB="0" anchor="ctr" horzOverflow="overflow"/>
                </a:tc>
                <a:extLst>
                  <a:ext uri="{0D108BD9-81ED-4DB2-BD59-A6C34878D82A}">
                    <a16:rowId xmlns:a16="http://schemas.microsoft.com/office/drawing/2014/main" val="3846229157"/>
                  </a:ext>
                </a:extLst>
              </a:tr>
              <a:tr h="340300">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Task Lead (s)</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2" vMerge="1">
                  <a:txBody>
                    <a:bodyPr/>
                    <a:lstStyle/>
                    <a:p>
                      <a:endParaRPr lang="en-US"/>
                    </a:p>
                  </a:txBody>
                  <a:tcPr marL="0" marR="0" marT="0" marB="0" anchor="ctr" horzOverflow="overflow"/>
                </a:tc>
                <a:tc hMerge="1" vMerge="1">
                  <a:txBody>
                    <a:bodyPr/>
                    <a:lstStyle/>
                    <a:p>
                      <a:endParaRPr lang="en-US"/>
                    </a:p>
                  </a:txBody>
                  <a:tcPr marL="0" marR="0" marT="0" marB="0" anchor="ctr" horzOverflow="overflow"/>
                </a:tc>
                <a:extLst>
                  <a:ext uri="{0D108BD9-81ED-4DB2-BD59-A6C34878D82A}">
                    <a16:rowId xmlns:a16="http://schemas.microsoft.com/office/drawing/2014/main" val="3120655415"/>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Resources</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FY25</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Total</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975207388"/>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County Planning</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100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r>
                        <a:rPr lang="en-US" sz="1600" b="0" i="0">
                          <a:solidFill>
                            <a:srgbClr val="000000"/>
                          </a:solidFill>
                          <a:effectLst/>
                          <a:latin typeface="Palatino Linotype" panose="02040502050505030304" pitchFamily="18" charset="0"/>
                          <a:ea typeface="Calibri" panose="020F0502020204030204" pitchFamily="34" charset="0"/>
                          <a:cs typeface="Arial"/>
                        </a:rPr>
                        <a:t> </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100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022625669"/>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20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20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933649469"/>
                  </a:ext>
                </a:extLst>
              </a:tr>
              <a:tr h="279786">
                <a:tc>
                  <a:txBody>
                    <a:bodyPr/>
                    <a:lstStyle/>
                    <a:p>
                      <a:pPr marL="0" marR="0" algn="l">
                        <a:spcBef>
                          <a:spcPts val="0"/>
                        </a:spcBef>
                        <a:spcAft>
                          <a:spcPts val="0"/>
                        </a:spcAft>
                      </a:pPr>
                      <a:r>
                        <a:rPr lang="en-US" sz="1600" b="0" i="1">
                          <a:solidFill>
                            <a:srgbClr val="FFFFFF"/>
                          </a:solidFill>
                          <a:effectLst/>
                          <a:latin typeface="Palatino Linotype" panose="02040502050505030304" pitchFamily="18" charset="0"/>
                          <a:ea typeface="Calibri" panose="020F0502020204030204" pitchFamily="34" charset="0"/>
                          <a:cs typeface="Arial"/>
                        </a:rPr>
                        <a:t>County Attorney’s Office</a:t>
                      </a:r>
                      <a:endParaRPr lang="en-US" sz="16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5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tc>
                  <a:txBody>
                    <a:bodyPr/>
                    <a:lstStyle/>
                    <a:p>
                      <a:pPr marL="0" marR="0" algn="l">
                        <a:spcBef>
                          <a:spcPts val="0"/>
                        </a:spcBef>
                        <a:spcAft>
                          <a:spcPts val="0"/>
                        </a:spcAft>
                      </a:pPr>
                      <a:r>
                        <a:rPr lang="en-US" sz="1600" b="0" i="0">
                          <a:solidFill>
                            <a:srgbClr val="000000"/>
                          </a:solidFill>
                          <a:effectLst/>
                          <a:latin typeface="Palatino Linotype" panose="02040502050505030304" pitchFamily="18" charset="0"/>
                          <a:ea typeface="Calibri" panose="020F0502020204030204" pitchFamily="34" charset="0"/>
                          <a:cs typeface="Arial"/>
                        </a:rPr>
                        <a:t>5 </a:t>
                      </a:r>
                      <a:r>
                        <a:rPr lang="en-US" sz="1600" b="0" i="0" err="1">
                          <a:solidFill>
                            <a:srgbClr val="000000"/>
                          </a:solidFill>
                          <a:effectLst/>
                          <a:latin typeface="Palatino Linotype" panose="02040502050505030304" pitchFamily="18" charset="0"/>
                          <a:ea typeface="Calibri" panose="020F0502020204030204" pitchFamily="34" charset="0"/>
                          <a:cs typeface="Arial"/>
                        </a:rPr>
                        <a:t>hrs</a:t>
                      </a:r>
                      <a:endParaRPr lang="en-US" sz="16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0544862"/>
                  </a:ext>
                </a:extLst>
              </a:tr>
            </a:tbl>
          </a:graphicData>
        </a:graphic>
      </p:graphicFrame>
      <p:grpSp>
        <p:nvGrpSpPr>
          <p:cNvPr id="10" name="Group 9">
            <a:extLst>
              <a:ext uri="{FF2B5EF4-FFF2-40B4-BE49-F238E27FC236}">
                <a16:creationId xmlns:a16="http://schemas.microsoft.com/office/drawing/2014/main" id="{6D849874-307D-4B5C-8448-6832280D228B}"/>
              </a:ext>
            </a:extLst>
          </p:cNvPr>
          <p:cNvGrpSpPr/>
          <p:nvPr/>
        </p:nvGrpSpPr>
        <p:grpSpPr>
          <a:xfrm>
            <a:off x="6196189" y="136524"/>
            <a:ext cx="5995811" cy="823030"/>
            <a:chOff x="6196189" y="136524"/>
            <a:chExt cx="5995811" cy="823030"/>
          </a:xfrm>
        </p:grpSpPr>
        <p:sp>
          <p:nvSpPr>
            <p:cNvPr id="11" name="Arrow: Pentagon 10">
              <a:extLst>
                <a:ext uri="{FF2B5EF4-FFF2-40B4-BE49-F238E27FC236}">
                  <a16:creationId xmlns:a16="http://schemas.microsoft.com/office/drawing/2014/main" id="{EF756006-20D8-42FC-83A7-CCE1D8B6556C}"/>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83F5B2A1-273C-484F-8752-245F028DB635}"/>
                </a:ext>
              </a:extLst>
            </p:cNvPr>
            <p:cNvSpPr/>
            <p:nvPr/>
          </p:nvSpPr>
          <p:spPr>
            <a:xfrm>
              <a:off x="8737600" y="136524"/>
              <a:ext cx="1418978"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37170923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3285" y="147031"/>
            <a:ext cx="5832527" cy="461665"/>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County Aspens Commercial Zoning Update</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978028"/>
            <a:ext cx="4008274" cy="4401205"/>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0"/>
              </a:spcAft>
            </a:pPr>
            <a:r>
              <a:rPr lang="en-US" sz="1400" b="1" i="1">
                <a:effectLst/>
                <a:latin typeface="+mj-lt"/>
                <a:ea typeface="Calibri" panose="020F0502020204030204" pitchFamily="34" charset="0"/>
                <a:cs typeface="Arial" panose="020B0604020202020204" pitchFamily="34" charset="0"/>
              </a:rPr>
              <a:t>Comp Plan Strategies:</a:t>
            </a:r>
            <a:r>
              <a:rPr lang="en-US" sz="1400" b="1">
                <a:effectLst/>
                <a:latin typeface="+mj-lt"/>
                <a:ea typeface="Calibri" panose="020F0502020204030204" pitchFamily="34" charset="0"/>
                <a:cs typeface="Arial" panose="020B0604020202020204" pitchFamily="34" charset="0"/>
              </a:rPr>
              <a:t> </a:t>
            </a:r>
            <a:endParaRPr lang="en-US" sz="14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400">
                <a:effectLst/>
                <a:latin typeface="+mj-lt"/>
                <a:ea typeface="Calibri" panose="020F0502020204030204" pitchFamily="34" charset="0"/>
                <a:cs typeface="Arial" panose="020B0604020202020204" pitchFamily="34" charset="0"/>
              </a:rPr>
              <a:t>3.2.S.1: Update zoning and land development regulations within Complete Neighborhoods to achieve the desired character for Complete Neighborhoods as established in Character Districts</a:t>
            </a:r>
          </a:p>
          <a:p>
            <a:pPr marL="457200" marR="0" indent="-457200" algn="just">
              <a:spcBef>
                <a:spcPts val="0"/>
              </a:spcBef>
              <a:spcAft>
                <a:spcPts val="0"/>
              </a:spcAft>
            </a:pPr>
            <a:r>
              <a:rPr lang="en-US" sz="1400">
                <a:effectLst/>
                <a:latin typeface="+mj-lt"/>
                <a:ea typeface="Calibri" panose="020F0502020204030204" pitchFamily="34" charset="0"/>
                <a:cs typeface="Arial" panose="020B0604020202020204" pitchFamily="34" charset="0"/>
              </a:rPr>
              <a:t>3.2.S.2: Identify locations for locally-oriented and visitor-oriented nonresidential uses within Complete Neighborhoods based on the Character Districts.</a:t>
            </a:r>
          </a:p>
          <a:p>
            <a:pPr marL="457200" marR="0" indent="-457200" algn="just">
              <a:spcBef>
                <a:spcPts val="0"/>
              </a:spcBef>
              <a:spcAft>
                <a:spcPts val="0"/>
              </a:spcAft>
            </a:pPr>
            <a:r>
              <a:rPr lang="en-US" sz="1400">
                <a:effectLst/>
                <a:latin typeface="+mj-lt"/>
                <a:ea typeface="Calibri" panose="020F0502020204030204" pitchFamily="34" charset="0"/>
                <a:cs typeface="Arial" panose="020B0604020202020204" pitchFamily="34" charset="0"/>
              </a:rPr>
              <a:t>3.2.S.3: Update land development regulations for nonresidential areas within Complete Neighborhoods to encourage ground floor vitality and flexible mixed use</a:t>
            </a:r>
          </a:p>
          <a:p>
            <a:pPr marL="457200" marR="0" indent="-457200" algn="just">
              <a:spcBef>
                <a:spcPts val="0"/>
              </a:spcBef>
              <a:spcAft>
                <a:spcPts val="0"/>
              </a:spcAft>
            </a:pPr>
            <a:r>
              <a:rPr lang="en-US" sz="1400">
                <a:effectLst/>
                <a:latin typeface="+mj-lt"/>
                <a:ea typeface="Calibri" panose="020F0502020204030204" pitchFamily="34" charset="0"/>
                <a:cs typeface="Arial" panose="020B0604020202020204" pitchFamily="34" charset="0"/>
              </a:rPr>
              <a:t>3.2.S.5: Evaluate and update regulations in Complete Neighborhoods to allow and promote the appropriate variety of housing types identified through the Character Districts.</a:t>
            </a:r>
          </a:p>
          <a:p>
            <a:pPr marL="0" marR="0" algn="just">
              <a:spcBef>
                <a:spcPts val="0"/>
              </a:spcBef>
              <a:spcAft>
                <a:spcPts val="1000"/>
              </a:spcAft>
            </a:pPr>
            <a:r>
              <a:rPr lang="en-US" sz="1400">
                <a:effectLst/>
                <a:latin typeface="+mj-lt"/>
                <a:ea typeface="Calibri" panose="020F0502020204030204" pitchFamily="34" charset="0"/>
                <a:cs typeface="Arial" panose="020B0604020202020204" pitchFamily="34" charset="0"/>
              </a:rPr>
              <a:t>3.2.S.6: Evaluate and update design regulations to encourage quality public space.</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3285" y="3311656"/>
            <a:ext cx="7598481" cy="3123932"/>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600" b="1" i="1">
                <a:effectLst/>
                <a:ea typeface="Calibri" panose="020F0502020204030204" pitchFamily="34" charset="0"/>
                <a:cs typeface="Arial" panose="020B0604020202020204" pitchFamily="34" charset="0"/>
              </a:rPr>
              <a:t>Task: </a:t>
            </a:r>
            <a:r>
              <a:rPr lang="en-US" sz="1600">
                <a:effectLst/>
                <a:ea typeface="Calibri" panose="020F0502020204030204" pitchFamily="34" charset="0"/>
                <a:cs typeface="Arial" panose="020B0604020202020204" pitchFamily="34" charset="0"/>
              </a:rPr>
              <a:t>Second phase of the Aspens Character District zoning update to implement the 2020 Comprehensive Plan. This portion of the Aspens update is expected to be more time consuming than the first phase as there are several PUDs and commercial properties to examine (Aspens commercial and residential areas, Teton Pines).  The County will create new County zones and clean up Master Plans for these Subareas that balance the existing character of the multi-family and commercial development with the goals outlined in the Comprehensive Plan.  Due to the complexities of the existing regulations and plans in place, the need for outreach and facilitation with an engaged neighborhood, and the potential transformational nature of this project it is expected to be a similar timeframe and budget to the Northern South Park neighborhood planning process.  </a:t>
            </a:r>
          </a:p>
          <a:p>
            <a:pPr marL="0" marR="0">
              <a:spcBef>
                <a:spcPts val="0"/>
              </a:spcBef>
              <a:spcAft>
                <a:spcPts val="1000"/>
              </a:spcAft>
            </a:pPr>
            <a:r>
              <a:rPr lang="en-US" sz="1600" b="1" i="1">
                <a:effectLst/>
                <a:ea typeface="Calibri" panose="020F0502020204030204" pitchFamily="34" charset="0"/>
                <a:cs typeface="Arial" panose="020B0604020202020204" pitchFamily="34" charset="0"/>
              </a:rPr>
              <a:t>Status:</a:t>
            </a:r>
            <a:r>
              <a:rPr lang="en-US" sz="1600">
                <a:effectLst/>
                <a:ea typeface="Calibri" panose="020F0502020204030204" pitchFamily="34" charset="0"/>
                <a:cs typeface="Arial" panose="020B0604020202020204" pitchFamily="34" charset="0"/>
              </a:rPr>
              <a:t> This task has not yet begun.  Staff has anticipated that this task will begin once Northern South Park Implementation and Natural Resource LDRs have been completed.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39</a:t>
            </a:fld>
            <a:endParaRPr lang="en-US"/>
          </a:p>
        </p:txBody>
      </p:sp>
      <p:graphicFrame>
        <p:nvGraphicFramePr>
          <p:cNvPr id="2" name="Table 1">
            <a:extLst>
              <a:ext uri="{FF2B5EF4-FFF2-40B4-BE49-F238E27FC236}">
                <a16:creationId xmlns:a16="http://schemas.microsoft.com/office/drawing/2014/main" id="{5F63BF75-5C83-4EF4-A0F1-D4E3A85CE4CD}"/>
              </a:ext>
            </a:extLst>
          </p:cNvPr>
          <p:cNvGraphicFramePr>
            <a:graphicFrameLocks noGrp="1"/>
          </p:cNvGraphicFramePr>
          <p:nvPr>
            <p:extLst>
              <p:ext uri="{D42A27DB-BD31-4B8C-83A1-F6EECF244321}">
                <p14:modId xmlns:p14="http://schemas.microsoft.com/office/powerpoint/2010/main" val="1165244691"/>
              </p:ext>
            </p:extLst>
          </p:nvPr>
        </p:nvGraphicFramePr>
        <p:xfrm>
          <a:off x="232558" y="1158257"/>
          <a:ext cx="6621852" cy="1857151"/>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744930">
                  <a:extLst>
                    <a:ext uri="{9D8B030D-6E8A-4147-A177-3AD203B41FA5}">
                      <a16:colId xmlns:a16="http://schemas.microsoft.com/office/drawing/2014/main" val="3803715094"/>
                    </a:ext>
                  </a:extLst>
                </a:gridCol>
                <a:gridCol w="1893991">
                  <a:extLst>
                    <a:ext uri="{9D8B030D-6E8A-4147-A177-3AD203B41FA5}">
                      <a16:colId xmlns:a16="http://schemas.microsoft.com/office/drawing/2014/main" val="1035611648"/>
                    </a:ext>
                  </a:extLst>
                </a:gridCol>
                <a:gridCol w="1982931">
                  <a:extLst>
                    <a:ext uri="{9D8B030D-6E8A-4147-A177-3AD203B41FA5}">
                      <a16:colId xmlns:a16="http://schemas.microsoft.com/office/drawing/2014/main" val="1353922108"/>
                    </a:ext>
                  </a:extLst>
                </a:gridCol>
              </a:tblGrid>
              <a:tr h="22572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2">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a:noFill/>
                    </a:lnB>
                    <a:solidFill>
                      <a:srgbClr val="F7CAAC"/>
                    </a:solidFill>
                  </a:tcPr>
                </a:tc>
                <a:tc hMerge="1">
                  <a:txBody>
                    <a:bodyPr/>
                    <a:lstStyle/>
                    <a:p>
                      <a:endParaRPr lang="en-US"/>
                    </a:p>
                  </a:txBody>
                  <a:tcPr/>
                </a:tc>
                <a:extLst>
                  <a:ext uri="{0D108BD9-81ED-4DB2-BD59-A6C34878D82A}">
                    <a16:rowId xmlns:a16="http://schemas.microsoft.com/office/drawing/2014/main" val="2349619328"/>
                  </a:ext>
                </a:extLst>
              </a:tr>
              <a:tr h="22572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2">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a:noFill/>
                    </a:lnT>
                    <a:lnB>
                      <a:noFill/>
                    </a:lnB>
                    <a:solidFill>
                      <a:srgbClr val="F7CAAC"/>
                    </a:solidFill>
                  </a:tcPr>
                </a:tc>
                <a:tc hMerge="1">
                  <a:txBody>
                    <a:bodyPr/>
                    <a:lstStyle/>
                    <a:p>
                      <a:endParaRPr lang="en-US"/>
                    </a:p>
                  </a:txBody>
                  <a:tcPr/>
                </a:tc>
                <a:extLst>
                  <a:ext uri="{0D108BD9-81ED-4DB2-BD59-A6C34878D82A}">
                    <a16:rowId xmlns:a16="http://schemas.microsoft.com/office/drawing/2014/main" val="966445963"/>
                  </a:ext>
                </a:extLst>
              </a:tr>
              <a:tr h="22572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2">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County 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a:noFill/>
                    </a:lnT>
                    <a:lnB w="12700" cap="flat" cmpd="sng" algn="ctr">
                      <a:solidFill>
                        <a:srgbClr val="BCC5E4"/>
                      </a:solidFill>
                      <a:prstDash val="solid"/>
                      <a:round/>
                      <a:headEnd type="none" w="med" len="med"/>
                      <a:tailEnd type="none" w="med" len="med"/>
                    </a:lnB>
                    <a:solidFill>
                      <a:srgbClr val="F7CAAC"/>
                    </a:solidFill>
                  </a:tcPr>
                </a:tc>
                <a:tc hMerge="1">
                  <a:txBody>
                    <a:bodyPr/>
                    <a:lstStyle/>
                    <a:p>
                      <a:endParaRPr lang="en-US"/>
                    </a:p>
                  </a:txBody>
                  <a:tcPr/>
                </a:tc>
                <a:extLst>
                  <a:ext uri="{0D108BD9-81ED-4DB2-BD59-A6C34878D82A}">
                    <a16:rowId xmlns:a16="http://schemas.microsoft.com/office/drawing/2014/main" val="3228102244"/>
                  </a:ext>
                </a:extLst>
              </a:tr>
              <a:tr h="22572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FY24+</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3543584593"/>
                  </a:ext>
                </a:extLst>
              </a:tr>
              <a:tr h="277090">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Consulting Services (County)</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100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100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487947453"/>
                  </a:ext>
                </a:extLst>
              </a:tr>
              <a:tr h="225723">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800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800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768236872"/>
                  </a:ext>
                </a:extLst>
              </a:tr>
              <a:tr h="225723">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90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90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715207189"/>
                  </a:ext>
                </a:extLst>
              </a:tr>
              <a:tr h="225723">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52427995"/>
                  </a:ext>
                </a:extLst>
              </a:tr>
            </a:tbl>
          </a:graphicData>
        </a:graphic>
      </p:graphicFrame>
      <p:grpSp>
        <p:nvGrpSpPr>
          <p:cNvPr id="9" name="Group 8">
            <a:extLst>
              <a:ext uri="{FF2B5EF4-FFF2-40B4-BE49-F238E27FC236}">
                <a16:creationId xmlns:a16="http://schemas.microsoft.com/office/drawing/2014/main" id="{D6F0E62F-6287-4D27-AE66-4ED6A5677E15}"/>
              </a:ext>
            </a:extLst>
          </p:cNvPr>
          <p:cNvGrpSpPr/>
          <p:nvPr/>
        </p:nvGrpSpPr>
        <p:grpSpPr>
          <a:xfrm>
            <a:off x="6196189" y="170187"/>
            <a:ext cx="5995811" cy="789367"/>
            <a:chOff x="6196189" y="170187"/>
            <a:chExt cx="5995811" cy="789367"/>
          </a:xfrm>
        </p:grpSpPr>
        <p:sp>
          <p:nvSpPr>
            <p:cNvPr id="10" name="Arrow: Pentagon 9">
              <a:extLst>
                <a:ext uri="{FF2B5EF4-FFF2-40B4-BE49-F238E27FC236}">
                  <a16:creationId xmlns:a16="http://schemas.microsoft.com/office/drawing/2014/main" id="{048FB710-5B5C-40C6-BEC1-89F2C4F1B42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CB637FC-89E1-4793-BEFF-9F7FC8DBF63B}"/>
                </a:ext>
              </a:extLst>
            </p:cNvPr>
            <p:cNvSpPr/>
            <p:nvPr/>
          </p:nvSpPr>
          <p:spPr>
            <a:xfrm>
              <a:off x="7926711" y="170187"/>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226411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5589" y="0"/>
            <a:ext cx="10972800" cy="1143000"/>
          </a:xfrm>
        </p:spPr>
        <p:txBody>
          <a:bodyPr/>
          <a:lstStyle/>
          <a:p>
            <a:pPr algn="r"/>
            <a:r>
              <a:rPr lang="en-US"/>
              <a:t>Scope</a:t>
            </a:r>
            <a:endParaRPr lang="en-US" u="sng"/>
          </a:p>
        </p:txBody>
      </p:sp>
      <p:sp>
        <p:nvSpPr>
          <p:cNvPr id="3" name="Content Placeholder 2"/>
          <p:cNvSpPr>
            <a:spLocks noGrp="1"/>
          </p:cNvSpPr>
          <p:nvPr>
            <p:ph idx="1"/>
          </p:nvPr>
        </p:nvSpPr>
        <p:spPr>
          <a:xfrm>
            <a:off x="298516" y="1573808"/>
            <a:ext cx="10972800" cy="4525963"/>
          </a:xfrm>
        </p:spPr>
        <p:txBody>
          <a:bodyPr/>
          <a:lstStyle/>
          <a:p>
            <a:pPr marL="0" indent="0" algn="just">
              <a:spcBef>
                <a:spcPts val="0"/>
              </a:spcBef>
              <a:spcAft>
                <a:spcPts val="1000"/>
              </a:spcAft>
              <a:buNone/>
            </a:pPr>
            <a:r>
              <a:rPr lang="en-US" sz="2000">
                <a:effectLst/>
                <a:latin typeface="+mj-lt"/>
                <a:ea typeface="Calibri" panose="020F0502020204030204" pitchFamily="34" charset="0"/>
                <a:cs typeface="Arial" panose="020B0604020202020204" pitchFamily="34" charset="0"/>
              </a:rPr>
              <a:t>This FY25 Work Plan identifies tasks that rely on coordinated planning resources through fiscal year 2025 (ending June 2024) and beyond. </a:t>
            </a:r>
          </a:p>
          <a:p>
            <a:pPr marL="0" indent="0" algn="just">
              <a:spcBef>
                <a:spcPts val="0"/>
              </a:spcBef>
              <a:spcAft>
                <a:spcPts val="1000"/>
              </a:spcAft>
              <a:buNone/>
            </a:pPr>
            <a:r>
              <a:rPr lang="en-US" sz="2000">
                <a:effectLst/>
                <a:latin typeface="+mj-lt"/>
                <a:ea typeface="Calibri" panose="020F0502020204030204" pitchFamily="34" charset="0"/>
                <a:cs typeface="Arial" panose="020B0604020202020204" pitchFamily="34" charset="0"/>
              </a:rPr>
              <a:t>Tasks from the Integrated Transportation Plan and Housing Action Plan carried out by Town/County Public Works or the Housing Department beyond the coordinated planning stages are not included in this Work Plan but are represented in Work Plans for those departments. </a:t>
            </a:r>
          </a:p>
          <a:p>
            <a:pPr marL="0" indent="0" algn="just">
              <a:spcBef>
                <a:spcPts val="0"/>
              </a:spcBef>
              <a:spcAft>
                <a:spcPts val="1000"/>
              </a:spcAft>
              <a:buNone/>
            </a:pPr>
            <a:r>
              <a:rPr lang="en-US" sz="2000">
                <a:effectLst/>
                <a:latin typeface="+mj-lt"/>
                <a:ea typeface="Calibri" panose="020F0502020204030204" pitchFamily="34" charset="0"/>
                <a:cs typeface="Arial" panose="020B0604020202020204" pitchFamily="34" charset="0"/>
              </a:rPr>
              <a:t>This Work Plan proposal was developed by staff to reflect interests of the Board of County Commissioners and Town Council but is presented as a draft with the expectation that joint discussion between the Board and Council may result in amendment of the Plan prior to approval. This Work Plan can be revisited and revised jointly throughout FY25 as necessary if staff or fiscal resources change or if priorities shift.</a:t>
            </a:r>
          </a:p>
        </p:txBody>
      </p:sp>
      <p:sp>
        <p:nvSpPr>
          <p:cNvPr id="6" name="Slide Number Placeholder 5">
            <a:extLst>
              <a:ext uri="{FF2B5EF4-FFF2-40B4-BE49-F238E27FC236}">
                <a16:creationId xmlns:a16="http://schemas.microsoft.com/office/drawing/2014/main" id="{0765FB61-E854-4453-BB52-0F23EF0D8DA1}"/>
              </a:ext>
            </a:extLst>
          </p:cNvPr>
          <p:cNvSpPr>
            <a:spLocks noGrp="1"/>
          </p:cNvSpPr>
          <p:nvPr>
            <p:ph type="sldNum" sz="quarter" idx="12"/>
          </p:nvPr>
        </p:nvSpPr>
        <p:spPr/>
        <p:txBody>
          <a:bodyPr/>
          <a:lstStyle/>
          <a:p>
            <a:fld id="{C219BBF7-4ABE-45B4-9BEF-3F8F75DC0670}" type="slidenum">
              <a:rPr lang="en-US" smtClean="0"/>
              <a:t>4</a:t>
            </a:fld>
            <a:endParaRPr lang="en-US"/>
          </a:p>
        </p:txBody>
      </p:sp>
    </p:spTree>
    <p:extLst>
      <p:ext uri="{BB962C8B-B14F-4D97-AF65-F5344CB8AC3E}">
        <p14:creationId xmlns:p14="http://schemas.microsoft.com/office/powerpoint/2010/main" val="12877421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724069" y="564165"/>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4069" y="625644"/>
            <a:ext cx="10972800" cy="1143000"/>
          </a:xfrm>
        </p:spPr>
        <p:txBody>
          <a:bodyPr/>
          <a:lstStyle/>
          <a:p>
            <a:pPr algn="r"/>
            <a:r>
              <a:rPr lang="en-US" sz="5400"/>
              <a:t>Ongoing Tasks</a:t>
            </a:r>
            <a:endParaRPr lang="en-US" sz="5400" u="sng"/>
          </a:p>
        </p:txBody>
      </p:sp>
      <p:sp>
        <p:nvSpPr>
          <p:cNvPr id="8" name="TextBox 7">
            <a:extLst>
              <a:ext uri="{FF2B5EF4-FFF2-40B4-BE49-F238E27FC236}">
                <a16:creationId xmlns:a16="http://schemas.microsoft.com/office/drawing/2014/main" id="{4737CDF6-8DE0-413B-87FC-5E929DC11141}"/>
              </a:ext>
            </a:extLst>
          </p:cNvPr>
          <p:cNvSpPr txBox="1"/>
          <p:nvPr/>
        </p:nvSpPr>
        <p:spPr>
          <a:xfrm>
            <a:off x="1396094" y="2010212"/>
            <a:ext cx="9965870" cy="1938992"/>
          </a:xfrm>
          <a:prstGeom prst="rect">
            <a:avLst/>
          </a:prstGeom>
          <a:noFill/>
        </p:spPr>
        <p:txBody>
          <a:bodyPr wrap="square" rtlCol="0">
            <a:spAutoFit/>
          </a:bodyPr>
          <a:lstStyle/>
          <a:p>
            <a:pPr marL="0" marR="0">
              <a:spcBef>
                <a:spcPts val="0"/>
              </a:spcBef>
              <a:spcAft>
                <a:spcPts val="1000"/>
              </a:spcAft>
            </a:pPr>
            <a:r>
              <a:rPr lang="en-US" sz="2400">
                <a:effectLst/>
                <a:ea typeface="Calibri" panose="020F0502020204030204" pitchFamily="34" charset="0"/>
                <a:cs typeface="Arial" panose="020B0604020202020204" pitchFamily="34" charset="0"/>
              </a:rPr>
              <a:t>The following tasks are projects completed annually or on an ongoing basis. Resource allocation to these tasks may be seasonal, as in the case of Indicator Report preparation, or LDR or Zoning Map Amendment applications made by the public. No prioritization of these tasks is needed unless there is interest to remove or add continuous or regular tasks.  </a:t>
            </a:r>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fld id="{C219BBF7-4ABE-45B4-9BEF-3F8F75DC0670}" type="slidenum">
              <a:rPr lang="en-US" smtClean="0"/>
              <a:t>40</a:t>
            </a:fld>
            <a:endParaRPr lang="en-US"/>
          </a:p>
        </p:txBody>
      </p:sp>
    </p:spTree>
    <p:extLst>
      <p:ext uri="{BB962C8B-B14F-4D97-AF65-F5344CB8AC3E}">
        <p14:creationId xmlns:p14="http://schemas.microsoft.com/office/powerpoint/2010/main" val="3269727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841027" y="153454"/>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92171" y="234765"/>
            <a:ext cx="10972800" cy="1143000"/>
          </a:xfrm>
        </p:spPr>
        <p:txBody>
          <a:bodyPr/>
          <a:lstStyle/>
          <a:p>
            <a:pPr algn="r"/>
            <a:r>
              <a:rPr lang="en-US" sz="5400"/>
              <a:t>Ongoing Tasks</a:t>
            </a:r>
            <a:endParaRPr lang="en-US" sz="5400" u="sng"/>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fld id="{C219BBF7-4ABE-45B4-9BEF-3F8F75DC0670}" type="slidenum">
              <a:rPr lang="en-US" smtClean="0"/>
              <a:t>41</a:t>
            </a:fld>
            <a:endParaRPr lang="en-US"/>
          </a:p>
        </p:txBody>
      </p:sp>
      <p:graphicFrame>
        <p:nvGraphicFramePr>
          <p:cNvPr id="6" name="Table 4">
            <a:extLst>
              <a:ext uri="{FF2B5EF4-FFF2-40B4-BE49-F238E27FC236}">
                <a16:creationId xmlns:a16="http://schemas.microsoft.com/office/drawing/2014/main" id="{B6DF9F8C-0489-47DC-8EE7-D6472D32F562}"/>
              </a:ext>
            </a:extLst>
          </p:cNvPr>
          <p:cNvGraphicFramePr>
            <a:graphicFrameLocks noGrp="1"/>
          </p:cNvGraphicFramePr>
          <p:nvPr>
            <p:extLst>
              <p:ext uri="{D42A27DB-BD31-4B8C-83A1-F6EECF244321}">
                <p14:modId xmlns:p14="http://schemas.microsoft.com/office/powerpoint/2010/main" val="1236201591"/>
              </p:ext>
            </p:extLst>
          </p:nvPr>
        </p:nvGraphicFramePr>
        <p:xfrm>
          <a:off x="1785320" y="1626690"/>
          <a:ext cx="8621360" cy="3763283"/>
        </p:xfrm>
        <a:graphic>
          <a:graphicData uri="http://schemas.openxmlformats.org/drawingml/2006/table">
            <a:tbl>
              <a:tblPr firstRow="1" bandRow="1">
                <a:tableStyleId>{1FECB4D8-DB02-4DC6-A0A2-4F2EBAE1DC90}</a:tableStyleId>
              </a:tblPr>
              <a:tblGrid>
                <a:gridCol w="4447849">
                  <a:extLst>
                    <a:ext uri="{9D8B030D-6E8A-4147-A177-3AD203B41FA5}">
                      <a16:colId xmlns:a16="http://schemas.microsoft.com/office/drawing/2014/main" val="1609543388"/>
                    </a:ext>
                  </a:extLst>
                </a:gridCol>
                <a:gridCol w="4173511">
                  <a:extLst>
                    <a:ext uri="{9D8B030D-6E8A-4147-A177-3AD203B41FA5}">
                      <a16:colId xmlns:a16="http://schemas.microsoft.com/office/drawing/2014/main" val="828806602"/>
                    </a:ext>
                  </a:extLst>
                </a:gridCol>
              </a:tblGrid>
              <a:tr h="312787">
                <a:tc>
                  <a:txBody>
                    <a:bodyPr/>
                    <a:lstStyle/>
                    <a:p>
                      <a:r>
                        <a:rPr lang="en-US" sz="1400">
                          <a:solidFill>
                            <a:schemeClr val="tx1"/>
                          </a:solidFill>
                        </a:rPr>
                        <a:t>Project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rPr>
                        <a:t>Page</a:t>
                      </a:r>
                    </a:p>
                  </a:txBody>
                  <a:tcPr/>
                </a:tc>
                <a:extLst>
                  <a:ext uri="{0D108BD9-81ED-4DB2-BD59-A6C34878D82A}">
                    <a16:rowId xmlns:a16="http://schemas.microsoft.com/office/drawing/2014/main" val="1311465191"/>
                  </a:ext>
                </a:extLst>
              </a:tr>
              <a:tr h="2215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rPr>
                        <a:t>Joint Annual Indicator Report</a:t>
                      </a:r>
                    </a:p>
                  </a:txBody>
                  <a:tcPr/>
                </a:tc>
                <a:tc>
                  <a:txBody>
                    <a:bodyPr/>
                    <a:lstStyle/>
                    <a:p>
                      <a:r>
                        <a:rPr lang="en-US" sz="1400">
                          <a:solidFill>
                            <a:schemeClr val="tx1"/>
                          </a:solidFill>
                        </a:rPr>
                        <a:t>43</a:t>
                      </a:r>
                    </a:p>
                  </a:txBody>
                  <a:tcPr/>
                </a:tc>
                <a:extLst>
                  <a:ext uri="{0D108BD9-81ED-4DB2-BD59-A6C34878D82A}">
                    <a16:rowId xmlns:a16="http://schemas.microsoft.com/office/drawing/2014/main" val="1962366960"/>
                  </a:ext>
                </a:extLst>
              </a:tr>
              <a:tr h="327040">
                <a:tc>
                  <a:txBody>
                    <a:bodyPr/>
                    <a:lstStyle/>
                    <a:p>
                      <a:r>
                        <a:rPr lang="en-US" sz="1400">
                          <a:solidFill>
                            <a:schemeClr val="tx1"/>
                          </a:solidFill>
                        </a:rPr>
                        <a:t>Joint Annual Work Plan</a:t>
                      </a:r>
                    </a:p>
                  </a:txBody>
                  <a:tcPr/>
                </a:tc>
                <a:tc>
                  <a:txBody>
                    <a:bodyPr/>
                    <a:lstStyle/>
                    <a:p>
                      <a:r>
                        <a:rPr lang="en-US" sz="1400">
                          <a:solidFill>
                            <a:schemeClr val="tx1"/>
                          </a:solidFill>
                        </a:rPr>
                        <a:t>44</a:t>
                      </a:r>
                    </a:p>
                  </a:txBody>
                  <a:tcPr/>
                </a:tc>
                <a:extLst>
                  <a:ext uri="{0D108BD9-81ED-4DB2-BD59-A6C34878D82A}">
                    <a16:rowId xmlns:a16="http://schemas.microsoft.com/office/drawing/2014/main" val="60890996"/>
                  </a:ext>
                </a:extLst>
              </a:tr>
              <a:tr h="312787">
                <a:tc>
                  <a:txBody>
                    <a:bodyPr/>
                    <a:lstStyle/>
                    <a:p>
                      <a:r>
                        <a:rPr lang="en-US" sz="1400">
                          <a:solidFill>
                            <a:schemeClr val="tx1"/>
                          </a:solidFill>
                        </a:rPr>
                        <a:t>Teton County Scenic Preserve Trust</a:t>
                      </a:r>
                    </a:p>
                  </a:txBody>
                  <a:tcPr/>
                </a:tc>
                <a:tc>
                  <a:txBody>
                    <a:bodyPr/>
                    <a:lstStyle/>
                    <a:p>
                      <a:r>
                        <a:rPr lang="en-US" sz="1400">
                          <a:solidFill>
                            <a:schemeClr val="tx1"/>
                          </a:solidFill>
                        </a:rPr>
                        <a:t>45</a:t>
                      </a:r>
                    </a:p>
                  </a:txBody>
                  <a:tcPr/>
                </a:tc>
                <a:extLst>
                  <a:ext uri="{0D108BD9-81ED-4DB2-BD59-A6C34878D82A}">
                    <a16:rowId xmlns:a16="http://schemas.microsoft.com/office/drawing/2014/main" val="2432110756"/>
                  </a:ext>
                </a:extLst>
              </a:tr>
              <a:tr h="350980">
                <a:tc>
                  <a:txBody>
                    <a:bodyPr/>
                    <a:lstStyle/>
                    <a:p>
                      <a:r>
                        <a:rPr lang="en-US" sz="1400">
                          <a:solidFill>
                            <a:schemeClr val="tx1"/>
                          </a:solidFill>
                        </a:rPr>
                        <a:t>County Biennial LDR Cleanups</a:t>
                      </a:r>
                    </a:p>
                  </a:txBody>
                  <a:tcPr/>
                </a:tc>
                <a:tc>
                  <a:txBody>
                    <a:bodyPr/>
                    <a:lstStyle/>
                    <a:p>
                      <a:r>
                        <a:rPr lang="en-US" sz="1400">
                          <a:solidFill>
                            <a:schemeClr val="tx1"/>
                          </a:solidFill>
                        </a:rPr>
                        <a:t>46</a:t>
                      </a:r>
                    </a:p>
                  </a:txBody>
                  <a:tcPr/>
                </a:tc>
                <a:extLst>
                  <a:ext uri="{0D108BD9-81ED-4DB2-BD59-A6C34878D82A}">
                    <a16:rowId xmlns:a16="http://schemas.microsoft.com/office/drawing/2014/main" val="271560145"/>
                  </a:ext>
                </a:extLst>
              </a:tr>
              <a:tr h="371580">
                <a:tc>
                  <a:txBody>
                    <a:bodyPr/>
                    <a:lstStyle/>
                    <a:p>
                      <a:r>
                        <a:rPr lang="en-US" sz="1400">
                          <a:solidFill>
                            <a:schemeClr val="tx1"/>
                          </a:solidFill>
                        </a:rPr>
                        <a:t>Town Biennial LDR Cleanups</a:t>
                      </a:r>
                    </a:p>
                  </a:txBody>
                  <a:tcPr/>
                </a:tc>
                <a:tc>
                  <a:txBody>
                    <a:bodyPr/>
                    <a:lstStyle/>
                    <a:p>
                      <a:r>
                        <a:rPr lang="en-US" sz="1400">
                          <a:solidFill>
                            <a:schemeClr val="tx1"/>
                          </a:solidFill>
                        </a:rPr>
                        <a:t>47</a:t>
                      </a:r>
                    </a:p>
                  </a:txBody>
                  <a:tcPr/>
                </a:tc>
                <a:extLst>
                  <a:ext uri="{0D108BD9-81ED-4DB2-BD59-A6C34878D82A}">
                    <a16:rowId xmlns:a16="http://schemas.microsoft.com/office/drawing/2014/main" val="3922901198"/>
                  </a:ext>
                </a:extLst>
              </a:tr>
              <a:tr h="347328">
                <a:tc>
                  <a:txBody>
                    <a:bodyPr/>
                    <a:lstStyle/>
                    <a:p>
                      <a:r>
                        <a:rPr lang="en-US" sz="1400">
                          <a:solidFill>
                            <a:schemeClr val="tx1"/>
                          </a:solidFill>
                        </a:rPr>
                        <a:t>County LDR and Zoning Map Amendments</a:t>
                      </a:r>
                    </a:p>
                  </a:txBody>
                  <a:tcPr/>
                </a:tc>
                <a:tc>
                  <a:txBody>
                    <a:bodyPr/>
                    <a:lstStyle/>
                    <a:p>
                      <a:r>
                        <a:rPr lang="en-US" sz="1400">
                          <a:solidFill>
                            <a:schemeClr val="tx1"/>
                          </a:solidFill>
                        </a:rPr>
                        <a:t>48</a:t>
                      </a:r>
                    </a:p>
                  </a:txBody>
                  <a:tcPr/>
                </a:tc>
                <a:extLst>
                  <a:ext uri="{0D108BD9-81ED-4DB2-BD59-A6C34878D82A}">
                    <a16:rowId xmlns:a16="http://schemas.microsoft.com/office/drawing/2014/main" val="2962220259"/>
                  </a:ext>
                </a:extLst>
              </a:tr>
              <a:tr h="368016">
                <a:tc>
                  <a:txBody>
                    <a:bodyPr/>
                    <a:lstStyle/>
                    <a:p>
                      <a:r>
                        <a:rPr lang="en-US" sz="1400">
                          <a:solidFill>
                            <a:schemeClr val="tx1"/>
                          </a:solidFill>
                        </a:rPr>
                        <a:t>Town LDR and Zoning Map Amendments</a:t>
                      </a:r>
                    </a:p>
                  </a:txBody>
                  <a:tcPr/>
                </a:tc>
                <a:tc>
                  <a:txBody>
                    <a:bodyPr/>
                    <a:lstStyle/>
                    <a:p>
                      <a:r>
                        <a:rPr lang="en-US" sz="1400">
                          <a:solidFill>
                            <a:schemeClr val="tx1"/>
                          </a:solidFill>
                        </a:rPr>
                        <a:t>49</a:t>
                      </a:r>
                    </a:p>
                  </a:txBody>
                  <a:tcPr/>
                </a:tc>
                <a:extLst>
                  <a:ext uri="{0D108BD9-81ED-4DB2-BD59-A6C34878D82A}">
                    <a16:rowId xmlns:a16="http://schemas.microsoft.com/office/drawing/2014/main" val="89825204"/>
                  </a:ext>
                </a:extLst>
              </a:tr>
              <a:tr h="344585">
                <a:tc>
                  <a:txBody>
                    <a:bodyPr/>
                    <a:lstStyle/>
                    <a:p>
                      <a:r>
                        <a:rPr lang="en-US" sz="1400">
                          <a:solidFill>
                            <a:schemeClr val="tx1"/>
                          </a:solidFill>
                        </a:rPr>
                        <a:t>LDR and Comp Plan Education and Outreach</a:t>
                      </a:r>
                    </a:p>
                  </a:txBody>
                  <a:tcPr/>
                </a:tc>
                <a:tc>
                  <a:txBody>
                    <a:bodyPr/>
                    <a:lstStyle/>
                    <a:p>
                      <a:r>
                        <a:rPr lang="en-US" sz="1400">
                          <a:solidFill>
                            <a:schemeClr val="tx1"/>
                          </a:solidFill>
                        </a:rPr>
                        <a:t>50</a:t>
                      </a:r>
                    </a:p>
                  </a:txBody>
                  <a:tcPr/>
                </a:tc>
                <a:extLst>
                  <a:ext uri="{0D108BD9-81ED-4DB2-BD59-A6C34878D82A}">
                    <a16:rowId xmlns:a16="http://schemas.microsoft.com/office/drawing/2014/main" val="956132687"/>
                  </a:ext>
                </a:extLst>
              </a:tr>
              <a:tr h="376807">
                <a:tc>
                  <a:txBody>
                    <a:bodyPr/>
                    <a:lstStyle/>
                    <a:p>
                      <a:r>
                        <a:rPr lang="en-US" sz="1400">
                          <a:solidFill>
                            <a:schemeClr val="tx1"/>
                          </a:solidFill>
                        </a:rPr>
                        <a:t>Data Requests</a:t>
                      </a:r>
                    </a:p>
                  </a:txBody>
                  <a:tcPr/>
                </a:tc>
                <a:tc>
                  <a:txBody>
                    <a:bodyPr/>
                    <a:lstStyle/>
                    <a:p>
                      <a:r>
                        <a:rPr lang="en-US" sz="1400">
                          <a:solidFill>
                            <a:schemeClr val="tx1"/>
                          </a:solidFill>
                        </a:rPr>
                        <a:t>51</a:t>
                      </a:r>
                    </a:p>
                  </a:txBody>
                  <a:tcPr/>
                </a:tc>
                <a:extLst>
                  <a:ext uri="{0D108BD9-81ED-4DB2-BD59-A6C34878D82A}">
                    <a16:rowId xmlns:a16="http://schemas.microsoft.com/office/drawing/2014/main" val="964280761"/>
                  </a:ext>
                </a:extLst>
              </a:tr>
              <a:tr h="346573">
                <a:tc>
                  <a:txBody>
                    <a:bodyPr/>
                    <a:lstStyle/>
                    <a:p>
                      <a:r>
                        <a:rPr lang="en-US" sz="1400">
                          <a:solidFill>
                            <a:schemeClr val="tx1"/>
                          </a:solidFill>
                        </a:rPr>
                        <a:t>Other Comp Plan Coordination</a:t>
                      </a:r>
                    </a:p>
                  </a:txBody>
                  <a:tcPr/>
                </a:tc>
                <a:tc>
                  <a:txBody>
                    <a:bodyPr/>
                    <a:lstStyle/>
                    <a:p>
                      <a:r>
                        <a:rPr lang="en-US" sz="1400">
                          <a:solidFill>
                            <a:schemeClr val="tx1"/>
                          </a:solidFill>
                        </a:rPr>
                        <a:t>52</a:t>
                      </a:r>
                    </a:p>
                  </a:txBody>
                  <a:tcPr/>
                </a:tc>
                <a:extLst>
                  <a:ext uri="{0D108BD9-81ED-4DB2-BD59-A6C34878D82A}">
                    <a16:rowId xmlns:a16="http://schemas.microsoft.com/office/drawing/2014/main" val="2747431313"/>
                  </a:ext>
                </a:extLst>
              </a:tr>
            </a:tbl>
          </a:graphicData>
        </a:graphic>
      </p:graphicFrame>
    </p:spTree>
    <p:extLst>
      <p:ext uri="{BB962C8B-B14F-4D97-AF65-F5344CB8AC3E}">
        <p14:creationId xmlns:p14="http://schemas.microsoft.com/office/powerpoint/2010/main" val="22294895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1BDF10-79FC-4712-B842-018D4F34783D}"/>
              </a:ext>
            </a:extLst>
          </p:cNvPr>
          <p:cNvGrpSpPr/>
          <p:nvPr/>
        </p:nvGrpSpPr>
        <p:grpSpPr>
          <a:xfrm>
            <a:off x="6196189" y="179838"/>
            <a:ext cx="5995811" cy="779716"/>
            <a:chOff x="6196189" y="179838"/>
            <a:chExt cx="5995811" cy="779716"/>
          </a:xfrm>
        </p:grpSpPr>
        <p:sp>
          <p:nvSpPr>
            <p:cNvPr id="4" name="Arrow: Pentagon 3">
              <a:extLst>
                <a:ext uri="{FF2B5EF4-FFF2-40B4-BE49-F238E27FC236}">
                  <a16:creationId xmlns:a16="http://schemas.microsoft.com/office/drawing/2014/main" id="{845EBE53-FC54-4BFD-9AA9-D7F9B8C75D52}"/>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ADF69B4-D097-42E2-AA77-84CEAC4DED67}"/>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995811" cy="461665"/>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Joint Annual Indicator Report</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33726" y="1130105"/>
            <a:ext cx="4008274" cy="646331"/>
          </a:xfrm>
          <a:prstGeom prst="rect">
            <a:avLst/>
          </a:prstGeom>
          <a:solidFill>
            <a:schemeClr val="accent1">
              <a:lumMod val="20000"/>
              <a:lumOff val="80000"/>
              <a:alpha val="50000"/>
            </a:schemeClr>
          </a:solidFill>
        </p:spPr>
        <p:txBody>
          <a:bodyPr wrap="square">
            <a:spAutoFit/>
          </a:bodyPr>
          <a:lstStyle/>
          <a:p>
            <a:pPr marL="0" marR="0" algn="just">
              <a:spcBef>
                <a:spcPts val="0"/>
              </a:spcBef>
              <a:spcAft>
                <a:spcPts val="0"/>
              </a:spcAft>
            </a:pPr>
            <a:r>
              <a:rPr lang="en-US" b="1" i="1">
                <a:effectLst/>
                <a:latin typeface="+mj-lt"/>
                <a:ea typeface="Calibri" panose="020F0502020204030204" pitchFamily="34" charset="0"/>
                <a:cs typeface="Arial" panose="020B0604020202020204" pitchFamily="34" charset="0"/>
              </a:rPr>
              <a:t>Comp Plan Strategies:</a:t>
            </a:r>
            <a:r>
              <a:rPr lang="en-US" b="1">
                <a:effectLst/>
                <a:latin typeface="+mj-lt"/>
                <a:ea typeface="Calibri" panose="020F0502020204030204" pitchFamily="34" charset="0"/>
                <a:cs typeface="Arial" panose="020B0604020202020204" pitchFamily="34" charset="0"/>
              </a:rPr>
              <a:t> </a:t>
            </a:r>
            <a:endParaRPr lang="en-US">
              <a:effectLst/>
              <a:latin typeface="+mj-lt"/>
              <a:ea typeface="Calibri" panose="020F0502020204030204" pitchFamily="34" charset="0"/>
              <a:cs typeface="Arial" panose="020B0604020202020204" pitchFamily="34" charset="0"/>
            </a:endParaRPr>
          </a:p>
          <a:p>
            <a:pPr marL="0" marR="0" algn="just">
              <a:spcBef>
                <a:spcPts val="0"/>
              </a:spcBef>
              <a:spcAft>
                <a:spcPts val="0"/>
              </a:spcAft>
            </a:pPr>
            <a:r>
              <a:rPr lang="en-US">
                <a:effectLst/>
                <a:latin typeface="+mj-lt"/>
                <a:ea typeface="Calibri" panose="020F0502020204030204" pitchFamily="34" charset="0"/>
                <a:cs typeface="Arial" panose="020B0604020202020204" pitchFamily="34" charset="0"/>
              </a:rPr>
              <a:t>Policy 9.2.a: Monitor indicators annually</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8314" y="4229912"/>
            <a:ext cx="10829885" cy="1497589"/>
          </a:xfrm>
          <a:prstGeom prst="rect">
            <a:avLst/>
          </a:prstGeom>
          <a:solidFill>
            <a:schemeClr val="accent1">
              <a:lumMod val="20000"/>
              <a:lumOff val="80000"/>
              <a:alpha val="50000"/>
            </a:schemeClr>
          </a:solidFill>
        </p:spPr>
        <p:txBody>
          <a:bodyPr wrap="square">
            <a:spAutoFit/>
          </a:bodyPr>
          <a:lstStyle/>
          <a:p>
            <a:pPr marL="0" marR="0" algn="just">
              <a:spcBef>
                <a:spcPts val="600"/>
              </a:spcBef>
              <a:spcAft>
                <a:spcPts val="600"/>
              </a:spcAft>
            </a:pPr>
            <a:r>
              <a:rPr lang="en-US" sz="1600" b="1" i="1">
                <a:effectLst/>
                <a:ea typeface="Calibri" panose="020F0502020204030204" pitchFamily="34" charset="0"/>
                <a:cs typeface="Arial" panose="020B0604020202020204" pitchFamily="34" charset="0"/>
              </a:rPr>
              <a:t>Task: </a:t>
            </a:r>
            <a:r>
              <a:rPr lang="en-US" sz="1600">
                <a:effectLst/>
                <a:ea typeface="Calibri" panose="020F0502020204030204" pitchFamily="34" charset="0"/>
                <a:cs typeface="Arial" panose="020B0604020202020204" pitchFamily="34" charset="0"/>
              </a:rPr>
              <a:t>Compile and publish annual indicator data. Analyze indicator data and execution of the past year’s Implementation Work Plan to inform an Implementation Work Plan for the following year. Constantly monitor community trends and understand how to best achieve the vision of the Comprehensive Plan. Additional hours may be necessary for next year’s Indicator Report since the GMP/Comp Plan Update and Data Standardization are underway and will require adjustments to the Indicator Report. </a:t>
            </a:r>
          </a:p>
          <a:p>
            <a:pPr marL="0" marR="0" algn="just">
              <a:lnSpc>
                <a:spcPct val="115000"/>
              </a:lnSpc>
              <a:spcBef>
                <a:spcPts val="600"/>
              </a:spcBef>
              <a:spcAft>
                <a:spcPts val="600"/>
              </a:spcAft>
            </a:pPr>
            <a:r>
              <a:rPr lang="en-US" sz="1600" b="1" i="1">
                <a:effectLst/>
                <a:ea typeface="Calibri" panose="020F0502020204030204" pitchFamily="34" charset="0"/>
                <a:cs typeface="Arial" panose="020B0604020202020204" pitchFamily="34" charset="0"/>
              </a:rPr>
              <a:t>Status:</a:t>
            </a:r>
            <a:r>
              <a:rPr lang="en-US" sz="1600" b="1">
                <a:effectLst/>
                <a:ea typeface="Calibri" panose="020F0502020204030204" pitchFamily="34" charset="0"/>
                <a:cs typeface="Arial" panose="020B0604020202020204" pitchFamily="34" charset="0"/>
              </a:rPr>
              <a:t> </a:t>
            </a:r>
            <a:r>
              <a:rPr lang="en-US" sz="1600">
                <a:effectLst/>
                <a:ea typeface="Calibri" panose="020F0502020204030204" pitchFamily="34" charset="0"/>
                <a:cs typeface="Arial" panose="020B0604020202020204" pitchFamily="34" charset="0"/>
              </a:rPr>
              <a:t>This task occurs annually and is a part of every year’s work plan.</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42</a:t>
            </a:fld>
            <a:endParaRPr lang="en-US"/>
          </a:p>
        </p:txBody>
      </p:sp>
      <p:graphicFrame>
        <p:nvGraphicFramePr>
          <p:cNvPr id="5" name="Content Placeholder 4">
            <a:extLst>
              <a:ext uri="{FF2B5EF4-FFF2-40B4-BE49-F238E27FC236}">
                <a16:creationId xmlns:a16="http://schemas.microsoft.com/office/drawing/2014/main" id="{89B33811-2444-4A26-984E-6F5EA5220C02}"/>
              </a:ext>
            </a:extLst>
          </p:cNvPr>
          <p:cNvGraphicFramePr>
            <a:graphicFrameLocks noGrp="1"/>
          </p:cNvGraphicFramePr>
          <p:nvPr>
            <p:ph idx="1"/>
            <p:extLst>
              <p:ext uri="{D42A27DB-BD31-4B8C-83A1-F6EECF244321}">
                <p14:modId xmlns:p14="http://schemas.microsoft.com/office/powerpoint/2010/main" val="638243808"/>
              </p:ext>
            </p:extLst>
          </p:nvPr>
        </p:nvGraphicFramePr>
        <p:xfrm>
          <a:off x="168314" y="1090002"/>
          <a:ext cx="7455230" cy="2320112"/>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329065">
                  <a:extLst>
                    <a:ext uri="{9D8B030D-6E8A-4147-A177-3AD203B41FA5}">
                      <a16:colId xmlns:a16="http://schemas.microsoft.com/office/drawing/2014/main" val="4116470763"/>
                    </a:ext>
                  </a:extLst>
                </a:gridCol>
                <a:gridCol w="5126165">
                  <a:extLst>
                    <a:ext uri="{9D8B030D-6E8A-4147-A177-3AD203B41FA5}">
                      <a16:colId xmlns:a16="http://schemas.microsoft.com/office/drawing/2014/main" val="1755305011"/>
                    </a:ext>
                  </a:extLst>
                </a:gridCol>
              </a:tblGrid>
              <a:tr h="290014">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Progress</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rowSpan="3">
                  <a:txBody>
                    <a:bodyPr/>
                    <a:lstStyle/>
                    <a:p>
                      <a:pPr marL="0" marR="0" algn="l">
                        <a:spcBef>
                          <a:spcPts val="300"/>
                        </a:spcBef>
                        <a:spcAft>
                          <a:spcPts val="30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Annual</a:t>
                      </a:r>
                    </a:p>
                    <a:p>
                      <a:pPr marL="0" marR="0" lvl="0" algn="l">
                        <a:spcBef>
                          <a:spcPts val="300"/>
                        </a:spcBef>
                        <a:spcAft>
                          <a:spcPts val="300"/>
                        </a:spcAft>
                        <a:buNone/>
                      </a:pPr>
                      <a:r>
                        <a:rPr lang="en-US" sz="1400" b="0" i="0" u="none">
                          <a:solidFill>
                            <a:srgbClr val="000000"/>
                          </a:solidFill>
                          <a:effectLst/>
                          <a:latin typeface="Palatino Linotype" panose="02040502050505030304" pitchFamily="18" charset="0"/>
                          <a:ea typeface="Calibri" panose="020F0502020204030204" pitchFamily="34" charset="0"/>
                          <a:cs typeface="Arial"/>
                        </a:rPr>
                        <a:t>December-April </a:t>
                      </a:r>
                      <a:endParaRPr lang="en-US" sz="1400" b="0" i="0" u="none">
                        <a:effectLst/>
                        <a:latin typeface="Palatino Linotype" panose="02040502050505030304" pitchFamily="18" charset="0"/>
                        <a:ea typeface="Calibri" panose="020F0502020204030204" pitchFamily="34" charset="0"/>
                        <a:cs typeface="Arial"/>
                      </a:endParaRPr>
                    </a:p>
                    <a:p>
                      <a:pPr marL="0" marR="0" lvl="0" algn="l">
                        <a:spcBef>
                          <a:spcPts val="300"/>
                        </a:spcBef>
                        <a:spcAft>
                          <a:spcPts val="300"/>
                        </a:spcAft>
                        <a:buNone/>
                      </a:pPr>
                      <a:r>
                        <a:rPr lang="en-US" sz="1400" b="0" i="0" u="none">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2718944436"/>
                  </a:ext>
                </a:extLst>
              </a:tr>
              <a:tr h="290014">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2689959920"/>
                  </a:ext>
                </a:extLst>
              </a:tr>
              <a:tr h="290014">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1969416391"/>
                  </a:ext>
                </a:extLst>
              </a:tr>
              <a:tr h="290014">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extLst>
                  <a:ext uri="{0D108BD9-81ED-4DB2-BD59-A6C34878D82A}">
                    <a16:rowId xmlns:a16="http://schemas.microsoft.com/office/drawing/2014/main" val="953346477"/>
                  </a:ext>
                </a:extLst>
              </a:tr>
              <a:tr h="290014">
                <a:tc>
                  <a:txBody>
                    <a:bodyPr/>
                    <a:lstStyle/>
                    <a:p>
                      <a:pPr marL="99695"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Long-Range Planning</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200 hrs</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660163009"/>
                  </a:ext>
                </a:extLst>
              </a:tr>
              <a:tr h="290014">
                <a:tc>
                  <a:txBody>
                    <a:bodyPr/>
                    <a:lstStyle/>
                    <a:p>
                      <a:pPr marL="99695"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5 hrs</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056638069"/>
                  </a:ext>
                </a:extLst>
              </a:tr>
              <a:tr h="290014">
                <a:tc>
                  <a:txBody>
                    <a:bodyPr/>
                    <a:lstStyle/>
                    <a:p>
                      <a:pPr marL="99695"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20 </a:t>
                      </a:r>
                      <a:r>
                        <a:rPr lang="en-US" sz="1400" b="0" i="0" u="none" err="1">
                          <a:solidFill>
                            <a:srgbClr val="000000"/>
                          </a:solidFill>
                          <a:effectLst/>
                          <a:latin typeface="Palatino Linotype" panose="02040502050505030304" pitchFamily="18" charset="0"/>
                          <a:ea typeface="Calibri" panose="020F0502020204030204" pitchFamily="34" charset="0"/>
                          <a:cs typeface="Arial"/>
                        </a:rPr>
                        <a:t>hrs</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461059293"/>
                  </a:ext>
                </a:extLst>
              </a:tr>
              <a:tr h="290014">
                <a:tc>
                  <a:txBody>
                    <a:bodyPr/>
                    <a:lstStyle/>
                    <a:p>
                      <a:pPr marL="0" marR="0" algn="l">
                        <a:spcBef>
                          <a:spcPts val="0"/>
                        </a:spcBef>
                        <a:spcAft>
                          <a:spcPts val="0"/>
                        </a:spcAft>
                      </a:pPr>
                      <a:r>
                        <a:rPr lang="en-US" sz="1400" b="0" i="1" u="none">
                          <a:solidFill>
                            <a:srgbClr val="FFFFFF"/>
                          </a:solidFill>
                          <a:effectLst/>
                          <a:latin typeface="Palatino Linotype" panose="02040502050505030304" pitchFamily="18" charset="0"/>
                          <a:ea typeface="Calibri" panose="020F0502020204030204" pitchFamily="34" charset="0"/>
                          <a:cs typeface="Arial"/>
                        </a:rPr>
                        <a:t>Housing Department</a:t>
                      </a:r>
                      <a:endParaRPr lang="en-US" sz="1400" b="0" i="1"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u="none">
                          <a:solidFill>
                            <a:srgbClr val="000000"/>
                          </a:solidFill>
                          <a:effectLst/>
                          <a:latin typeface="Palatino Linotype" panose="02040502050505030304" pitchFamily="18" charset="0"/>
                          <a:ea typeface="Calibri" panose="020F0502020204030204" pitchFamily="34" charset="0"/>
                          <a:cs typeface="Arial"/>
                        </a:rPr>
                        <a:t>5 </a:t>
                      </a:r>
                      <a:r>
                        <a:rPr lang="en-US" sz="1400" b="0" i="0" u="none" err="1">
                          <a:solidFill>
                            <a:srgbClr val="000000"/>
                          </a:solidFill>
                          <a:effectLst/>
                          <a:latin typeface="Palatino Linotype" panose="02040502050505030304" pitchFamily="18" charset="0"/>
                          <a:ea typeface="Calibri" panose="020F0502020204030204" pitchFamily="34" charset="0"/>
                          <a:cs typeface="Arial"/>
                        </a:rPr>
                        <a:t>hrs</a:t>
                      </a:r>
                      <a:endParaRPr lang="en-US" sz="1400" b="0" i="0" u="none">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667303950"/>
                  </a:ext>
                </a:extLst>
              </a:tr>
            </a:tbl>
          </a:graphicData>
        </a:graphic>
      </p:graphicFrame>
    </p:spTree>
    <p:extLst>
      <p:ext uri="{BB962C8B-B14F-4D97-AF65-F5344CB8AC3E}">
        <p14:creationId xmlns:p14="http://schemas.microsoft.com/office/powerpoint/2010/main" val="37896476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995811" cy="461665"/>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Joint Annual Work Plan</a:t>
            </a:r>
          </a:p>
        </p:txBody>
      </p:sp>
      <p:sp>
        <p:nvSpPr>
          <p:cNvPr id="16" name="TextBox 15">
            <a:extLst>
              <a:ext uri="{FF2B5EF4-FFF2-40B4-BE49-F238E27FC236}">
                <a16:creationId xmlns:a16="http://schemas.microsoft.com/office/drawing/2014/main" id="{9B2BE26D-9CDD-4C17-8639-A03C69107940}"/>
              </a:ext>
            </a:extLst>
          </p:cNvPr>
          <p:cNvSpPr txBox="1"/>
          <p:nvPr/>
        </p:nvSpPr>
        <p:spPr>
          <a:xfrm>
            <a:off x="7875091" y="1130499"/>
            <a:ext cx="4008274" cy="923330"/>
          </a:xfrm>
          <a:prstGeom prst="rect">
            <a:avLst/>
          </a:prstGeom>
          <a:solidFill>
            <a:schemeClr val="accent1">
              <a:lumMod val="20000"/>
              <a:lumOff val="80000"/>
              <a:alpha val="50000"/>
            </a:schemeClr>
          </a:solidFill>
        </p:spPr>
        <p:txBody>
          <a:bodyPr wrap="square">
            <a:spAutoFit/>
          </a:bodyPr>
          <a:lstStyle/>
          <a:p>
            <a:pPr marL="0" marR="0" algn="just">
              <a:spcBef>
                <a:spcPts val="0"/>
              </a:spcBef>
              <a:spcAft>
                <a:spcPts val="0"/>
              </a:spcAft>
            </a:pPr>
            <a:r>
              <a:rPr lang="en-US" sz="1800" b="1" i="1">
                <a:effectLst/>
                <a:latin typeface="+mj-lt"/>
                <a:ea typeface="Calibri" panose="020F0502020204030204" pitchFamily="34" charset="0"/>
                <a:cs typeface="Arial" panose="020B0604020202020204" pitchFamily="34" charset="0"/>
              </a:rPr>
              <a:t>Comp Plan Strategies:</a:t>
            </a:r>
            <a:r>
              <a:rPr lang="en-US" sz="1800" b="1">
                <a:effectLst/>
                <a:latin typeface="+mj-lt"/>
                <a:ea typeface="Calibri" panose="020F0502020204030204" pitchFamily="34" charset="0"/>
                <a:cs typeface="Arial" panose="020B0604020202020204" pitchFamily="34" charset="0"/>
              </a:rPr>
              <a:t> </a:t>
            </a:r>
            <a:endParaRPr lang="en-US" sz="1800">
              <a:effectLst/>
              <a:latin typeface="+mj-lt"/>
              <a:ea typeface="Calibri" panose="020F0502020204030204" pitchFamily="34" charset="0"/>
              <a:cs typeface="Arial" panose="020B0604020202020204" pitchFamily="34" charset="0"/>
            </a:endParaRPr>
          </a:p>
          <a:p>
            <a:pPr marL="0" marR="0" algn="just">
              <a:spcBef>
                <a:spcPts val="0"/>
              </a:spcBef>
              <a:spcAft>
                <a:spcPts val="0"/>
              </a:spcAft>
            </a:pPr>
            <a:r>
              <a:rPr lang="en-US" sz="1800">
                <a:effectLst/>
                <a:latin typeface="+mj-lt"/>
                <a:ea typeface="Calibri" panose="020F0502020204030204" pitchFamily="34" charset="0"/>
                <a:cs typeface="Arial" panose="020B0604020202020204" pitchFamily="34" charset="0"/>
              </a:rPr>
              <a:t>Policy 9.2.b: Establish an implementation work plan annually</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8314" y="4229912"/>
            <a:ext cx="10829885" cy="1077218"/>
          </a:xfrm>
          <a:prstGeom prst="rect">
            <a:avLst/>
          </a:prstGeom>
          <a:solidFill>
            <a:schemeClr val="accent1">
              <a:lumMod val="20000"/>
              <a:lumOff val="80000"/>
              <a:alpha val="50000"/>
            </a:schemeClr>
          </a:solidFill>
        </p:spPr>
        <p:txBody>
          <a:bodyPr wrap="square">
            <a:spAutoFit/>
          </a:bodyPr>
          <a:lstStyle/>
          <a:p>
            <a:pPr marL="0" marR="0" algn="just">
              <a:spcBef>
                <a:spcPts val="600"/>
              </a:spcBef>
              <a:spcAft>
                <a:spcPts val="600"/>
              </a:spcAft>
            </a:pPr>
            <a:r>
              <a:rPr lang="en-US" b="1" i="1">
                <a:effectLst/>
                <a:ea typeface="Calibri" panose="020F0502020204030204" pitchFamily="34" charset="0"/>
                <a:cs typeface="Arial" panose="020B0604020202020204" pitchFamily="34" charset="0"/>
              </a:rPr>
              <a:t>Task: </a:t>
            </a:r>
            <a:r>
              <a:rPr lang="en-US">
                <a:effectLst/>
                <a:ea typeface="Calibri" panose="020F0502020204030204" pitchFamily="34" charset="0"/>
                <a:cs typeface="Arial" panose="020B0604020202020204" pitchFamily="34" charset="0"/>
              </a:rPr>
              <a:t>Analyze indicator data and execution of the past year’s Implementation Work Plan to establish an Implementation Work Plan for the upcoming year.</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b="1">
                <a:effectLst/>
                <a:ea typeface="Calibri" panose="020F0502020204030204" pitchFamily="34" charset="0"/>
                <a:cs typeface="Arial" panose="020B0604020202020204" pitchFamily="34" charset="0"/>
              </a:rPr>
              <a:t> </a:t>
            </a:r>
            <a:r>
              <a:rPr lang="en-US">
                <a:effectLst/>
                <a:ea typeface="Calibri" panose="020F0502020204030204" pitchFamily="34" charset="0"/>
                <a:cs typeface="Arial" panose="020B0604020202020204" pitchFamily="34" charset="0"/>
              </a:rPr>
              <a:t>This task occurs annually and is a part of every year’s work plan.</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43</a:t>
            </a:fld>
            <a:endParaRPr lang="en-US"/>
          </a:p>
        </p:txBody>
      </p:sp>
      <p:graphicFrame>
        <p:nvGraphicFramePr>
          <p:cNvPr id="7" name="Content Placeholder 6">
            <a:extLst>
              <a:ext uri="{FF2B5EF4-FFF2-40B4-BE49-F238E27FC236}">
                <a16:creationId xmlns:a16="http://schemas.microsoft.com/office/drawing/2014/main" id="{A15C111A-0428-418D-91C1-C95DE6EDF376}"/>
              </a:ext>
            </a:extLst>
          </p:cNvPr>
          <p:cNvGraphicFramePr>
            <a:graphicFrameLocks noGrp="1"/>
          </p:cNvGraphicFramePr>
          <p:nvPr>
            <p:ph idx="1"/>
            <p:extLst>
              <p:ext uri="{D42A27DB-BD31-4B8C-83A1-F6EECF244321}">
                <p14:modId xmlns:p14="http://schemas.microsoft.com/office/powerpoint/2010/main" val="1431803781"/>
              </p:ext>
            </p:extLst>
          </p:nvPr>
        </p:nvGraphicFramePr>
        <p:xfrm>
          <a:off x="168314" y="1001880"/>
          <a:ext cx="7200049" cy="2310384"/>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249345">
                  <a:extLst>
                    <a:ext uri="{9D8B030D-6E8A-4147-A177-3AD203B41FA5}">
                      <a16:colId xmlns:a16="http://schemas.microsoft.com/office/drawing/2014/main" val="2206841011"/>
                    </a:ext>
                  </a:extLst>
                </a:gridCol>
                <a:gridCol w="4950704">
                  <a:extLst>
                    <a:ext uri="{9D8B030D-6E8A-4147-A177-3AD203B41FA5}">
                      <a16:colId xmlns:a16="http://schemas.microsoft.com/office/drawing/2014/main" val="2008372011"/>
                    </a:ext>
                  </a:extLst>
                </a:gridCol>
              </a:tblGrid>
              <a:tr h="28879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rowSpan="3">
                  <a:txBody>
                    <a:bodyPr/>
                    <a:lstStyle/>
                    <a:p>
                      <a:pPr marL="0" marR="0" algn="l">
                        <a:spcBef>
                          <a:spcPts val="400"/>
                        </a:spcBef>
                        <a:spcAft>
                          <a:spcPts val="400"/>
                        </a:spcAft>
                      </a:pPr>
                      <a:r>
                        <a:rPr lang="en-US" sz="1400" b="0" i="0">
                          <a:solidFill>
                            <a:srgbClr val="000000"/>
                          </a:solidFill>
                          <a:effectLst/>
                          <a:latin typeface="Palatino Linotype" panose="02040502050505030304" pitchFamily="18" charset="0"/>
                          <a:ea typeface="Calibri" panose="020F0502020204030204" pitchFamily="34" charset="0"/>
                          <a:cs typeface="Arial"/>
                        </a:rPr>
                        <a:t>Annual</a:t>
                      </a:r>
                    </a:p>
                    <a:p>
                      <a:pPr marL="0" marR="0" lvl="0" algn="l">
                        <a:spcBef>
                          <a:spcPts val="400"/>
                        </a:spcBef>
                        <a:spcAft>
                          <a:spcPts val="40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December – April</a:t>
                      </a:r>
                      <a:endParaRPr lang="en-US" sz="1400" b="0" i="0">
                        <a:effectLst/>
                        <a:latin typeface="Palatino Linotype" panose="02040502050505030304" pitchFamily="18" charset="0"/>
                        <a:ea typeface="Calibri" panose="020F0502020204030204" pitchFamily="34" charset="0"/>
                        <a:cs typeface="Arial"/>
                      </a:endParaRPr>
                    </a:p>
                    <a:p>
                      <a:pPr marL="0" marR="0" lvl="0" algn="l">
                        <a:spcBef>
                          <a:spcPts val="400"/>
                        </a:spcBef>
                        <a:spcAft>
                          <a:spcPts val="40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1151676943"/>
                  </a:ext>
                </a:extLst>
              </a:tr>
              <a:tr h="28879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2559093358"/>
                  </a:ext>
                </a:extLst>
              </a:tr>
              <a:tr h="28879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1255849101"/>
                  </a:ext>
                </a:extLst>
              </a:tr>
              <a:tr h="28879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extLst>
                  <a:ext uri="{0D108BD9-81ED-4DB2-BD59-A6C34878D82A}">
                    <a16:rowId xmlns:a16="http://schemas.microsoft.com/office/drawing/2014/main" val="3924580063"/>
                  </a:ext>
                </a:extLst>
              </a:tr>
              <a:tr h="288798">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2365663016"/>
                  </a:ext>
                </a:extLst>
              </a:tr>
              <a:tr h="288798">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2304996380"/>
                  </a:ext>
                </a:extLst>
              </a:tr>
              <a:tr h="288798">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3791199775"/>
                  </a:ext>
                </a:extLst>
              </a:tr>
              <a:tr h="28879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Housing Department</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195676287"/>
                  </a:ext>
                </a:extLst>
              </a:tr>
            </a:tbl>
          </a:graphicData>
        </a:graphic>
      </p:graphicFrame>
      <p:grpSp>
        <p:nvGrpSpPr>
          <p:cNvPr id="9" name="Group 8">
            <a:extLst>
              <a:ext uri="{FF2B5EF4-FFF2-40B4-BE49-F238E27FC236}">
                <a16:creationId xmlns:a16="http://schemas.microsoft.com/office/drawing/2014/main" id="{CDE33484-A378-411A-AAFB-C2D4EDCA6FED}"/>
              </a:ext>
            </a:extLst>
          </p:cNvPr>
          <p:cNvGrpSpPr/>
          <p:nvPr/>
        </p:nvGrpSpPr>
        <p:grpSpPr>
          <a:xfrm>
            <a:off x="6196189" y="179838"/>
            <a:ext cx="5995811" cy="779716"/>
            <a:chOff x="6196189" y="179838"/>
            <a:chExt cx="5995811" cy="779716"/>
          </a:xfrm>
        </p:grpSpPr>
        <p:sp>
          <p:nvSpPr>
            <p:cNvPr id="10" name="Arrow: Pentagon 9">
              <a:extLst>
                <a:ext uri="{FF2B5EF4-FFF2-40B4-BE49-F238E27FC236}">
                  <a16:creationId xmlns:a16="http://schemas.microsoft.com/office/drawing/2014/main" id="{9EB127BB-09CC-4642-825E-7A4C98641784}"/>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16D048C-8A8C-433B-8A46-8E7E22B0BA19}"/>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Tree>
    <p:extLst>
      <p:ext uri="{BB962C8B-B14F-4D97-AF65-F5344CB8AC3E}">
        <p14:creationId xmlns:p14="http://schemas.microsoft.com/office/powerpoint/2010/main" val="23959260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52980"/>
            <a:ext cx="5811208" cy="461665"/>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Teton County Scenic Preserve Trust</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fld id="{C219BBF7-4ABE-45B4-9BEF-3F8F75DC0670}" type="slidenum">
              <a:rPr lang="en-US" smtClean="0"/>
              <a:t>44</a:t>
            </a:fld>
            <a:endParaRPr lang="en-US"/>
          </a:p>
        </p:txBody>
      </p:sp>
      <p:sp>
        <p:nvSpPr>
          <p:cNvPr id="9" name="TextBox 8">
            <a:extLst>
              <a:ext uri="{FF2B5EF4-FFF2-40B4-BE49-F238E27FC236}">
                <a16:creationId xmlns:a16="http://schemas.microsoft.com/office/drawing/2014/main" id="{ADDC546A-8D2C-4368-B654-0ADA073BC288}"/>
              </a:ext>
            </a:extLst>
          </p:cNvPr>
          <p:cNvSpPr txBox="1"/>
          <p:nvPr/>
        </p:nvSpPr>
        <p:spPr>
          <a:xfrm>
            <a:off x="7858606" y="1299734"/>
            <a:ext cx="4008274" cy="3046988"/>
          </a:xfrm>
          <a:prstGeom prst="rect">
            <a:avLst/>
          </a:prstGeom>
          <a:solidFill>
            <a:schemeClr val="accent6">
              <a:lumMod val="40000"/>
              <a:lumOff val="60000"/>
              <a:alpha val="50000"/>
            </a:schemeClr>
          </a:solidFill>
        </p:spPr>
        <p:txBody>
          <a:bodyPr wrap="square">
            <a:spAutoFit/>
          </a:bodyPr>
          <a:lstStyle/>
          <a:p>
            <a:pPr marL="0" marR="0" algn="just">
              <a:spcBef>
                <a:spcPts val="0"/>
              </a:spcBef>
              <a:spcAft>
                <a:spcPts val="0"/>
              </a:spcAft>
            </a:pPr>
            <a:r>
              <a:rPr lang="en-US" sz="1600" b="1" i="1">
                <a:effectLst/>
                <a:latin typeface="+mj-lt"/>
                <a:ea typeface="Calibri" panose="020F0502020204030204" pitchFamily="34" charset="0"/>
                <a:cs typeface="Arial" panose="020B0604020202020204" pitchFamily="34" charset="0"/>
              </a:rPr>
              <a:t>Comp Plan Strategies:</a:t>
            </a:r>
            <a:r>
              <a:rPr lang="en-US" sz="1600" b="1">
                <a:effectLst/>
                <a:latin typeface="+mj-lt"/>
                <a:ea typeface="Calibri" panose="020F0502020204030204" pitchFamily="34" charset="0"/>
                <a:cs typeface="Arial" panose="020B0604020202020204" pitchFamily="34" charset="0"/>
              </a:rPr>
              <a:t> </a:t>
            </a:r>
            <a:endParaRPr lang="en-US" sz="1600">
              <a:effectLst/>
              <a:latin typeface="+mj-lt"/>
              <a:ea typeface="Calibri" panose="020F0502020204030204" pitchFamily="34" charset="0"/>
              <a:cs typeface="Arial" panose="020B0604020202020204" pitchFamily="34" charset="0"/>
            </a:endParaRPr>
          </a:p>
          <a:p>
            <a:pPr marL="0" marR="0" algn="just">
              <a:spcBef>
                <a:spcPts val="0"/>
              </a:spcBef>
              <a:spcAft>
                <a:spcPts val="0"/>
              </a:spcAft>
            </a:pPr>
            <a:r>
              <a:rPr lang="en-US" sz="1600">
                <a:effectLst/>
                <a:latin typeface="+mj-lt"/>
                <a:ea typeface="Calibri" panose="020F0502020204030204" pitchFamily="34" charset="0"/>
                <a:cs typeface="Arial" panose="020B0604020202020204" pitchFamily="34" charset="0"/>
              </a:rPr>
              <a:t>1.4.S.4 – Explore establishment of a dedicated funding source for the acquisition of permanent open space for wildlife habitat protection, scenic vista protection, and agriculture preservation. </a:t>
            </a:r>
          </a:p>
          <a:p>
            <a:pPr marL="0" marR="0" algn="just">
              <a:spcBef>
                <a:spcPts val="0"/>
              </a:spcBef>
              <a:spcAft>
                <a:spcPts val="0"/>
              </a:spcAft>
            </a:pPr>
            <a:r>
              <a:rPr lang="en-US" sz="1600">
                <a:effectLst/>
                <a:latin typeface="+mj-lt"/>
                <a:ea typeface="Calibri" panose="020F0502020204030204" pitchFamily="34" charset="0"/>
                <a:cs typeface="Arial" panose="020B0604020202020204" pitchFamily="34" charset="0"/>
              </a:rPr>
              <a:t> </a:t>
            </a:r>
          </a:p>
          <a:p>
            <a:pPr marL="0" marR="0" algn="just">
              <a:spcBef>
                <a:spcPts val="0"/>
              </a:spcBef>
              <a:spcAft>
                <a:spcPts val="0"/>
              </a:spcAft>
            </a:pPr>
            <a:r>
              <a:rPr lang="en-US" sz="1600">
                <a:effectLst/>
                <a:latin typeface="+mj-lt"/>
                <a:ea typeface="Calibri" panose="020F0502020204030204" pitchFamily="34" charset="0"/>
                <a:cs typeface="Arial" panose="020B0604020202020204" pitchFamily="34" charset="0"/>
              </a:rPr>
              <a:t>1.4.S.6 – Reevaluate the purpose and staffing of the Teton County Scenic Preserve Trust to provide full-time management for the organization and consider the adoption of higher operational standards. </a:t>
            </a:r>
          </a:p>
        </p:txBody>
      </p:sp>
      <p:sp>
        <p:nvSpPr>
          <p:cNvPr id="10" name="TextBox 9">
            <a:extLst>
              <a:ext uri="{FF2B5EF4-FFF2-40B4-BE49-F238E27FC236}">
                <a16:creationId xmlns:a16="http://schemas.microsoft.com/office/drawing/2014/main" id="{A6C774EE-45B9-4C80-B928-20C22DB58058}"/>
              </a:ext>
            </a:extLst>
          </p:cNvPr>
          <p:cNvSpPr txBox="1"/>
          <p:nvPr/>
        </p:nvSpPr>
        <p:spPr>
          <a:xfrm>
            <a:off x="136149" y="3353393"/>
            <a:ext cx="7562396" cy="3293209"/>
          </a:xfrm>
          <a:prstGeom prst="rect">
            <a:avLst/>
          </a:prstGeom>
          <a:solidFill>
            <a:schemeClr val="accent6">
              <a:lumMod val="40000"/>
              <a:lumOff val="60000"/>
              <a:alpha val="50000"/>
            </a:schemeClr>
          </a:solidFill>
        </p:spPr>
        <p:txBody>
          <a:bodyPr wrap="square">
            <a:spAutoFit/>
          </a:bodyPr>
          <a:lstStyle/>
          <a:p>
            <a:pPr marL="0" marR="0" algn="just">
              <a:spcBef>
                <a:spcPts val="600"/>
              </a:spcBef>
              <a:spcAft>
                <a:spcPts val="600"/>
              </a:spcAft>
            </a:pPr>
            <a:r>
              <a:rPr lang="en-US" b="1" i="1">
                <a:effectLst/>
                <a:ea typeface="Calibri" panose="020F0502020204030204" pitchFamily="34" charset="0"/>
                <a:cs typeface="Arial" panose="020B0604020202020204" pitchFamily="34" charset="0"/>
              </a:rPr>
              <a:t>Task: </a:t>
            </a:r>
            <a:r>
              <a:rPr lang="en-US">
                <a:effectLst/>
                <a:ea typeface="Calibri" panose="020F0502020204030204" pitchFamily="34" charset="0"/>
                <a:cs typeface="Arial" panose="020B0604020202020204" pitchFamily="34" charset="0"/>
              </a:rPr>
              <a:t>Administer the Teton County Scenic Preserve Trust easement.  This includes working with a consultant (including contract maintenance and tracking) to monitor the program, determining if violations exist, and facilitating enforcement resolution process with landowners. Staff also facilitates any new easements or amendments to existing easements through the hearing process. </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a:effectLst/>
                <a:ea typeface="Calibri" panose="020F0502020204030204" pitchFamily="34" charset="0"/>
                <a:cs typeface="Arial" panose="020B0604020202020204" pitchFamily="34" charset="0"/>
              </a:rPr>
              <a:t> This is an ongoing annual task. Beginning in late 2023 &amp; early 2024 staff </a:t>
            </a:r>
            <a:r>
              <a:rPr lang="en-US">
                <a:ea typeface="Calibri" panose="020F0502020204030204" pitchFamily="34" charset="0"/>
                <a:cs typeface="Arial" panose="020B0604020202020204" pitchFamily="34" charset="0"/>
              </a:rPr>
              <a:t>worked on a new </a:t>
            </a:r>
            <a:r>
              <a:rPr lang="en-US">
                <a:effectLst/>
                <a:ea typeface="Calibri" panose="020F0502020204030204" pitchFamily="34" charset="0"/>
                <a:cs typeface="Arial" panose="020B0604020202020204" pitchFamily="34" charset="0"/>
              </a:rPr>
              <a:t>contract with a new vendor, and amendments to the  monitoring process which has included additional time for outreach related to each easement by staff, additional time for enforcement issues, and submittal of reports to each easement holder. </a:t>
            </a:r>
          </a:p>
        </p:txBody>
      </p:sp>
      <p:graphicFrame>
        <p:nvGraphicFramePr>
          <p:cNvPr id="3" name="Table 2">
            <a:extLst>
              <a:ext uri="{FF2B5EF4-FFF2-40B4-BE49-F238E27FC236}">
                <a16:creationId xmlns:a16="http://schemas.microsoft.com/office/drawing/2014/main" id="{C3FF3092-D81F-4CBC-897C-20F68A7B8419}"/>
              </a:ext>
            </a:extLst>
          </p:cNvPr>
          <p:cNvGraphicFramePr>
            <a:graphicFrameLocks noGrp="1"/>
          </p:cNvGraphicFramePr>
          <p:nvPr>
            <p:extLst>
              <p:ext uri="{D42A27DB-BD31-4B8C-83A1-F6EECF244321}">
                <p14:modId xmlns:p14="http://schemas.microsoft.com/office/powerpoint/2010/main" val="2171871429"/>
              </p:ext>
            </p:extLst>
          </p:nvPr>
        </p:nvGraphicFramePr>
        <p:xfrm>
          <a:off x="325120" y="1111474"/>
          <a:ext cx="7213364" cy="1986328"/>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247509">
                  <a:extLst>
                    <a:ext uri="{9D8B030D-6E8A-4147-A177-3AD203B41FA5}">
                      <a16:colId xmlns:a16="http://schemas.microsoft.com/office/drawing/2014/main" val="2112595282"/>
                    </a:ext>
                  </a:extLst>
                </a:gridCol>
                <a:gridCol w="4965855">
                  <a:extLst>
                    <a:ext uri="{9D8B030D-6E8A-4147-A177-3AD203B41FA5}">
                      <a16:colId xmlns:a16="http://schemas.microsoft.com/office/drawing/2014/main" val="1648407541"/>
                    </a:ext>
                  </a:extLst>
                </a:gridCol>
              </a:tblGrid>
              <a:tr h="248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rowSpan="3">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Annual</a:t>
                      </a:r>
                    </a:p>
                    <a:p>
                      <a:pPr marL="0" marR="0" lvl="0" algn="l">
                        <a:spcBef>
                          <a:spcPts val="0"/>
                        </a:spcBef>
                        <a:spcAft>
                          <a:spcPts val="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Spring-Fall</a:t>
                      </a:r>
                      <a:endParaRPr lang="en-US" sz="1400" b="0" i="0">
                        <a:effectLst/>
                        <a:latin typeface="Palatino Linotype" panose="02040502050505030304" pitchFamily="18" charset="0"/>
                        <a:ea typeface="Calibri" panose="020F0502020204030204" pitchFamily="34" charset="0"/>
                        <a:cs typeface="Arial"/>
                      </a:endParaRPr>
                    </a:p>
                    <a:p>
                      <a:pPr marL="0" marR="0" lvl="0" algn="l">
                        <a:spcBef>
                          <a:spcPts val="0"/>
                        </a:spcBef>
                        <a:spcAft>
                          <a:spcPts val="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3498859764"/>
                  </a:ext>
                </a:extLst>
              </a:tr>
              <a:tr h="248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1108585639"/>
                  </a:ext>
                </a:extLst>
              </a:tr>
              <a:tr h="248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1474909030"/>
                  </a:ext>
                </a:extLst>
              </a:tr>
              <a:tr h="248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extLst>
                  <a:ext uri="{0D108BD9-81ED-4DB2-BD59-A6C34878D82A}">
                    <a16:rowId xmlns:a16="http://schemas.microsoft.com/office/drawing/2014/main" val="1422039297"/>
                  </a:ext>
                </a:extLst>
              </a:tr>
              <a:tr h="248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250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r>
                        <a:rPr lang="en-US" sz="1400" b="0" i="0">
                          <a:solidFill>
                            <a:srgbClr val="000000"/>
                          </a:solidFill>
                          <a:effectLst/>
                          <a:latin typeface="Palatino Linotype" panose="02040502050505030304" pitchFamily="18" charset="0"/>
                          <a:ea typeface="Calibri" panose="020F0502020204030204" pitchFamily="34" charset="0"/>
                          <a:cs typeface="Arial"/>
                        </a:rPr>
                        <a:t> </a:t>
                      </a:r>
                      <a:r>
                        <a:rPr lang="en-US" sz="1400" b="1" i="0">
                          <a:solidFill>
                            <a:srgbClr val="000000"/>
                          </a:solidFill>
                          <a:effectLst/>
                          <a:latin typeface="Palatino Linotype" panose="02040502050505030304" pitchFamily="18" charset="0"/>
                          <a:ea typeface="Calibri" panose="020F0502020204030204" pitchFamily="34" charset="0"/>
                          <a:cs typeface="Arial"/>
                        </a:rPr>
                        <a:t>(increased from prior years by 100 hours)</a:t>
                      </a:r>
                      <a:endParaRPr lang="en-US" sz="1400" b="1"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4005184124"/>
                  </a:ext>
                </a:extLst>
              </a:tr>
              <a:tr h="248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3407844430"/>
                  </a:ext>
                </a:extLst>
              </a:tr>
              <a:tr h="248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1362992058"/>
                  </a:ext>
                </a:extLst>
              </a:tr>
              <a:tr h="248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Consultant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70AD47"/>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 $19,595 (for FY23—varies annually)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2EFD9"/>
                    </a:solidFill>
                  </a:tcPr>
                </a:tc>
                <a:extLst>
                  <a:ext uri="{0D108BD9-81ED-4DB2-BD59-A6C34878D82A}">
                    <a16:rowId xmlns:a16="http://schemas.microsoft.com/office/drawing/2014/main" val="1545394151"/>
                  </a:ext>
                </a:extLst>
              </a:tr>
            </a:tbl>
          </a:graphicData>
        </a:graphic>
      </p:graphicFrame>
      <p:grpSp>
        <p:nvGrpSpPr>
          <p:cNvPr id="11" name="Group 10">
            <a:extLst>
              <a:ext uri="{FF2B5EF4-FFF2-40B4-BE49-F238E27FC236}">
                <a16:creationId xmlns:a16="http://schemas.microsoft.com/office/drawing/2014/main" id="{99EF5D88-2BF9-49F5-916E-8F46033F621E}"/>
              </a:ext>
            </a:extLst>
          </p:cNvPr>
          <p:cNvGrpSpPr/>
          <p:nvPr/>
        </p:nvGrpSpPr>
        <p:grpSpPr>
          <a:xfrm>
            <a:off x="6196189" y="179838"/>
            <a:ext cx="5995811" cy="779716"/>
            <a:chOff x="6196189" y="179838"/>
            <a:chExt cx="5995811" cy="779716"/>
          </a:xfrm>
        </p:grpSpPr>
        <p:sp>
          <p:nvSpPr>
            <p:cNvPr id="12" name="Arrow: Pentagon 11">
              <a:extLst>
                <a:ext uri="{FF2B5EF4-FFF2-40B4-BE49-F238E27FC236}">
                  <a16:creationId xmlns:a16="http://schemas.microsoft.com/office/drawing/2014/main" id="{39A53DA8-6A0D-4A29-B697-B1F4D32B32CD}"/>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5C11218-4221-43B6-813F-5732ABF9FDFF}"/>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Tree>
    <p:extLst>
      <p:ext uri="{BB962C8B-B14F-4D97-AF65-F5344CB8AC3E}">
        <p14:creationId xmlns:p14="http://schemas.microsoft.com/office/powerpoint/2010/main" val="1519018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711783" cy="461665"/>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County LDR Maintenance </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341410"/>
            <a:ext cx="4008274" cy="2308324"/>
          </a:xfrm>
          <a:prstGeom prst="rect">
            <a:avLst/>
          </a:prstGeom>
          <a:solidFill>
            <a:schemeClr val="accent2">
              <a:lumMod val="20000"/>
              <a:lumOff val="80000"/>
              <a:alpha val="50000"/>
            </a:schemeClr>
          </a:solidFill>
        </p:spPr>
        <p:txBody>
          <a:bodyPr wrap="square">
            <a:spAutoFit/>
          </a:bodyPr>
          <a:lstStyle/>
          <a:p>
            <a:pPr marL="0" marR="0">
              <a:spcBef>
                <a:spcPts val="0"/>
              </a:spcBef>
              <a:spcAft>
                <a:spcPts val="0"/>
              </a:spcAft>
            </a:pPr>
            <a:r>
              <a:rPr lang="en-US" sz="1600" b="1" i="1">
                <a:effectLst/>
                <a:latin typeface="+mj-lt"/>
                <a:ea typeface="Calibri" panose="020F0502020204030204" pitchFamily="34" charset="0"/>
                <a:cs typeface="Arial" panose="020B0604020202020204" pitchFamily="34" charset="0"/>
              </a:rPr>
              <a:t>Comp Plan Strategies:</a:t>
            </a:r>
            <a:r>
              <a:rPr lang="en-US" sz="1600" b="1">
                <a:effectLst/>
                <a:latin typeface="+mj-lt"/>
                <a:ea typeface="Calibri" panose="020F0502020204030204" pitchFamily="34" charset="0"/>
                <a:cs typeface="Arial" panose="020B0604020202020204" pitchFamily="34" charset="0"/>
              </a:rPr>
              <a:t> </a:t>
            </a:r>
            <a:endParaRPr lang="en-US" sz="16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600">
                <a:effectLst/>
                <a:latin typeface="+mj-lt"/>
                <a:ea typeface="Calibri" panose="020F0502020204030204" pitchFamily="34" charset="0"/>
                <a:cs typeface="Arial" panose="020B0604020202020204" pitchFamily="34" charset="0"/>
              </a:rPr>
              <a:t>3.3.S.2: Evaluate and update base allowances to predictably allow development that is consistent with our Vision.</a:t>
            </a:r>
          </a:p>
          <a:p>
            <a:pPr marL="457200" marR="0" indent="-457200" algn="just">
              <a:spcBef>
                <a:spcPts val="0"/>
              </a:spcBef>
              <a:spcAft>
                <a:spcPts val="1000"/>
              </a:spcAft>
            </a:pPr>
            <a:r>
              <a:rPr lang="en-US" sz="1600">
                <a:effectLst/>
                <a:latin typeface="+mj-lt"/>
                <a:ea typeface="Calibri" panose="020F0502020204030204" pitchFamily="34" charset="0"/>
                <a:cs typeface="Arial" panose="020B0604020202020204" pitchFamily="34" charset="0"/>
              </a:rPr>
              <a:t>3.3.S.3: Evaluate and update incentives so that they are performance based, tied to measurable community benefits, limited, and more consistent with base allowances.</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3286" y="3778752"/>
            <a:ext cx="11508014" cy="2159566"/>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1000"/>
              </a:spcAft>
            </a:pPr>
            <a:r>
              <a:rPr lang="en-US" b="1" i="1">
                <a:effectLst/>
                <a:ea typeface="Calibri" panose="020F0502020204030204" pitchFamily="34" charset="0"/>
                <a:cs typeface="Arial" panose="020B0604020202020204" pitchFamily="34" charset="0"/>
              </a:rPr>
              <a:t>Task: </a:t>
            </a:r>
            <a:r>
              <a:rPr lang="en-US">
                <a:effectLst/>
                <a:ea typeface="Calibri" panose="020F0502020204030204" pitchFamily="34" charset="0"/>
                <a:cs typeface="Arial" panose="020B0604020202020204" pitchFamily="34" charset="0"/>
              </a:rPr>
              <a:t>Revisit LDR updates that have been made in the recent past to cleanup errors and address unintended consequences. Ensure the LDRs are kept current, unlike the period from 1994-2015 when they were largely unattended and became unmanageable. Major unintended consequences that merit more specific review will be addressed as separate tasks. Other annual updates that are required by the LDRs include the housing fee in lieu rate and exaction fee rate. </a:t>
            </a:r>
            <a:endParaRPr lang="en-US">
              <a:effectLst/>
              <a:ea typeface="MS Gothic" panose="020B0609070205080204" pitchFamily="49" charset="-128"/>
              <a:cs typeface="Calibri" panose="020F0502020204030204" pitchFamily="34" charset="0"/>
            </a:endParaRPr>
          </a:p>
          <a:p>
            <a:pPr marL="0" marR="0" fontAlgn="base">
              <a:spcBef>
                <a:spcPts val="0"/>
              </a:spcBef>
              <a:spcAft>
                <a:spcPts val="0"/>
              </a:spcAft>
            </a:pPr>
            <a:endParaRPr lang="en-US">
              <a:effectLst/>
              <a:ea typeface="Times New Roman" panose="02020603050405020304" pitchFamily="18" charset="0"/>
            </a:endParaRPr>
          </a:p>
          <a:p>
            <a:pPr marL="0" marR="0" algn="just">
              <a:spcBef>
                <a:spcPts val="0"/>
              </a:spcBef>
              <a:spcAft>
                <a:spcPts val="1000"/>
              </a:spcAft>
            </a:pPr>
            <a:r>
              <a:rPr lang="en-US" b="1" i="1">
                <a:effectLst/>
                <a:ea typeface="Calibri" panose="020F0502020204030204" pitchFamily="34" charset="0"/>
                <a:cs typeface="Arial" panose="020B0604020202020204" pitchFamily="34" charset="0"/>
              </a:rPr>
              <a:t>Status:</a:t>
            </a:r>
            <a:r>
              <a:rPr lang="en-US">
                <a:effectLst/>
                <a:ea typeface="Calibri" panose="020F0502020204030204" pitchFamily="34" charset="0"/>
                <a:cs typeface="Arial" panose="020B0604020202020204" pitchFamily="34" charset="0"/>
              </a:rPr>
              <a:t> The County went through its latest cleanup in January of 2023.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45</a:t>
            </a:fld>
            <a:endParaRPr lang="en-US"/>
          </a:p>
        </p:txBody>
      </p:sp>
      <p:graphicFrame>
        <p:nvGraphicFramePr>
          <p:cNvPr id="5" name="Table 4">
            <a:extLst>
              <a:ext uri="{FF2B5EF4-FFF2-40B4-BE49-F238E27FC236}">
                <a16:creationId xmlns:a16="http://schemas.microsoft.com/office/drawing/2014/main" id="{0B680631-48D3-4672-BA9A-E3461259FFC1}"/>
              </a:ext>
            </a:extLst>
          </p:cNvPr>
          <p:cNvGraphicFramePr>
            <a:graphicFrameLocks noGrp="1"/>
          </p:cNvGraphicFramePr>
          <p:nvPr>
            <p:extLst>
              <p:ext uri="{D42A27DB-BD31-4B8C-83A1-F6EECF244321}">
                <p14:modId xmlns:p14="http://schemas.microsoft.com/office/powerpoint/2010/main" val="3951866494"/>
              </p:ext>
            </p:extLst>
          </p:nvPr>
        </p:nvGraphicFramePr>
        <p:xfrm>
          <a:off x="255763" y="1088991"/>
          <a:ext cx="6772357" cy="2249631"/>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211603">
                  <a:extLst>
                    <a:ext uri="{9D8B030D-6E8A-4147-A177-3AD203B41FA5}">
                      <a16:colId xmlns:a16="http://schemas.microsoft.com/office/drawing/2014/main" val="2986370293"/>
                    </a:ext>
                  </a:extLst>
                </a:gridCol>
                <a:gridCol w="4560754">
                  <a:extLst>
                    <a:ext uri="{9D8B030D-6E8A-4147-A177-3AD203B41FA5}">
                      <a16:colId xmlns:a16="http://schemas.microsoft.com/office/drawing/2014/main" val="608819222"/>
                    </a:ext>
                  </a:extLst>
                </a:gridCol>
              </a:tblGrid>
              <a:tr h="249959">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Progress</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Biennial</a:t>
                      </a:r>
                      <a:endParaRPr lang="en-US" sz="1400" b="0" i="0">
                        <a:effectLst/>
                        <a:latin typeface="Palatino Linotype"/>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July-December </a:t>
                      </a:r>
                      <a:endParaRPr lang="en-US" sz="1400" b="0" i="0">
                        <a:effectLst/>
                        <a:latin typeface="Palatino Linotype"/>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County Long-Range Planning </a:t>
                      </a:r>
                      <a:endParaRPr lang="en-US" sz="1400" b="0" i="0">
                        <a:effectLst/>
                        <a:latin typeface="Palatino Linotype"/>
                        <a:ea typeface="Calibri" panose="020F0502020204030204" pitchFamily="34" charset="0"/>
                        <a:cs typeface="Arial"/>
                      </a:endParaRPr>
                    </a:p>
                  </a:txBody>
                  <a:tcPr marL="68580" marR="68580" marT="0" marB="0" anchor="ctr">
                    <a:lnL>
                      <a:noFill/>
                    </a:lnL>
                    <a:lnR>
                      <a:noFill/>
                    </a:lnR>
                    <a:lnT>
                      <a:noFill/>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3138021999"/>
                  </a:ext>
                </a:extLst>
              </a:tr>
              <a:tr h="249959">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Timeframe</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a:tc>
                <a:extLst>
                  <a:ext uri="{0D108BD9-81ED-4DB2-BD59-A6C34878D82A}">
                    <a16:rowId xmlns:a16="http://schemas.microsoft.com/office/drawing/2014/main" val="1572041928"/>
                  </a:ext>
                </a:extLst>
              </a:tr>
              <a:tr h="249959">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Task Lead</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a:tc>
                <a:extLst>
                  <a:ext uri="{0D108BD9-81ED-4DB2-BD59-A6C34878D82A}">
                    <a16:rowId xmlns:a16="http://schemas.microsoft.com/office/drawing/2014/main" val="1515318416"/>
                  </a:ext>
                </a:extLst>
              </a:tr>
              <a:tr h="249959">
                <a:tc>
                  <a:txBody>
                    <a:bodyPr/>
                    <a:lstStyle/>
                    <a:p>
                      <a:pPr marL="0"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Resources</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1913571142"/>
                  </a:ext>
                </a:extLst>
              </a:tr>
              <a:tr h="499918">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Long-Range Planning</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80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051407423"/>
                  </a:ext>
                </a:extLst>
              </a:tr>
              <a:tr h="499918">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County Planning Director</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5 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582816945"/>
                  </a:ext>
                </a:extLst>
              </a:tr>
              <a:tr h="249959">
                <a:tc>
                  <a:txBody>
                    <a:bodyPr/>
                    <a:lstStyle/>
                    <a:p>
                      <a:pPr marL="99695" marR="0" algn="l">
                        <a:spcBef>
                          <a:spcPts val="0"/>
                        </a:spcBef>
                        <a:spcAft>
                          <a:spcPts val="0"/>
                        </a:spcAft>
                      </a:pPr>
                      <a:r>
                        <a:rPr lang="en-US" sz="1400" b="0" i="1">
                          <a:solidFill>
                            <a:srgbClr val="FFFFFF"/>
                          </a:solidFill>
                          <a:effectLst/>
                          <a:latin typeface="Palatino Linotype"/>
                          <a:ea typeface="Calibri" panose="020F0502020204030204" pitchFamily="34" charset="0"/>
                          <a:cs typeface="Arial"/>
                        </a:rPr>
                        <a:t>County Planning</a:t>
                      </a:r>
                      <a:endParaRPr lang="en-US" sz="1400" b="0" i="1">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a:ea typeface="Calibri" panose="020F0502020204030204" pitchFamily="34" charset="0"/>
                          <a:cs typeface="Arial"/>
                        </a:rPr>
                        <a:t>15 </a:t>
                      </a:r>
                      <a:r>
                        <a:rPr lang="en-US" sz="1400" b="0" i="0" err="1">
                          <a:solidFill>
                            <a:srgbClr val="000000"/>
                          </a:solidFill>
                          <a:effectLst/>
                          <a:latin typeface="Palatino Linotype"/>
                          <a:ea typeface="Calibri" panose="020F0502020204030204" pitchFamily="34" charset="0"/>
                          <a:cs typeface="Arial"/>
                        </a:rPr>
                        <a:t>hrs</a:t>
                      </a:r>
                      <a:endParaRPr lang="en-US" sz="1400" b="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194183710"/>
                  </a:ext>
                </a:extLst>
              </a:tr>
            </a:tbl>
          </a:graphicData>
        </a:graphic>
      </p:graphicFrame>
      <p:grpSp>
        <p:nvGrpSpPr>
          <p:cNvPr id="9" name="Group 8">
            <a:extLst>
              <a:ext uri="{FF2B5EF4-FFF2-40B4-BE49-F238E27FC236}">
                <a16:creationId xmlns:a16="http://schemas.microsoft.com/office/drawing/2014/main" id="{F4130094-5DF7-4DBE-83FA-8CF054F9899D}"/>
              </a:ext>
            </a:extLst>
          </p:cNvPr>
          <p:cNvGrpSpPr/>
          <p:nvPr/>
        </p:nvGrpSpPr>
        <p:grpSpPr>
          <a:xfrm>
            <a:off x="6196189" y="179838"/>
            <a:ext cx="5995811" cy="779716"/>
            <a:chOff x="6196189" y="179838"/>
            <a:chExt cx="5995811" cy="779716"/>
          </a:xfrm>
        </p:grpSpPr>
        <p:sp>
          <p:nvSpPr>
            <p:cNvPr id="10" name="Arrow: Pentagon 9">
              <a:extLst>
                <a:ext uri="{FF2B5EF4-FFF2-40B4-BE49-F238E27FC236}">
                  <a16:creationId xmlns:a16="http://schemas.microsoft.com/office/drawing/2014/main" id="{1FA4B829-2A5B-43ED-8822-29E3C06E99D2}"/>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F903FB8-DA9C-456E-8857-C24AC3601AE2}"/>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Tree>
    <p:extLst>
      <p:ext uri="{BB962C8B-B14F-4D97-AF65-F5344CB8AC3E}">
        <p14:creationId xmlns:p14="http://schemas.microsoft.com/office/powerpoint/2010/main" val="28861444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711783" cy="461665"/>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Town LDR Maintenance </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341410"/>
            <a:ext cx="4008274" cy="1815882"/>
          </a:xfrm>
          <a:prstGeom prst="rect">
            <a:avLst/>
          </a:prstGeom>
          <a:solidFill>
            <a:schemeClr val="accent2">
              <a:lumMod val="20000"/>
              <a:lumOff val="80000"/>
              <a:alpha val="50000"/>
            </a:schemeClr>
          </a:solidFill>
        </p:spPr>
        <p:txBody>
          <a:bodyPr wrap="square">
            <a:spAutoFit/>
          </a:bodyPr>
          <a:lstStyle/>
          <a:p>
            <a:pPr marL="0" marR="0">
              <a:spcBef>
                <a:spcPts val="0"/>
              </a:spcBef>
              <a:spcAft>
                <a:spcPts val="0"/>
              </a:spcAft>
            </a:pPr>
            <a:r>
              <a:rPr lang="en-US" sz="1400" b="1" i="1">
                <a:effectLst/>
                <a:latin typeface="+mj-lt"/>
                <a:ea typeface="Calibri" panose="020F0502020204030204" pitchFamily="34" charset="0"/>
                <a:cs typeface="Arial" panose="020B0604020202020204" pitchFamily="34" charset="0"/>
              </a:rPr>
              <a:t>Comp Plan Strategies:</a:t>
            </a:r>
            <a:r>
              <a:rPr lang="en-US" sz="1400" b="1">
                <a:effectLst/>
                <a:latin typeface="+mj-lt"/>
                <a:ea typeface="Calibri" panose="020F0502020204030204" pitchFamily="34" charset="0"/>
                <a:cs typeface="Arial" panose="020B0604020202020204" pitchFamily="34" charset="0"/>
              </a:rPr>
              <a:t> </a:t>
            </a:r>
            <a:endParaRPr lang="en-US" sz="14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400">
                <a:effectLst/>
                <a:latin typeface="+mj-lt"/>
                <a:ea typeface="Calibri" panose="020F0502020204030204" pitchFamily="34" charset="0"/>
                <a:cs typeface="Arial" panose="020B0604020202020204" pitchFamily="34" charset="0"/>
              </a:rPr>
              <a:t>3.3.S.2: Evaluate and update base allowances to predictably allow development that is consistent with our Vision.</a:t>
            </a:r>
          </a:p>
          <a:p>
            <a:pPr marL="457200" marR="0" indent="-457200" algn="just">
              <a:spcBef>
                <a:spcPts val="0"/>
              </a:spcBef>
              <a:spcAft>
                <a:spcPts val="1000"/>
              </a:spcAft>
            </a:pPr>
            <a:r>
              <a:rPr lang="en-US" sz="1400">
                <a:effectLst/>
                <a:latin typeface="+mj-lt"/>
                <a:ea typeface="Calibri" panose="020F0502020204030204" pitchFamily="34" charset="0"/>
                <a:cs typeface="Arial" panose="020B0604020202020204" pitchFamily="34" charset="0"/>
              </a:rPr>
              <a:t>3.3.S.3: Evaluate and update incentives so that they are performance based, tied to measurable community benefits, limited, and more consistent with base allowances.</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3286" y="3778752"/>
            <a:ext cx="11508014" cy="2934137"/>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1000"/>
              </a:spcAft>
            </a:pPr>
            <a:r>
              <a:rPr lang="en-US" sz="1400" b="1" i="1">
                <a:effectLst/>
                <a:ea typeface="Calibri" panose="020F0502020204030204" pitchFamily="34" charset="0"/>
                <a:cs typeface="Arial" panose="020B0604020202020204" pitchFamily="34" charset="0"/>
              </a:rPr>
              <a:t>Task: </a:t>
            </a:r>
            <a:r>
              <a:rPr lang="en-US" sz="1400">
                <a:effectLst/>
                <a:ea typeface="Calibri" panose="020F0502020204030204" pitchFamily="34" charset="0"/>
                <a:cs typeface="Arial" panose="020B0604020202020204" pitchFamily="34" charset="0"/>
              </a:rPr>
              <a:t>Revisit LDR updates that have been made in the recent past to cleanup errors and address unintended consequences. Ensure the LDRs are kept current, unlike the period from 1994-2015 when they were largely unattended and became unmanageable. Major unintended consequences that merit more specific review will be addressed as separate tasks. Other annual updates that are required by the LDRs include the housing fee in lieu rate and exaction fee rate. </a:t>
            </a:r>
          </a:p>
          <a:p>
            <a:pPr marL="0" marR="0" fontAlgn="base">
              <a:spcBef>
                <a:spcPts val="0"/>
              </a:spcBef>
              <a:spcAft>
                <a:spcPts val="0"/>
              </a:spcAft>
            </a:pPr>
            <a:endParaRPr lang="en-US" sz="1400">
              <a:effectLst/>
              <a:ea typeface="Times New Roman" panose="02020603050405020304" pitchFamily="18" charset="0"/>
            </a:endParaRPr>
          </a:p>
          <a:p>
            <a:pPr marL="0" marR="0" algn="just">
              <a:spcBef>
                <a:spcPts val="0"/>
              </a:spcBef>
              <a:spcAft>
                <a:spcPts val="1000"/>
              </a:spcAft>
            </a:pPr>
            <a:r>
              <a:rPr lang="en-US" sz="1400" b="1" i="1">
                <a:effectLst/>
                <a:ea typeface="Calibri" panose="020F0502020204030204" pitchFamily="34" charset="0"/>
                <a:cs typeface="Arial" panose="020B0604020202020204" pitchFamily="34" charset="0"/>
              </a:rPr>
              <a:t>Status:</a:t>
            </a:r>
            <a:r>
              <a:rPr lang="en-US" sz="1400">
                <a:effectLst/>
                <a:ea typeface="Calibri" panose="020F0502020204030204" pitchFamily="34" charset="0"/>
                <a:cs typeface="Arial" panose="020B0604020202020204" pitchFamily="34" charset="0"/>
              </a:rPr>
              <a:t> The Town of Jackson Planning Department completed one LDR cleanup in January 2019. A second, and more comprehensive, cleanup is needed to keep the Town LDRs updated. These cleanups should occur annually in the second half of the year to keep the LDRs up to date in incorporate any Planning Director interpretations or changes to State law. The Town Attorney’s office has identified the following changes resulting from the 2021 Wyoming Legislative season that may require updates to the LDRs:</a:t>
            </a:r>
          </a:p>
          <a:p>
            <a:pPr marL="342900" marR="0" lvl="0" indent="-342900" algn="just">
              <a:spcBef>
                <a:spcPts val="0"/>
              </a:spcBef>
              <a:spcAft>
                <a:spcPts val="0"/>
              </a:spcAft>
              <a:buFont typeface="Symbol" panose="05050102010706020507" pitchFamily="18" charset="2"/>
              <a:buChar char=""/>
            </a:pPr>
            <a:r>
              <a:rPr lang="en-US" sz="1400">
                <a:effectLst/>
                <a:ea typeface="Calibri" panose="020F0502020204030204" pitchFamily="34" charset="0"/>
                <a:cs typeface="Arial" panose="020B0604020202020204" pitchFamily="34" charset="0"/>
              </a:rPr>
              <a:t>HB79: relates to State-exempt land subdivisions for gift to family</a:t>
            </a:r>
          </a:p>
          <a:p>
            <a:pPr marL="342900" marR="0" lvl="0" indent="-342900" algn="just">
              <a:spcBef>
                <a:spcPts val="0"/>
              </a:spcBef>
              <a:spcAft>
                <a:spcPts val="0"/>
              </a:spcAft>
              <a:buFont typeface="Symbol" panose="05050102010706020507" pitchFamily="18" charset="2"/>
              <a:buChar char=""/>
            </a:pPr>
            <a:r>
              <a:rPr lang="en-US" sz="1400">
                <a:effectLst/>
                <a:ea typeface="Calibri" panose="020F0502020204030204" pitchFamily="34" charset="0"/>
                <a:cs typeface="Arial" panose="020B0604020202020204" pitchFamily="34" charset="0"/>
              </a:rPr>
              <a:t>HB157: terms of connection to municipal infrastructure </a:t>
            </a:r>
          </a:p>
          <a:p>
            <a:pPr marL="342900" marR="0" lvl="0" indent="-342900" algn="just">
              <a:spcBef>
                <a:spcPts val="0"/>
              </a:spcBef>
              <a:spcAft>
                <a:spcPts val="1000"/>
              </a:spcAft>
              <a:buFont typeface="Symbol" panose="05050102010706020507" pitchFamily="18" charset="2"/>
              <a:buChar char=""/>
            </a:pPr>
            <a:r>
              <a:rPr lang="en-US" sz="1400">
                <a:effectLst/>
                <a:ea typeface="Calibri" panose="020F0502020204030204" pitchFamily="34" charset="0"/>
                <a:cs typeface="Arial" panose="020B0604020202020204" pitchFamily="34" charset="0"/>
              </a:rPr>
              <a:t>HB158: relationship between zoning, land use plans (Comp Plan) and land use decisions</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46</a:t>
            </a:fld>
            <a:endParaRPr lang="en-US"/>
          </a:p>
        </p:txBody>
      </p:sp>
      <p:graphicFrame>
        <p:nvGraphicFramePr>
          <p:cNvPr id="3" name="Table 2">
            <a:extLst>
              <a:ext uri="{FF2B5EF4-FFF2-40B4-BE49-F238E27FC236}">
                <a16:creationId xmlns:a16="http://schemas.microsoft.com/office/drawing/2014/main" id="{2C9FEAE4-B296-4096-8363-835D9D595569}"/>
              </a:ext>
            </a:extLst>
          </p:cNvPr>
          <p:cNvGraphicFramePr>
            <a:graphicFrameLocks noGrp="1"/>
          </p:cNvGraphicFramePr>
          <p:nvPr>
            <p:extLst>
              <p:ext uri="{D42A27DB-BD31-4B8C-83A1-F6EECF244321}">
                <p14:modId xmlns:p14="http://schemas.microsoft.com/office/powerpoint/2010/main" val="1998107169"/>
              </p:ext>
            </p:extLst>
          </p:nvPr>
        </p:nvGraphicFramePr>
        <p:xfrm>
          <a:off x="216743" y="1188326"/>
          <a:ext cx="6949601" cy="2301288"/>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165327">
                  <a:extLst>
                    <a:ext uri="{9D8B030D-6E8A-4147-A177-3AD203B41FA5}">
                      <a16:colId xmlns:a16="http://schemas.microsoft.com/office/drawing/2014/main" val="1053258018"/>
                    </a:ext>
                  </a:extLst>
                </a:gridCol>
                <a:gridCol w="4784274">
                  <a:extLst>
                    <a:ext uri="{9D8B030D-6E8A-4147-A177-3AD203B41FA5}">
                      <a16:colId xmlns:a16="http://schemas.microsoft.com/office/drawing/2014/main" val="2180639827"/>
                    </a:ext>
                  </a:extLst>
                </a:gridCol>
              </a:tblGrid>
              <a:tr h="321110">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a:txBody>
                    <a:bodyPr/>
                    <a:lstStyle/>
                    <a:p>
                      <a:pPr marL="0" marR="0" algn="l">
                        <a:spcBef>
                          <a:spcPts val="500"/>
                        </a:spcBef>
                        <a:spcAft>
                          <a:spcPts val="500"/>
                        </a:spcAft>
                      </a:pPr>
                      <a:r>
                        <a:rPr lang="en-US" sz="1400" b="0" i="0">
                          <a:solidFill>
                            <a:srgbClr val="000000"/>
                          </a:solidFill>
                          <a:effectLst/>
                          <a:latin typeface="Palatino Linotype" panose="02040502050505030304" pitchFamily="18" charset="0"/>
                          <a:ea typeface="Calibri" panose="020F0502020204030204" pitchFamily="34" charset="0"/>
                          <a:cs typeface="Arial"/>
                        </a:rPr>
                        <a:t>Biennial  </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500"/>
                        </a:spcBef>
                        <a:spcAft>
                          <a:spcPts val="500"/>
                        </a:spcAft>
                      </a:pPr>
                      <a:r>
                        <a:rPr lang="en-US" sz="1400" b="0" i="0">
                          <a:solidFill>
                            <a:srgbClr val="000000"/>
                          </a:solidFill>
                          <a:effectLst/>
                          <a:latin typeface="Palatino Linotype" panose="02040502050505030304" pitchFamily="18" charset="0"/>
                          <a:ea typeface="Calibri" panose="020F0502020204030204" pitchFamily="34" charset="0"/>
                          <a:cs typeface="Arial"/>
                        </a:rPr>
                        <a:t>December - July </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500"/>
                        </a:spcBef>
                        <a:spcAft>
                          <a:spcPts val="500"/>
                        </a:spcAft>
                      </a:pPr>
                      <a:r>
                        <a:rPr lang="en-US" sz="1400" b="0" i="0">
                          <a:solidFill>
                            <a:srgbClr val="000000"/>
                          </a:solidFill>
                          <a:effectLst/>
                          <a:latin typeface="Palatino Linotype" panose="02040502050505030304" pitchFamily="18" charset="0"/>
                          <a:ea typeface="Calibri" panose="020F0502020204030204" pitchFamily="34" charset="0"/>
                          <a:cs typeface="Arial"/>
                        </a:rPr>
                        <a:t>Town Planning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a:noFill/>
                    </a:lnL>
                    <a:lnR>
                      <a:noFill/>
                    </a:lnR>
                    <a:lnT>
                      <a:noFill/>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4013449610"/>
                  </a:ext>
                </a:extLst>
              </a:tr>
              <a:tr h="321110">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a:tc>
                <a:extLst>
                  <a:ext uri="{0D108BD9-81ED-4DB2-BD59-A6C34878D82A}">
                    <a16:rowId xmlns:a16="http://schemas.microsoft.com/office/drawing/2014/main" val="846183710"/>
                  </a:ext>
                </a:extLst>
              </a:tr>
              <a:tr h="37462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a:tc>
                <a:extLst>
                  <a:ext uri="{0D108BD9-81ED-4DB2-BD59-A6C34878D82A}">
                    <a16:rowId xmlns:a16="http://schemas.microsoft.com/office/drawing/2014/main" val="3189163166"/>
                  </a:ext>
                </a:extLst>
              </a:tr>
              <a:tr h="321110">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1002115967"/>
                  </a:ext>
                </a:extLst>
              </a:tr>
              <a:tr h="321110">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1297058564"/>
                  </a:ext>
                </a:extLst>
              </a:tr>
              <a:tr h="321110">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189124538"/>
                  </a:ext>
                </a:extLst>
              </a:tr>
              <a:tr h="321110">
                <a:tc>
                  <a:txBody>
                    <a:bodyPr/>
                    <a:lstStyle/>
                    <a:p>
                      <a:pPr marL="99695"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Arial"/>
                        </a:rPr>
                        <a:t>Consultant Services</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$10,000 - $14,000</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92643946"/>
                  </a:ext>
                </a:extLst>
              </a:tr>
            </a:tbl>
          </a:graphicData>
        </a:graphic>
      </p:graphicFrame>
      <p:grpSp>
        <p:nvGrpSpPr>
          <p:cNvPr id="9" name="Group 8">
            <a:extLst>
              <a:ext uri="{FF2B5EF4-FFF2-40B4-BE49-F238E27FC236}">
                <a16:creationId xmlns:a16="http://schemas.microsoft.com/office/drawing/2014/main" id="{76FA5C08-13B7-429B-8F0A-F5C1017A3CA2}"/>
              </a:ext>
            </a:extLst>
          </p:cNvPr>
          <p:cNvGrpSpPr/>
          <p:nvPr/>
        </p:nvGrpSpPr>
        <p:grpSpPr>
          <a:xfrm>
            <a:off x="6196189" y="179838"/>
            <a:ext cx="5995811" cy="779716"/>
            <a:chOff x="6196189" y="179838"/>
            <a:chExt cx="5995811" cy="779716"/>
          </a:xfrm>
        </p:grpSpPr>
        <p:sp>
          <p:nvSpPr>
            <p:cNvPr id="10" name="Arrow: Pentagon 9">
              <a:extLst>
                <a:ext uri="{FF2B5EF4-FFF2-40B4-BE49-F238E27FC236}">
                  <a16:creationId xmlns:a16="http://schemas.microsoft.com/office/drawing/2014/main" id="{7FF4761F-A322-464C-9220-886D12C537FC}"/>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F7F399E-90F1-462E-AB33-CDCCFA3A6AEF}"/>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Tree>
    <p:extLst>
      <p:ext uri="{BB962C8B-B14F-4D97-AF65-F5344CB8AC3E}">
        <p14:creationId xmlns:p14="http://schemas.microsoft.com/office/powerpoint/2010/main" val="24637730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711783" cy="461665"/>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County LDR and Zoning Map Amendments</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341410"/>
            <a:ext cx="4008274" cy="830997"/>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600" b="1" i="1">
                <a:effectLst/>
                <a:latin typeface="+mj-lt"/>
                <a:ea typeface="Calibri" panose="020F0502020204030204" pitchFamily="34" charset="0"/>
                <a:cs typeface="Arial" panose="020B0604020202020204" pitchFamily="34" charset="0"/>
              </a:rPr>
              <a:t>Comp Plan Strategies:</a:t>
            </a:r>
            <a:r>
              <a:rPr lang="en-US" sz="1600" b="1">
                <a:effectLst/>
                <a:latin typeface="+mj-lt"/>
                <a:ea typeface="Calibri" panose="020F0502020204030204" pitchFamily="34" charset="0"/>
                <a:cs typeface="Arial" panose="020B0604020202020204" pitchFamily="34" charset="0"/>
              </a:rPr>
              <a:t> </a:t>
            </a:r>
            <a:r>
              <a:rPr lang="en-US" sz="1600">
                <a:effectLst/>
                <a:latin typeface="+mj-lt"/>
                <a:ea typeface="Calibri" panose="020F0502020204030204" pitchFamily="34" charset="0"/>
                <a:cs typeface="Arial" panose="020B0604020202020204" pitchFamily="34" charset="0"/>
              </a:rPr>
              <a:t>variable depending on the amendment proposed by the public, other department, or elected officials.</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26092" y="3190705"/>
            <a:ext cx="11508014" cy="1354217"/>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200" b="1" i="1">
                <a:effectLst/>
                <a:ea typeface="Calibri" panose="020F0502020204030204" pitchFamily="34" charset="0"/>
                <a:cs typeface="Arial" panose="020B0604020202020204" pitchFamily="34" charset="0"/>
              </a:rPr>
              <a:t>Task: </a:t>
            </a:r>
            <a:r>
              <a:rPr lang="en-US" sz="1200">
                <a:effectLst/>
                <a:ea typeface="Calibri" panose="020F0502020204030204" pitchFamily="34" charset="0"/>
                <a:cs typeface="Arial" panose="020B0604020202020204" pitchFamily="34" charset="0"/>
              </a:rPr>
              <a:t>Acknowledge the time and resources required for the various day-to-day tasks for which staff is responsible. For the Long Range Planning Team, this includes LDR and zoning map amendments. These are projects that are proposed by the public or other departments that are not otherwise a part of this work plan, and in recent years have required significant staff, public, and elected official resources. For this task, it should be noted that the time estimates provided in the chart represent the typical amount of time available to spend on these projects, but that the resources required are variable depending on the number and complexity of applications submitted by the public or requested by other departments and elected officials. Projects under this task may be recategorized as separate projects in this work plan if they represent a greater priority.</a:t>
            </a:r>
          </a:p>
          <a:p>
            <a:pPr marL="0" marR="0" algn="just">
              <a:spcBef>
                <a:spcPts val="600"/>
              </a:spcBef>
              <a:spcAft>
                <a:spcPts val="600"/>
              </a:spcAft>
            </a:pPr>
            <a:r>
              <a:rPr lang="en-US" sz="1200" b="1" i="1">
                <a:effectLst/>
                <a:ea typeface="Calibri" panose="020F0502020204030204" pitchFamily="34" charset="0"/>
                <a:cs typeface="Arial" panose="020B0604020202020204" pitchFamily="34" charset="0"/>
              </a:rPr>
              <a:t>Status:</a:t>
            </a:r>
            <a:r>
              <a:rPr lang="en-US" sz="1200" b="1">
                <a:effectLst/>
                <a:ea typeface="Calibri" panose="020F0502020204030204" pitchFamily="34" charset="0"/>
                <a:cs typeface="Arial" panose="020B0604020202020204" pitchFamily="34" charset="0"/>
              </a:rPr>
              <a:t> </a:t>
            </a:r>
            <a:r>
              <a:rPr lang="en-US" sz="1200">
                <a:effectLst/>
                <a:ea typeface="Calibri" panose="020F0502020204030204" pitchFamily="34" charset="0"/>
                <a:cs typeface="Arial" panose="020B0604020202020204" pitchFamily="34" charset="0"/>
              </a:rPr>
              <a:t>This is an ongoing task that is a part of every year’s Work </a:t>
            </a:r>
            <a:r>
              <a:rPr lang="en-US" sz="1200">
                <a:ea typeface="Calibri" panose="020F0502020204030204" pitchFamily="34" charset="0"/>
                <a:cs typeface="Arial" panose="020B0604020202020204" pitchFamily="34" charset="0"/>
              </a:rPr>
              <a:t>P</a:t>
            </a:r>
            <a:r>
              <a:rPr lang="en-US" sz="1200">
                <a:effectLst/>
                <a:ea typeface="Calibri" panose="020F0502020204030204" pitchFamily="34" charset="0"/>
                <a:cs typeface="Arial" panose="020B0604020202020204" pitchFamily="34" charset="0"/>
              </a:rPr>
              <a:t>lan.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47</a:t>
            </a:fld>
            <a:endParaRPr lang="en-US"/>
          </a:p>
        </p:txBody>
      </p:sp>
      <p:graphicFrame>
        <p:nvGraphicFramePr>
          <p:cNvPr id="2" name="Table 1">
            <a:extLst>
              <a:ext uri="{FF2B5EF4-FFF2-40B4-BE49-F238E27FC236}">
                <a16:creationId xmlns:a16="http://schemas.microsoft.com/office/drawing/2014/main" id="{392749AA-6B31-436A-9FFC-9FB53FC76E4A}"/>
              </a:ext>
            </a:extLst>
          </p:cNvPr>
          <p:cNvGraphicFramePr>
            <a:graphicFrameLocks noGrp="1"/>
          </p:cNvGraphicFramePr>
          <p:nvPr>
            <p:extLst>
              <p:ext uri="{D42A27DB-BD31-4B8C-83A1-F6EECF244321}">
                <p14:modId xmlns:p14="http://schemas.microsoft.com/office/powerpoint/2010/main" val="4074931298"/>
              </p:ext>
            </p:extLst>
          </p:nvPr>
        </p:nvGraphicFramePr>
        <p:xfrm>
          <a:off x="240001" y="1088992"/>
          <a:ext cx="7245320" cy="2068297"/>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262364">
                  <a:extLst>
                    <a:ext uri="{9D8B030D-6E8A-4147-A177-3AD203B41FA5}">
                      <a16:colId xmlns:a16="http://schemas.microsoft.com/office/drawing/2014/main" val="2282218639"/>
                    </a:ext>
                  </a:extLst>
                </a:gridCol>
                <a:gridCol w="4982956">
                  <a:extLst>
                    <a:ext uri="{9D8B030D-6E8A-4147-A177-3AD203B41FA5}">
                      <a16:colId xmlns:a16="http://schemas.microsoft.com/office/drawing/2014/main" val="3689421913"/>
                    </a:ext>
                  </a:extLst>
                </a:gridCol>
              </a:tblGrid>
              <a:tr h="295471">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Progress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a:txBody>
                    <a:bodyPr/>
                    <a:lstStyle/>
                    <a:p>
                      <a:pPr marL="0" marR="0" algn="l">
                        <a:spcBef>
                          <a:spcPts val="300"/>
                        </a:spcBef>
                        <a:spcAft>
                          <a:spcPts val="300"/>
                        </a:spcAft>
                      </a:pPr>
                      <a:r>
                        <a:rPr lang="en-US" sz="1400">
                          <a:solidFill>
                            <a:srgbClr val="000000"/>
                          </a:solidFill>
                          <a:effectLst/>
                          <a:latin typeface="Palatino Linotype"/>
                          <a:ea typeface="Calibri" panose="020F0502020204030204" pitchFamily="34" charset="0"/>
                          <a:cs typeface="Arial"/>
                        </a:rPr>
                        <a:t>Ongoing</a:t>
                      </a:r>
                    </a:p>
                    <a:p>
                      <a:pPr marL="0" marR="0" lvl="0" algn="l">
                        <a:spcBef>
                          <a:spcPts val="300"/>
                        </a:spcBef>
                        <a:spcAft>
                          <a:spcPts val="300"/>
                        </a:spcAft>
                        <a:buNone/>
                      </a:pPr>
                      <a:r>
                        <a:rPr lang="en-US" sz="1400">
                          <a:solidFill>
                            <a:srgbClr val="000000"/>
                          </a:solidFill>
                          <a:effectLst/>
                          <a:latin typeface="Palatino Linotype"/>
                          <a:ea typeface="Calibri" panose="020F0502020204030204" pitchFamily="34" charset="0"/>
                          <a:cs typeface="Arial"/>
                        </a:rPr>
                        <a:t>As Requested</a:t>
                      </a:r>
                      <a:endParaRPr lang="en-US" sz="1400">
                        <a:effectLst/>
                        <a:latin typeface="Palatino Linotype"/>
                        <a:ea typeface="Calibri" panose="020F0502020204030204" pitchFamily="34" charset="0"/>
                        <a:cs typeface="Arial"/>
                      </a:endParaRPr>
                    </a:p>
                    <a:p>
                      <a:pPr marL="0" marR="0" lvl="0" algn="l">
                        <a:spcBef>
                          <a:spcPts val="300"/>
                        </a:spcBef>
                        <a:spcAft>
                          <a:spcPts val="300"/>
                        </a:spcAft>
                        <a:buNone/>
                      </a:pPr>
                      <a:r>
                        <a:rPr lang="en-US" sz="1400">
                          <a:solidFill>
                            <a:srgbClr val="000000"/>
                          </a:solidFill>
                          <a:effectLst/>
                          <a:latin typeface="Palatino Linotype"/>
                          <a:ea typeface="Calibri" panose="020F0502020204030204" pitchFamily="34" charset="0"/>
                          <a:cs typeface="Arial"/>
                        </a:rPr>
                        <a:t>Various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3382741176"/>
                  </a:ext>
                </a:extLst>
              </a:tr>
              <a:tr h="295471">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Timeframe</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573116628"/>
                  </a:ext>
                </a:extLst>
              </a:tr>
              <a:tr h="295471">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Task Lead</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3907134815"/>
                  </a:ext>
                </a:extLst>
              </a:tr>
              <a:tr h="295471">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Resources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2732730409"/>
                  </a:ext>
                </a:extLst>
              </a:tr>
              <a:tr h="295471">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Long-Range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600 </a:t>
                      </a:r>
                      <a:r>
                        <a:rPr lang="en-US" sz="1400" i="0" err="1">
                          <a:solidFill>
                            <a:srgbClr val="000000"/>
                          </a:solidFill>
                          <a:effectLst/>
                          <a:latin typeface="Palatino Linotype"/>
                          <a:ea typeface="Calibri" panose="020F0502020204030204" pitchFamily="34" charset="0"/>
                          <a:cs typeface="Arial"/>
                        </a:rPr>
                        <a:t>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443577263"/>
                  </a:ext>
                </a:extLst>
              </a:tr>
              <a:tr h="295471">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County Planning Director</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60 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377090533"/>
                  </a:ext>
                </a:extLst>
              </a:tr>
              <a:tr h="295471">
                <a:tc>
                  <a:txBody>
                    <a:bodyPr/>
                    <a:lstStyle/>
                    <a:p>
                      <a:pPr marL="0" marR="0" algn="l">
                        <a:spcBef>
                          <a:spcPts val="0"/>
                        </a:spcBef>
                        <a:spcAft>
                          <a:spcPts val="1000"/>
                        </a:spcAft>
                      </a:pPr>
                      <a:r>
                        <a:rPr lang="en-US" sz="1400" i="1">
                          <a:solidFill>
                            <a:srgbClr val="FFFFFF"/>
                          </a:solidFill>
                          <a:effectLst/>
                          <a:latin typeface="Palatino Linotype"/>
                          <a:ea typeface="Calibri" panose="020F0502020204030204" pitchFamily="34" charset="0"/>
                          <a:cs typeface="Arial"/>
                        </a:rPr>
                        <a:t>Housing Department</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20 </a:t>
                      </a:r>
                      <a:r>
                        <a:rPr lang="en-US" sz="1400" i="0" err="1">
                          <a:solidFill>
                            <a:srgbClr val="000000"/>
                          </a:solidFill>
                          <a:effectLst/>
                          <a:latin typeface="Palatino Linotype"/>
                          <a:ea typeface="Calibri" panose="020F0502020204030204" pitchFamily="34" charset="0"/>
                          <a:cs typeface="Arial"/>
                        </a:rPr>
                        <a:t>hrs</a:t>
                      </a:r>
                      <a:r>
                        <a:rPr lang="en-US" sz="1400" i="0">
                          <a:solidFill>
                            <a:srgbClr val="000000"/>
                          </a:solidFill>
                          <a:effectLst/>
                          <a:latin typeface="Palatino Linotype"/>
                          <a:ea typeface="Calibri" panose="020F0502020204030204" pitchFamily="34" charset="0"/>
                          <a:cs typeface="Arial"/>
                        </a:rPr>
                        <a:t> </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508763084"/>
                  </a:ext>
                </a:extLst>
              </a:tr>
            </a:tbl>
          </a:graphicData>
        </a:graphic>
      </p:graphicFrame>
      <p:sp>
        <p:nvSpPr>
          <p:cNvPr id="9" name="TextBox 8">
            <a:extLst>
              <a:ext uri="{FF2B5EF4-FFF2-40B4-BE49-F238E27FC236}">
                <a16:creationId xmlns:a16="http://schemas.microsoft.com/office/drawing/2014/main" id="{990A16B1-EFB6-4950-B7A2-09803A75BBB9}"/>
              </a:ext>
            </a:extLst>
          </p:cNvPr>
          <p:cNvSpPr txBox="1"/>
          <p:nvPr/>
        </p:nvSpPr>
        <p:spPr>
          <a:xfrm>
            <a:off x="126092" y="4591460"/>
            <a:ext cx="4470790" cy="1384995"/>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200" b="1" i="1">
                <a:effectLst/>
                <a:ea typeface="Calibri" panose="020F0502020204030204" pitchFamily="34" charset="0"/>
                <a:cs typeface="Arial" panose="020B0604020202020204" pitchFamily="34" charset="0"/>
              </a:rPr>
              <a:t>List of Projects completed in FY 24:</a:t>
            </a:r>
          </a:p>
          <a:p>
            <a:pPr marL="285750" marR="0" indent="-285750" algn="just">
              <a:spcBef>
                <a:spcPts val="600"/>
              </a:spcBef>
              <a:spcAft>
                <a:spcPts val="600"/>
              </a:spcAft>
              <a:buFont typeface="Arial" panose="020B0604020202020204" pitchFamily="34" charset="0"/>
              <a:buChar char="•"/>
            </a:pPr>
            <a:r>
              <a:rPr lang="en-US" sz="1400">
                <a:ea typeface="Calibri" panose="020F0502020204030204" pitchFamily="34" charset="0"/>
                <a:cs typeface="Arial" panose="020B0604020202020204" pitchFamily="34" charset="0"/>
              </a:rPr>
              <a:t>Outdoor Reception LDR Text Amendment</a:t>
            </a:r>
          </a:p>
          <a:p>
            <a:pPr marL="285750" marR="0" indent="-285750" algn="just">
              <a:spcBef>
                <a:spcPts val="600"/>
              </a:spcBef>
              <a:spcAft>
                <a:spcPts val="600"/>
              </a:spcAft>
              <a:buFont typeface="Arial" panose="020B0604020202020204" pitchFamily="34" charset="0"/>
              <a:buChar char="•"/>
            </a:pPr>
            <a:r>
              <a:rPr lang="en-US" sz="1400">
                <a:effectLst/>
                <a:ea typeface="Calibri" panose="020F0502020204030204" pitchFamily="34" charset="0"/>
                <a:cs typeface="Arial" panose="020B0604020202020204" pitchFamily="34" charset="0"/>
              </a:rPr>
              <a:t>Moulton Family Inholding Zoning</a:t>
            </a:r>
          </a:p>
          <a:p>
            <a:pPr marL="285750" marR="0" indent="-285750" algn="just">
              <a:spcBef>
                <a:spcPts val="600"/>
              </a:spcBef>
              <a:spcAft>
                <a:spcPts val="600"/>
              </a:spcAft>
              <a:buFont typeface="Arial" panose="020B0604020202020204" pitchFamily="34" charset="0"/>
              <a:buChar char="•"/>
            </a:pPr>
            <a:r>
              <a:rPr lang="en-US" sz="1400">
                <a:ea typeface="Calibri" panose="020F0502020204030204" pitchFamily="34" charset="0"/>
                <a:cs typeface="Arial" panose="020B0604020202020204" pitchFamily="34" charset="0"/>
              </a:rPr>
              <a:t>Environmental LDR Amendments</a:t>
            </a:r>
          </a:p>
        </p:txBody>
      </p:sp>
      <p:grpSp>
        <p:nvGrpSpPr>
          <p:cNvPr id="10" name="Group 9">
            <a:extLst>
              <a:ext uri="{FF2B5EF4-FFF2-40B4-BE49-F238E27FC236}">
                <a16:creationId xmlns:a16="http://schemas.microsoft.com/office/drawing/2014/main" id="{01BDECF9-7866-470A-A502-9FCD11BF9E13}"/>
              </a:ext>
            </a:extLst>
          </p:cNvPr>
          <p:cNvGrpSpPr/>
          <p:nvPr/>
        </p:nvGrpSpPr>
        <p:grpSpPr>
          <a:xfrm>
            <a:off x="6196189" y="179838"/>
            <a:ext cx="5995811" cy="779716"/>
            <a:chOff x="6196189" y="179838"/>
            <a:chExt cx="5995811" cy="779716"/>
          </a:xfrm>
        </p:grpSpPr>
        <p:sp>
          <p:nvSpPr>
            <p:cNvPr id="11" name="Arrow: Pentagon 10">
              <a:extLst>
                <a:ext uri="{FF2B5EF4-FFF2-40B4-BE49-F238E27FC236}">
                  <a16:creationId xmlns:a16="http://schemas.microsoft.com/office/drawing/2014/main" id="{64963398-3BE3-42AB-A542-5EA47B9F6817}"/>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D314E32-E48F-440C-8102-EB9728C92123}"/>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Tree>
    <p:extLst>
      <p:ext uri="{BB962C8B-B14F-4D97-AF65-F5344CB8AC3E}">
        <p14:creationId xmlns:p14="http://schemas.microsoft.com/office/powerpoint/2010/main" val="18987519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711783" cy="461665"/>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Town LDR and Zoning Map Amendments</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341410"/>
            <a:ext cx="4008274" cy="830997"/>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600" b="1" i="1">
                <a:effectLst/>
                <a:latin typeface="+mj-lt"/>
                <a:ea typeface="Calibri" panose="020F0502020204030204" pitchFamily="34" charset="0"/>
                <a:cs typeface="Arial" panose="020B0604020202020204" pitchFamily="34" charset="0"/>
              </a:rPr>
              <a:t>Comp Plan Strategies:</a:t>
            </a:r>
            <a:r>
              <a:rPr lang="en-US" sz="1600" b="1">
                <a:effectLst/>
                <a:latin typeface="+mj-lt"/>
                <a:ea typeface="Calibri" panose="020F0502020204030204" pitchFamily="34" charset="0"/>
                <a:cs typeface="Arial" panose="020B0604020202020204" pitchFamily="34" charset="0"/>
              </a:rPr>
              <a:t> </a:t>
            </a:r>
            <a:r>
              <a:rPr lang="en-US" sz="1600">
                <a:effectLst/>
                <a:latin typeface="+mj-lt"/>
                <a:ea typeface="Calibri" panose="020F0502020204030204" pitchFamily="34" charset="0"/>
                <a:cs typeface="Arial" panose="020B0604020202020204" pitchFamily="34" charset="0"/>
              </a:rPr>
              <a:t>variable depending on the amendment proposed by the public, other department, or elected officials.</a:t>
            </a:r>
          </a:p>
        </p:txBody>
      </p:sp>
      <p:sp>
        <p:nvSpPr>
          <p:cNvPr id="18" name="TextBox 17">
            <a:extLst>
              <a:ext uri="{FF2B5EF4-FFF2-40B4-BE49-F238E27FC236}">
                <a16:creationId xmlns:a16="http://schemas.microsoft.com/office/drawing/2014/main" id="{D01BAD9C-3BEF-450A-A97E-4C9851CB45D4}"/>
              </a:ext>
            </a:extLst>
          </p:cNvPr>
          <p:cNvSpPr txBox="1"/>
          <p:nvPr/>
        </p:nvSpPr>
        <p:spPr>
          <a:xfrm>
            <a:off x="0" y="3248727"/>
            <a:ext cx="11508014" cy="1754326"/>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400" b="1" i="1">
                <a:effectLst/>
                <a:ea typeface="Calibri" panose="020F0502020204030204" pitchFamily="34" charset="0"/>
                <a:cs typeface="Arial" panose="020B0604020202020204" pitchFamily="34" charset="0"/>
              </a:rPr>
              <a:t>Task: </a:t>
            </a:r>
            <a:r>
              <a:rPr lang="en-US" sz="1400">
                <a:effectLst/>
                <a:ea typeface="Calibri" panose="020F0502020204030204" pitchFamily="34" charset="0"/>
                <a:cs typeface="Arial" panose="020B0604020202020204" pitchFamily="34" charset="0"/>
              </a:rPr>
              <a:t>Acknowledge the time and resources required for the various day-to-day tasks for which staff is responsible. For the Long Range Planning Team, this includes LDR and zoning map amendments. These are projects that are proposed by the public or other departments that are not otherwise a part of this work plan, and in recent years have required significant staff, public, and elected official resources. For this task, it should be noted that the time estimates provided in the chart represent the typical amount of time available to spend on these projects, but that the resources required are variable depending on the number and complexity of applications submitted by the public or requested by other departments and elected officials. Projects under this task may be recategorized as separate projects in this work plan if they represent a greater priority.</a:t>
            </a:r>
          </a:p>
          <a:p>
            <a:pPr marL="0" marR="0" algn="just">
              <a:spcBef>
                <a:spcPts val="600"/>
              </a:spcBef>
              <a:spcAft>
                <a:spcPts val="600"/>
              </a:spcAft>
            </a:pPr>
            <a:r>
              <a:rPr lang="en-US" sz="1400" b="1" i="1">
                <a:effectLst/>
                <a:ea typeface="Calibri" panose="020F0502020204030204" pitchFamily="34" charset="0"/>
                <a:cs typeface="Arial" panose="020B0604020202020204" pitchFamily="34" charset="0"/>
              </a:rPr>
              <a:t>Status:</a:t>
            </a:r>
            <a:r>
              <a:rPr lang="en-US" sz="1400" b="1">
                <a:effectLst/>
                <a:ea typeface="Calibri" panose="020F0502020204030204" pitchFamily="34" charset="0"/>
                <a:cs typeface="Arial" panose="020B0604020202020204" pitchFamily="34" charset="0"/>
              </a:rPr>
              <a:t> </a:t>
            </a:r>
            <a:r>
              <a:rPr lang="en-US" sz="1400">
                <a:effectLst/>
                <a:ea typeface="Calibri" panose="020F0502020204030204" pitchFamily="34" charset="0"/>
                <a:cs typeface="Arial" panose="020B0604020202020204" pitchFamily="34" charset="0"/>
              </a:rPr>
              <a:t>This is an ongoing task that is a part of every year’s Work </a:t>
            </a:r>
            <a:r>
              <a:rPr lang="en-US" sz="1400">
                <a:ea typeface="Calibri" panose="020F0502020204030204" pitchFamily="34" charset="0"/>
                <a:cs typeface="Arial" panose="020B0604020202020204" pitchFamily="34" charset="0"/>
              </a:rPr>
              <a:t>P</a:t>
            </a:r>
            <a:r>
              <a:rPr lang="en-US" sz="1400">
                <a:effectLst/>
                <a:ea typeface="Calibri" panose="020F0502020204030204" pitchFamily="34" charset="0"/>
                <a:cs typeface="Arial" panose="020B0604020202020204" pitchFamily="34" charset="0"/>
              </a:rPr>
              <a:t>lan.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48</a:t>
            </a:fld>
            <a:endParaRPr lang="en-US"/>
          </a:p>
        </p:txBody>
      </p:sp>
      <p:graphicFrame>
        <p:nvGraphicFramePr>
          <p:cNvPr id="3" name="Table 2">
            <a:extLst>
              <a:ext uri="{FF2B5EF4-FFF2-40B4-BE49-F238E27FC236}">
                <a16:creationId xmlns:a16="http://schemas.microsoft.com/office/drawing/2014/main" id="{B73BE111-5F16-4CA0-95DC-3C719B60C515}"/>
              </a:ext>
            </a:extLst>
          </p:cNvPr>
          <p:cNvGraphicFramePr>
            <a:graphicFrameLocks noGrp="1"/>
          </p:cNvGraphicFramePr>
          <p:nvPr>
            <p:extLst>
              <p:ext uri="{D42A27DB-BD31-4B8C-83A1-F6EECF244321}">
                <p14:modId xmlns:p14="http://schemas.microsoft.com/office/powerpoint/2010/main" val="3302293567"/>
              </p:ext>
            </p:extLst>
          </p:nvPr>
        </p:nvGraphicFramePr>
        <p:xfrm>
          <a:off x="126092" y="1048783"/>
          <a:ext cx="6907363" cy="1876192"/>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320636">
                  <a:extLst>
                    <a:ext uri="{9D8B030D-6E8A-4147-A177-3AD203B41FA5}">
                      <a16:colId xmlns:a16="http://schemas.microsoft.com/office/drawing/2014/main" val="2280460050"/>
                    </a:ext>
                  </a:extLst>
                </a:gridCol>
                <a:gridCol w="4586727">
                  <a:extLst>
                    <a:ext uri="{9D8B030D-6E8A-4147-A177-3AD203B41FA5}">
                      <a16:colId xmlns:a16="http://schemas.microsoft.com/office/drawing/2014/main" val="918841742"/>
                    </a:ext>
                  </a:extLst>
                </a:gridCol>
              </a:tblGrid>
              <a:tr h="234524">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Progress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a:txBody>
                    <a:bodyPr/>
                    <a:lstStyle/>
                    <a:p>
                      <a:pPr marL="0" marR="0" algn="l">
                        <a:spcBef>
                          <a:spcPts val="0"/>
                        </a:spcBef>
                        <a:spcAft>
                          <a:spcPts val="0"/>
                        </a:spcAft>
                      </a:pPr>
                      <a:r>
                        <a:rPr lang="en-US" sz="1400">
                          <a:solidFill>
                            <a:srgbClr val="000000"/>
                          </a:solidFill>
                          <a:effectLst/>
                          <a:latin typeface="Palatino Linotype"/>
                          <a:ea typeface="Calibri" panose="020F0502020204030204" pitchFamily="34" charset="0"/>
                          <a:cs typeface="Arial"/>
                        </a:rPr>
                        <a:t>Ongoing</a:t>
                      </a:r>
                    </a:p>
                    <a:p>
                      <a:pPr marL="0" marR="0" lvl="0" algn="l">
                        <a:spcBef>
                          <a:spcPts val="0"/>
                        </a:spcBef>
                        <a:spcAft>
                          <a:spcPts val="0"/>
                        </a:spcAft>
                        <a:buNone/>
                      </a:pPr>
                      <a:r>
                        <a:rPr lang="en-US" sz="1400">
                          <a:solidFill>
                            <a:srgbClr val="000000"/>
                          </a:solidFill>
                          <a:effectLst/>
                          <a:latin typeface="Palatino Linotype"/>
                          <a:ea typeface="Calibri" panose="020F0502020204030204" pitchFamily="34" charset="0"/>
                          <a:cs typeface="Arial"/>
                        </a:rPr>
                        <a:t>As Requested</a:t>
                      </a:r>
                      <a:endParaRPr lang="en-US" sz="1400">
                        <a:effectLst/>
                        <a:latin typeface="Palatino Linotype"/>
                        <a:ea typeface="Calibri" panose="020F0502020204030204" pitchFamily="34" charset="0"/>
                        <a:cs typeface="Arial"/>
                      </a:endParaRPr>
                    </a:p>
                    <a:p>
                      <a:pPr marL="0" marR="0" lvl="0" algn="l">
                        <a:spcBef>
                          <a:spcPts val="0"/>
                        </a:spcBef>
                        <a:spcAft>
                          <a:spcPts val="0"/>
                        </a:spcAft>
                        <a:buNone/>
                      </a:pPr>
                      <a:r>
                        <a:rPr lang="en-US" sz="1400">
                          <a:solidFill>
                            <a:srgbClr val="000000"/>
                          </a:solidFill>
                          <a:effectLst/>
                          <a:latin typeface="Palatino Linotype"/>
                          <a:ea typeface="Calibri" panose="020F0502020204030204" pitchFamily="34" charset="0"/>
                          <a:cs typeface="Arial"/>
                        </a:rPr>
                        <a:t>Various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3973835113"/>
                  </a:ext>
                </a:extLst>
              </a:tr>
              <a:tr h="234524">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Timeframe</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3091077062"/>
                  </a:ext>
                </a:extLst>
              </a:tr>
              <a:tr h="234524">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Task Lead</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3814288495"/>
                  </a:ext>
                </a:extLst>
              </a:tr>
              <a:tr h="234524">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Resources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333433288"/>
                  </a:ext>
                </a:extLst>
              </a:tr>
              <a:tr h="234524">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Long-Range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10 </a:t>
                      </a:r>
                      <a:r>
                        <a:rPr lang="en-US" sz="1400" i="0" err="1">
                          <a:solidFill>
                            <a:srgbClr val="000000"/>
                          </a:solidFill>
                          <a:effectLst/>
                          <a:latin typeface="Palatino Linotype"/>
                          <a:ea typeface="Calibri" panose="020F0502020204030204" pitchFamily="34" charset="0"/>
                          <a:cs typeface="Arial"/>
                        </a:rPr>
                        <a:t>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499786956"/>
                  </a:ext>
                </a:extLst>
              </a:tr>
              <a:tr h="234524">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Town Planning Director </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50 </a:t>
                      </a:r>
                      <a:r>
                        <a:rPr lang="en-US" sz="1400" i="0" err="1">
                          <a:solidFill>
                            <a:srgbClr val="000000"/>
                          </a:solidFill>
                          <a:effectLst/>
                          <a:latin typeface="Palatino Linotype"/>
                          <a:ea typeface="Calibri" panose="020F0502020204030204" pitchFamily="34" charset="0"/>
                          <a:cs typeface="Arial"/>
                        </a:rPr>
                        <a:t>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4071800"/>
                  </a:ext>
                </a:extLst>
              </a:tr>
              <a:tr h="234524">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Town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150 </a:t>
                      </a:r>
                      <a:r>
                        <a:rPr lang="en-US" sz="1400" i="0" err="1">
                          <a:solidFill>
                            <a:srgbClr val="000000"/>
                          </a:solidFill>
                          <a:effectLst/>
                          <a:latin typeface="Palatino Linotype"/>
                          <a:ea typeface="Calibri" panose="020F0502020204030204" pitchFamily="34" charset="0"/>
                          <a:cs typeface="Arial"/>
                        </a:rPr>
                        <a:t>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537493068"/>
                  </a:ext>
                </a:extLst>
              </a:tr>
              <a:tr h="234524">
                <a:tc>
                  <a:txBody>
                    <a:bodyPr/>
                    <a:lstStyle/>
                    <a:p>
                      <a:pPr marL="0" marR="0" algn="l">
                        <a:spcBef>
                          <a:spcPts val="0"/>
                        </a:spcBef>
                        <a:spcAft>
                          <a:spcPts val="1000"/>
                        </a:spcAft>
                      </a:pPr>
                      <a:r>
                        <a:rPr lang="en-US" sz="1400" i="1">
                          <a:solidFill>
                            <a:srgbClr val="FFFFFF"/>
                          </a:solidFill>
                          <a:effectLst/>
                          <a:latin typeface="Palatino Linotype"/>
                          <a:ea typeface="Calibri" panose="020F0502020204030204" pitchFamily="34" charset="0"/>
                          <a:cs typeface="Arial"/>
                        </a:rPr>
                        <a:t>Housing Department</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10 </a:t>
                      </a:r>
                      <a:r>
                        <a:rPr lang="en-US" sz="1400" i="0" err="1">
                          <a:solidFill>
                            <a:srgbClr val="000000"/>
                          </a:solidFill>
                          <a:effectLst/>
                          <a:latin typeface="Palatino Linotype"/>
                          <a:ea typeface="Calibri" panose="020F0502020204030204" pitchFamily="34" charset="0"/>
                          <a:cs typeface="Arial"/>
                        </a:rPr>
                        <a:t>hrs</a:t>
                      </a:r>
                      <a:r>
                        <a:rPr lang="en-US" sz="1400" i="0">
                          <a:solidFill>
                            <a:srgbClr val="000000"/>
                          </a:solidFill>
                          <a:effectLst/>
                          <a:latin typeface="Palatino Linotype"/>
                          <a:ea typeface="Calibri" panose="020F0502020204030204" pitchFamily="34" charset="0"/>
                          <a:cs typeface="Arial"/>
                        </a:rPr>
                        <a:t> </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012398112"/>
                  </a:ext>
                </a:extLst>
              </a:tr>
            </a:tbl>
          </a:graphicData>
        </a:graphic>
      </p:graphicFrame>
      <p:grpSp>
        <p:nvGrpSpPr>
          <p:cNvPr id="9" name="Group 8">
            <a:extLst>
              <a:ext uri="{FF2B5EF4-FFF2-40B4-BE49-F238E27FC236}">
                <a16:creationId xmlns:a16="http://schemas.microsoft.com/office/drawing/2014/main" id="{FE099A62-ACFA-4CDB-918B-10ED28F1E11C}"/>
              </a:ext>
            </a:extLst>
          </p:cNvPr>
          <p:cNvGrpSpPr/>
          <p:nvPr/>
        </p:nvGrpSpPr>
        <p:grpSpPr>
          <a:xfrm>
            <a:off x="6196189" y="179838"/>
            <a:ext cx="5995811" cy="779716"/>
            <a:chOff x="6196189" y="179838"/>
            <a:chExt cx="5995811" cy="779716"/>
          </a:xfrm>
        </p:grpSpPr>
        <p:sp>
          <p:nvSpPr>
            <p:cNvPr id="10" name="Arrow: Pentagon 9">
              <a:extLst>
                <a:ext uri="{FF2B5EF4-FFF2-40B4-BE49-F238E27FC236}">
                  <a16:creationId xmlns:a16="http://schemas.microsoft.com/office/drawing/2014/main" id="{A23F1E17-A028-4EDD-8524-DFB4AAC6B2B3}"/>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E931817-85D3-4312-9904-330FD326EC62}"/>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
        <p:nvSpPr>
          <p:cNvPr id="2" name="TextBox 1">
            <a:extLst>
              <a:ext uri="{FF2B5EF4-FFF2-40B4-BE49-F238E27FC236}">
                <a16:creationId xmlns:a16="http://schemas.microsoft.com/office/drawing/2014/main" id="{C51079D8-AF2A-17F5-7261-122BAC88B9D9}"/>
              </a:ext>
            </a:extLst>
          </p:cNvPr>
          <p:cNvSpPr txBox="1"/>
          <p:nvPr/>
        </p:nvSpPr>
        <p:spPr>
          <a:xfrm>
            <a:off x="316339" y="5184091"/>
            <a:ext cx="6070097" cy="1600438"/>
          </a:xfrm>
          <a:prstGeom prst="rect">
            <a:avLst/>
          </a:prstGeom>
          <a:solidFill>
            <a:schemeClr val="accent2">
              <a:lumMod val="20000"/>
              <a:lumOff val="80000"/>
              <a:alpha val="50000"/>
            </a:schemeClr>
          </a:solidFill>
        </p:spPr>
        <p:txBody>
          <a:bodyPr wrap="square">
            <a:spAutoFit/>
          </a:bodyPr>
          <a:lstStyle/>
          <a:p>
            <a:pPr marL="0" marR="0">
              <a:spcBef>
                <a:spcPts val="0"/>
              </a:spcBef>
              <a:spcAft>
                <a:spcPts val="0"/>
              </a:spcAft>
            </a:pPr>
            <a:r>
              <a:rPr lang="en-US" sz="1400" b="1" i="1">
                <a:effectLst/>
                <a:ea typeface="Aptos" panose="020B0004020202020204" pitchFamily="34" charset="0"/>
                <a:cs typeface="Times New Roman" panose="02020603050405020304" pitchFamily="18" charset="0"/>
              </a:rPr>
              <a:t>Applications submitted in FY23/24</a:t>
            </a:r>
          </a:p>
          <a:p>
            <a:pPr marL="342900" marR="0" lvl="0" indent="-342900">
              <a:spcBef>
                <a:spcPts val="0"/>
              </a:spcBef>
              <a:spcAft>
                <a:spcPts val="0"/>
              </a:spcAft>
              <a:buFont typeface="Symbol" panose="05050102010706020507" pitchFamily="18" charset="2"/>
              <a:buChar char=""/>
            </a:pPr>
            <a:r>
              <a:rPr lang="en-US" sz="1400">
                <a:effectLst/>
                <a:ea typeface="Times New Roman" panose="02020603050405020304" pitchFamily="18" charset="0"/>
                <a:cs typeface="Times New Roman" panose="02020603050405020304" pitchFamily="18" charset="0"/>
              </a:rPr>
              <a:t>P23-015: PUD Amendment for Snake River Canyon Ranch (Teton County).</a:t>
            </a:r>
            <a:endParaRPr lang="en-US" sz="1400">
              <a:effectLst/>
              <a:ea typeface="Aptos" panose="020B000402020202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a:effectLst/>
                <a:ea typeface="Times New Roman" panose="02020603050405020304" pitchFamily="18" charset="0"/>
                <a:cs typeface="Times New Roman" panose="02020603050405020304" pitchFamily="18" charset="0"/>
              </a:rPr>
              <a:t>P23-016: text amendment to increase bike parking requirements by County Pathways Dept.</a:t>
            </a:r>
            <a:endParaRPr lang="en-US" sz="1400">
              <a:effectLst/>
              <a:ea typeface="Aptos" panose="020B000402020202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a:effectLst/>
                <a:ea typeface="Times New Roman" panose="02020603050405020304" pitchFamily="18" charset="0"/>
                <a:cs typeface="Times New Roman" panose="02020603050405020304" pitchFamily="18" charset="0"/>
              </a:rPr>
              <a:t>P23-079: Map amendment for </a:t>
            </a:r>
            <a:r>
              <a:rPr lang="en-US" sz="1400" err="1">
                <a:effectLst/>
                <a:ea typeface="Times New Roman" panose="02020603050405020304" pitchFamily="18" charset="0"/>
                <a:cs typeface="Times New Roman" panose="02020603050405020304" pitchFamily="18" charset="0"/>
              </a:rPr>
              <a:t>Karns</a:t>
            </a:r>
            <a:r>
              <a:rPr lang="en-US" sz="1400">
                <a:effectLst/>
                <a:ea typeface="Times New Roman" panose="02020603050405020304" pitchFamily="18" charset="0"/>
                <a:cs typeface="Times New Roman" panose="02020603050405020304" pitchFamily="18" charset="0"/>
              </a:rPr>
              <a:t> Meadow by Parks and Rec Dept.</a:t>
            </a:r>
            <a:endParaRPr lang="en-US" sz="1400">
              <a:effectLst/>
              <a:ea typeface="Aptos" panose="020B000402020202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a:effectLst/>
                <a:ea typeface="Times New Roman" panose="02020603050405020304" pitchFamily="18" charset="0"/>
                <a:cs typeface="Times New Roman" panose="02020603050405020304" pitchFamily="18" charset="0"/>
              </a:rPr>
              <a:t>P23-204: Amendment to PUD Master Plan for Cottonwood Park by Presbyterian Church of Jackson Hole.</a:t>
            </a:r>
            <a:endParaRPr lang="en-US" sz="140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959919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711783" cy="461665"/>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LDR and Comp Plan Education and Outreach</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341410"/>
            <a:ext cx="4008274" cy="1323439"/>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0"/>
              </a:spcAft>
            </a:pPr>
            <a:r>
              <a:rPr lang="en-US" sz="1600" b="1" i="1">
                <a:effectLst/>
                <a:latin typeface="+mj-lt"/>
                <a:ea typeface="Calibri" panose="020F0502020204030204" pitchFamily="34" charset="0"/>
                <a:cs typeface="Arial" panose="020B0604020202020204" pitchFamily="34" charset="0"/>
              </a:rPr>
              <a:t>Comp Plan Strategies:</a:t>
            </a:r>
            <a:r>
              <a:rPr lang="en-US" sz="1600" b="1">
                <a:effectLst/>
                <a:latin typeface="+mj-lt"/>
                <a:ea typeface="Calibri" panose="020F0502020204030204" pitchFamily="34" charset="0"/>
                <a:cs typeface="Arial" panose="020B0604020202020204" pitchFamily="34" charset="0"/>
              </a:rPr>
              <a:t> </a:t>
            </a:r>
            <a:endParaRPr lang="en-US" sz="16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600">
                <a:effectLst/>
                <a:latin typeface="+mj-lt"/>
                <a:ea typeface="Calibri" panose="020F0502020204030204" pitchFamily="34" charset="0"/>
                <a:cs typeface="Arial" panose="020B0604020202020204" pitchFamily="34" charset="0"/>
              </a:rPr>
              <a:t>3.3.S.1: Consider a joint Town and County staff person to execute the Growth Management Program and otherwise implement the Comprehensive Plan.</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3286" y="3778752"/>
            <a:ext cx="11508014" cy="1323439"/>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400" b="1" i="1">
                <a:effectLst/>
                <a:ea typeface="Calibri" panose="020F0502020204030204" pitchFamily="34" charset="0"/>
                <a:cs typeface="Arial" panose="020B0604020202020204" pitchFamily="34" charset="0"/>
              </a:rPr>
              <a:t>Task:</a:t>
            </a:r>
            <a:r>
              <a:rPr lang="en-US" sz="1400">
                <a:effectLst/>
                <a:ea typeface="Calibri" panose="020F0502020204030204" pitchFamily="34" charset="0"/>
                <a:cs typeface="Arial" panose="020B0604020202020204" pitchFamily="34" charset="0"/>
              </a:rPr>
              <a:t> Ensure the public is engaged in the implementation of the Comp Plan. Coordinate the public engagement requirements of the tasks in this Work Plan. Communicate the community vision, where it came from, and how it is being achieved. This task includes regularly updating the Long-Range Planning website, emailing subscribers to planning updates, coordinating with other departments and local or regional agencies, and providing funding and staffing to public workshops, charrettes and stakeholder meetings. </a:t>
            </a:r>
          </a:p>
          <a:p>
            <a:pPr marL="0" marR="0" algn="just">
              <a:spcBef>
                <a:spcPts val="600"/>
              </a:spcBef>
              <a:spcAft>
                <a:spcPts val="600"/>
              </a:spcAft>
            </a:pPr>
            <a:r>
              <a:rPr lang="en-US" sz="1400" b="1" i="1">
                <a:effectLst/>
                <a:ea typeface="Calibri" panose="020F0502020204030204" pitchFamily="34" charset="0"/>
                <a:cs typeface="Arial" panose="020B0604020202020204" pitchFamily="34" charset="0"/>
              </a:rPr>
              <a:t>Status:</a:t>
            </a:r>
            <a:r>
              <a:rPr lang="en-US" sz="1400" b="1">
                <a:effectLst/>
                <a:ea typeface="Calibri" panose="020F0502020204030204" pitchFamily="34" charset="0"/>
                <a:cs typeface="Arial" panose="020B0604020202020204" pitchFamily="34" charset="0"/>
              </a:rPr>
              <a:t> </a:t>
            </a:r>
            <a:r>
              <a:rPr lang="en-US" sz="1400">
                <a:effectLst/>
                <a:ea typeface="Calibri" panose="020F0502020204030204" pitchFamily="34" charset="0"/>
                <a:cs typeface="Arial" panose="020B0604020202020204" pitchFamily="34" charset="0"/>
              </a:rPr>
              <a:t>This is an ongoing task that evolves with different projects.</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49</a:t>
            </a:fld>
            <a:endParaRPr lang="en-US"/>
          </a:p>
        </p:txBody>
      </p:sp>
      <p:graphicFrame>
        <p:nvGraphicFramePr>
          <p:cNvPr id="2" name="Table 1">
            <a:extLst>
              <a:ext uri="{FF2B5EF4-FFF2-40B4-BE49-F238E27FC236}">
                <a16:creationId xmlns:a16="http://schemas.microsoft.com/office/drawing/2014/main" id="{BE6B7A90-5383-4D6C-AD5F-BABC95267756}"/>
              </a:ext>
            </a:extLst>
          </p:cNvPr>
          <p:cNvGraphicFramePr>
            <a:graphicFrameLocks noGrp="1"/>
          </p:cNvGraphicFramePr>
          <p:nvPr>
            <p:extLst>
              <p:ext uri="{D42A27DB-BD31-4B8C-83A1-F6EECF244321}">
                <p14:modId xmlns:p14="http://schemas.microsoft.com/office/powerpoint/2010/main" val="3317531583"/>
              </p:ext>
            </p:extLst>
          </p:nvPr>
        </p:nvGraphicFramePr>
        <p:xfrm>
          <a:off x="163286" y="1039392"/>
          <a:ext cx="7417728" cy="1960695"/>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329381">
                  <a:extLst>
                    <a:ext uri="{9D8B030D-6E8A-4147-A177-3AD203B41FA5}">
                      <a16:colId xmlns:a16="http://schemas.microsoft.com/office/drawing/2014/main" val="2986890852"/>
                    </a:ext>
                  </a:extLst>
                </a:gridCol>
                <a:gridCol w="5088347">
                  <a:extLst>
                    <a:ext uri="{9D8B030D-6E8A-4147-A177-3AD203B41FA5}">
                      <a16:colId xmlns:a16="http://schemas.microsoft.com/office/drawing/2014/main" val="3594600099"/>
                    </a:ext>
                  </a:extLst>
                </a:gridCol>
              </a:tblGrid>
              <a:tr h="217855">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Progress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a:txBody>
                    <a:bodyPr/>
                    <a:lstStyle/>
                    <a:p>
                      <a:pPr marL="0" marR="0" algn="l">
                        <a:spcBef>
                          <a:spcPts val="0"/>
                        </a:spcBef>
                        <a:spcAft>
                          <a:spcPts val="0"/>
                        </a:spcAft>
                      </a:pPr>
                      <a:r>
                        <a:rPr lang="en-US" sz="1400">
                          <a:solidFill>
                            <a:srgbClr val="000000"/>
                          </a:solidFill>
                          <a:effectLst/>
                          <a:latin typeface="Palatino Linotype"/>
                          <a:ea typeface="Calibri" panose="020F0502020204030204" pitchFamily="34" charset="0"/>
                          <a:cs typeface="Arial"/>
                        </a:rPr>
                        <a:t>Ongoing</a:t>
                      </a:r>
                    </a:p>
                    <a:p>
                      <a:pPr marL="0" marR="0" lvl="0" algn="l">
                        <a:spcBef>
                          <a:spcPts val="0"/>
                        </a:spcBef>
                        <a:spcAft>
                          <a:spcPts val="0"/>
                        </a:spcAft>
                        <a:buNone/>
                      </a:pPr>
                      <a:r>
                        <a:rPr lang="en-US" sz="1400">
                          <a:solidFill>
                            <a:srgbClr val="000000"/>
                          </a:solidFill>
                          <a:effectLst/>
                          <a:latin typeface="Palatino Linotype"/>
                          <a:ea typeface="Calibri" panose="020F0502020204030204" pitchFamily="34" charset="0"/>
                          <a:cs typeface="Arial"/>
                        </a:rPr>
                        <a:t>Ongoing</a:t>
                      </a:r>
                      <a:endParaRPr lang="en-US" sz="1400">
                        <a:effectLst/>
                        <a:latin typeface="Palatino Linotype"/>
                        <a:ea typeface="Calibri" panose="020F0502020204030204" pitchFamily="34" charset="0"/>
                        <a:cs typeface="Arial"/>
                      </a:endParaRPr>
                    </a:p>
                    <a:p>
                      <a:pPr marL="0" marR="0" lvl="0" algn="l">
                        <a:spcBef>
                          <a:spcPts val="0"/>
                        </a:spcBef>
                        <a:spcAft>
                          <a:spcPts val="0"/>
                        </a:spcAft>
                        <a:buNone/>
                      </a:pPr>
                      <a:r>
                        <a:rPr lang="en-US" sz="1400">
                          <a:solidFill>
                            <a:srgbClr val="000000"/>
                          </a:solidFill>
                          <a:effectLst/>
                          <a:latin typeface="Palatino Linotype"/>
                          <a:ea typeface="Calibri" panose="020F0502020204030204" pitchFamily="34" charset="0"/>
                          <a:cs typeface="Arial"/>
                        </a:rPr>
                        <a:t>Long-Range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305210083"/>
                  </a:ext>
                </a:extLst>
              </a:tr>
              <a:tr h="217855">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Timeframe</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4226673942"/>
                  </a:ext>
                </a:extLst>
              </a:tr>
              <a:tr h="217855">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Task Lead</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extLst>
                  <a:ext uri="{0D108BD9-81ED-4DB2-BD59-A6C34878D82A}">
                    <a16:rowId xmlns:a16="http://schemas.microsoft.com/office/drawing/2014/main" val="2226466015"/>
                  </a:ext>
                </a:extLst>
              </a:tr>
              <a:tr h="217855">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Resources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2945322885"/>
                  </a:ext>
                </a:extLst>
              </a:tr>
              <a:tr h="217855">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Long-Range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80 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18462028"/>
                  </a:ext>
                </a:extLst>
              </a:tr>
              <a:tr h="217855">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County Planning Director</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20 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152556692"/>
                  </a:ext>
                </a:extLst>
              </a:tr>
              <a:tr h="217855">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County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20 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088147902"/>
                  </a:ext>
                </a:extLst>
              </a:tr>
              <a:tr h="217855">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Town Planning Director</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40 </a:t>
                      </a:r>
                      <a:r>
                        <a:rPr lang="en-US" sz="1400" i="0" err="1">
                          <a:solidFill>
                            <a:srgbClr val="000000"/>
                          </a:solidFill>
                          <a:effectLst/>
                          <a:latin typeface="Palatino Linotype"/>
                          <a:ea typeface="Calibri" panose="020F0502020204030204" pitchFamily="34" charset="0"/>
                          <a:cs typeface="Arial"/>
                        </a:rPr>
                        <a:t>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42482256"/>
                  </a:ext>
                </a:extLst>
              </a:tr>
              <a:tr h="217855">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Town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20 </a:t>
                      </a:r>
                      <a:r>
                        <a:rPr lang="en-US" sz="1400" i="0" err="1">
                          <a:solidFill>
                            <a:srgbClr val="000000"/>
                          </a:solidFill>
                          <a:effectLst/>
                          <a:latin typeface="Palatino Linotype"/>
                          <a:ea typeface="Calibri" panose="020F0502020204030204" pitchFamily="34" charset="0"/>
                          <a:cs typeface="Arial"/>
                        </a:rPr>
                        <a:t>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1000286120"/>
                  </a:ext>
                </a:extLst>
              </a:tr>
            </a:tbl>
          </a:graphicData>
        </a:graphic>
      </p:graphicFrame>
      <p:grpSp>
        <p:nvGrpSpPr>
          <p:cNvPr id="9" name="Group 8">
            <a:extLst>
              <a:ext uri="{FF2B5EF4-FFF2-40B4-BE49-F238E27FC236}">
                <a16:creationId xmlns:a16="http://schemas.microsoft.com/office/drawing/2014/main" id="{ABAE323B-40E6-4938-A65B-ECD4C27B8693}"/>
              </a:ext>
            </a:extLst>
          </p:cNvPr>
          <p:cNvGrpSpPr/>
          <p:nvPr/>
        </p:nvGrpSpPr>
        <p:grpSpPr>
          <a:xfrm>
            <a:off x="6196189" y="179838"/>
            <a:ext cx="5995811" cy="779716"/>
            <a:chOff x="6196189" y="179838"/>
            <a:chExt cx="5995811" cy="779716"/>
          </a:xfrm>
        </p:grpSpPr>
        <p:sp>
          <p:nvSpPr>
            <p:cNvPr id="10" name="Arrow: Pentagon 9">
              <a:extLst>
                <a:ext uri="{FF2B5EF4-FFF2-40B4-BE49-F238E27FC236}">
                  <a16:creationId xmlns:a16="http://schemas.microsoft.com/office/drawing/2014/main" id="{73738C4D-88E5-4854-8227-FD3BD9FC0BC0}"/>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4ED5DF2-295A-4E05-8EC8-0C22FA93670B}"/>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Tree>
    <p:extLst>
      <p:ext uri="{BB962C8B-B14F-4D97-AF65-F5344CB8AC3E}">
        <p14:creationId xmlns:p14="http://schemas.microsoft.com/office/powerpoint/2010/main" val="2059019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49416" y="0"/>
            <a:ext cx="10972800" cy="1143000"/>
          </a:xfrm>
        </p:spPr>
        <p:txBody>
          <a:bodyPr/>
          <a:lstStyle/>
          <a:p>
            <a:pPr algn="r"/>
            <a:r>
              <a:rPr lang="en-US"/>
              <a:t>Staff Capacity</a:t>
            </a:r>
            <a:endParaRPr lang="en-US" u="sng"/>
          </a:p>
        </p:txBody>
      </p:sp>
      <p:sp>
        <p:nvSpPr>
          <p:cNvPr id="3" name="Content Placeholder 2"/>
          <p:cNvSpPr>
            <a:spLocks noGrp="1"/>
          </p:cNvSpPr>
          <p:nvPr>
            <p:ph idx="1"/>
          </p:nvPr>
        </p:nvSpPr>
        <p:spPr>
          <a:xfrm>
            <a:off x="326797" y="1166018"/>
            <a:ext cx="10972800" cy="4525963"/>
          </a:xfrm>
        </p:spPr>
        <p:txBody>
          <a:bodyPr/>
          <a:lstStyle/>
          <a:p>
            <a:pPr marL="0" marR="0" indent="0">
              <a:spcBef>
                <a:spcPts val="0"/>
              </a:spcBef>
              <a:spcAft>
                <a:spcPts val="1000"/>
              </a:spcAft>
              <a:buNone/>
            </a:pPr>
            <a:r>
              <a:rPr lang="en-US" sz="2000">
                <a:effectLst/>
                <a:latin typeface="+mj-lt"/>
                <a:ea typeface="Calibri" panose="020F0502020204030204" pitchFamily="34" charset="0"/>
                <a:cs typeface="Arial" panose="020B0604020202020204" pitchFamily="34" charset="0"/>
              </a:rPr>
              <a:t>This proposed Work Plan is based on existing Long-Range Planning staffing levels which include:</a:t>
            </a:r>
          </a:p>
          <a:p>
            <a:pPr>
              <a:spcBef>
                <a:spcPts val="0"/>
              </a:spcBef>
              <a:spcAft>
                <a:spcPts val="1000"/>
              </a:spcAft>
            </a:pPr>
            <a:r>
              <a:rPr lang="en-US" sz="2000">
                <a:effectLst/>
                <a:latin typeface="+mj-lt"/>
                <a:ea typeface="Calibri" panose="020F0502020204030204" pitchFamily="34" charset="0"/>
                <a:cs typeface="Arial" panose="020B0604020202020204" pitchFamily="34" charset="0"/>
              </a:rPr>
              <a:t>Joint Town and County Long-Range Principal Planner</a:t>
            </a:r>
          </a:p>
          <a:p>
            <a:pPr>
              <a:spcBef>
                <a:spcPts val="0"/>
              </a:spcBef>
              <a:spcAft>
                <a:spcPts val="1000"/>
              </a:spcAft>
            </a:pPr>
            <a:r>
              <a:rPr lang="en-US" sz="2000">
                <a:effectLst/>
                <a:latin typeface="+mj-lt"/>
                <a:ea typeface="Calibri" panose="020F0502020204030204" pitchFamily="34" charset="0"/>
                <a:cs typeface="Arial" panose="020B0604020202020204" pitchFamily="34" charset="0"/>
              </a:rPr>
              <a:t>Joint </a:t>
            </a:r>
            <a:r>
              <a:rPr lang="en-US" sz="2000">
                <a:latin typeface="+mj-lt"/>
                <a:ea typeface="Calibri" panose="020F0502020204030204" pitchFamily="34" charset="0"/>
                <a:cs typeface="Arial" panose="020B0604020202020204" pitchFamily="34" charset="0"/>
              </a:rPr>
              <a:t>Associate </a:t>
            </a:r>
            <a:r>
              <a:rPr lang="en-US" sz="2000">
                <a:effectLst/>
                <a:latin typeface="+mj-lt"/>
                <a:ea typeface="Calibri" panose="020F0502020204030204" pitchFamily="34" charset="0"/>
                <a:cs typeface="Arial" panose="020B0604020202020204" pitchFamily="34" charset="0"/>
              </a:rPr>
              <a:t>Long-Range Planner </a:t>
            </a:r>
            <a:r>
              <a:rPr lang="en-US" sz="2000">
                <a:solidFill>
                  <a:srgbClr val="FF0000"/>
                </a:solidFill>
                <a:effectLst/>
                <a:latin typeface="+mj-lt"/>
                <a:ea typeface="Calibri" panose="020F0502020204030204" pitchFamily="34" charset="0"/>
                <a:cs typeface="Arial" panose="020B0604020202020204" pitchFamily="34" charset="0"/>
              </a:rPr>
              <a:t>(ASSUMED VACANT)</a:t>
            </a:r>
          </a:p>
          <a:p>
            <a:pPr>
              <a:spcBef>
                <a:spcPts val="0"/>
              </a:spcBef>
              <a:spcAft>
                <a:spcPts val="1000"/>
              </a:spcAft>
            </a:pPr>
            <a:r>
              <a:rPr lang="en-US" sz="2000">
                <a:effectLst/>
                <a:latin typeface="+mj-lt"/>
                <a:ea typeface="Calibri" panose="020F0502020204030204" pitchFamily="34" charset="0"/>
                <a:cs typeface="Arial" panose="020B0604020202020204" pitchFamily="34" charset="0"/>
              </a:rPr>
              <a:t>County Associate Long-Range Planner</a:t>
            </a:r>
          </a:p>
          <a:p>
            <a:pPr marL="0" marR="0" indent="0">
              <a:spcBef>
                <a:spcPts val="0"/>
              </a:spcBef>
              <a:spcAft>
                <a:spcPts val="1000"/>
              </a:spcAft>
              <a:buNone/>
            </a:pPr>
            <a:endParaRPr lang="en-US" sz="2000">
              <a:effectLst/>
              <a:latin typeface="+mj-lt"/>
              <a:ea typeface="Calibri" panose="020F0502020204030204" pitchFamily="34" charset="0"/>
              <a:cs typeface="Arial" panose="020B0604020202020204" pitchFamily="34" charset="0"/>
            </a:endParaRPr>
          </a:p>
          <a:p>
            <a:pPr marL="0" marR="0" indent="0">
              <a:spcBef>
                <a:spcPts val="0"/>
              </a:spcBef>
              <a:spcAft>
                <a:spcPts val="1000"/>
              </a:spcAft>
              <a:buNone/>
            </a:pPr>
            <a:r>
              <a:rPr lang="en-US" sz="2000">
                <a:effectLst/>
                <a:latin typeface="+mj-lt"/>
                <a:ea typeface="Calibri" panose="020F0502020204030204" pitchFamily="34" charset="0"/>
                <a:cs typeface="Arial" panose="020B0604020202020204" pitchFamily="34" charset="0"/>
              </a:rPr>
              <a:t> If the County or Town adds positions, or has vacant staff positions, this Work Plan can be revisited to expand and/or contract associated work tasks. </a:t>
            </a:r>
          </a:p>
          <a:p>
            <a:pPr marL="0" marR="0" indent="0">
              <a:spcBef>
                <a:spcPts val="0"/>
              </a:spcBef>
              <a:spcAft>
                <a:spcPts val="1000"/>
              </a:spcAft>
              <a:buNone/>
            </a:pPr>
            <a:r>
              <a:rPr lang="en-US" sz="2000">
                <a:effectLst/>
                <a:latin typeface="+mj-lt"/>
                <a:ea typeface="Calibri" panose="020F0502020204030204" pitchFamily="34" charset="0"/>
                <a:cs typeface="Arial" panose="020B0604020202020204" pitchFamily="34" charset="0"/>
              </a:rPr>
              <a:t>Similarly, if other departments have staff with this expertise, that have hours of availability to contribute this work plan, that would be another opportunity to accomplish and/or expand the work tasks in this Work Plan. </a:t>
            </a:r>
          </a:p>
        </p:txBody>
      </p:sp>
      <p:sp>
        <p:nvSpPr>
          <p:cNvPr id="6" name="Slide Number Placeholder 5">
            <a:extLst>
              <a:ext uri="{FF2B5EF4-FFF2-40B4-BE49-F238E27FC236}">
                <a16:creationId xmlns:a16="http://schemas.microsoft.com/office/drawing/2014/main" id="{F82AEAF4-37AF-4751-BFAC-7DA180D2BF2A}"/>
              </a:ext>
            </a:extLst>
          </p:cNvPr>
          <p:cNvSpPr>
            <a:spLocks noGrp="1"/>
          </p:cNvSpPr>
          <p:nvPr>
            <p:ph type="sldNum" sz="quarter" idx="12"/>
          </p:nvPr>
        </p:nvSpPr>
        <p:spPr/>
        <p:txBody>
          <a:bodyPr/>
          <a:lstStyle/>
          <a:p>
            <a:fld id="{C219BBF7-4ABE-45B4-9BEF-3F8F75DC0670}" type="slidenum">
              <a:rPr lang="en-US" smtClean="0"/>
              <a:t>5</a:t>
            </a:fld>
            <a:endParaRPr lang="en-US"/>
          </a:p>
        </p:txBody>
      </p:sp>
    </p:spTree>
    <p:extLst>
      <p:ext uri="{BB962C8B-B14F-4D97-AF65-F5344CB8AC3E}">
        <p14:creationId xmlns:p14="http://schemas.microsoft.com/office/powerpoint/2010/main" val="21344912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995811" cy="461665"/>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Data Requests</a:t>
            </a:r>
          </a:p>
        </p:txBody>
      </p:sp>
      <p:sp>
        <p:nvSpPr>
          <p:cNvPr id="16" name="TextBox 15">
            <a:extLst>
              <a:ext uri="{FF2B5EF4-FFF2-40B4-BE49-F238E27FC236}">
                <a16:creationId xmlns:a16="http://schemas.microsoft.com/office/drawing/2014/main" id="{9B2BE26D-9CDD-4C17-8639-A03C69107940}"/>
              </a:ext>
            </a:extLst>
          </p:cNvPr>
          <p:cNvSpPr txBox="1"/>
          <p:nvPr/>
        </p:nvSpPr>
        <p:spPr>
          <a:xfrm>
            <a:off x="7875091" y="1130499"/>
            <a:ext cx="4008274" cy="1200329"/>
          </a:xfrm>
          <a:prstGeom prst="rect">
            <a:avLst/>
          </a:prstGeom>
          <a:solidFill>
            <a:schemeClr val="accent1">
              <a:lumMod val="20000"/>
              <a:lumOff val="80000"/>
              <a:alpha val="50000"/>
            </a:schemeClr>
          </a:solidFill>
        </p:spPr>
        <p:txBody>
          <a:bodyPr wrap="square">
            <a:spAutoFit/>
          </a:bodyPr>
          <a:lstStyle/>
          <a:p>
            <a:pPr marL="0" marR="0" algn="just">
              <a:spcBef>
                <a:spcPts val="0"/>
              </a:spcBef>
              <a:spcAft>
                <a:spcPts val="0"/>
              </a:spcAft>
            </a:pPr>
            <a:r>
              <a:rPr lang="en-US" sz="1800" b="1" i="1">
                <a:effectLst/>
                <a:latin typeface="+mj-lt"/>
                <a:ea typeface="Calibri" panose="020F0502020204030204" pitchFamily="34" charset="0"/>
                <a:cs typeface="Arial" panose="020B0604020202020204" pitchFamily="34" charset="0"/>
              </a:rPr>
              <a:t>Comp Plan Strategies:</a:t>
            </a:r>
            <a:r>
              <a:rPr lang="en-US" sz="1800" b="1">
                <a:effectLst/>
                <a:latin typeface="+mj-lt"/>
                <a:ea typeface="Calibri" panose="020F0502020204030204" pitchFamily="34" charset="0"/>
                <a:cs typeface="Arial" panose="020B0604020202020204" pitchFamily="34" charset="0"/>
              </a:rPr>
              <a:t> </a:t>
            </a:r>
            <a:endParaRPr lang="en-US" sz="1800">
              <a:effectLst/>
              <a:latin typeface="+mj-lt"/>
              <a:ea typeface="Calibri" panose="020F0502020204030204" pitchFamily="34" charset="0"/>
              <a:cs typeface="Arial" panose="020B0604020202020204" pitchFamily="34" charset="0"/>
            </a:endParaRPr>
          </a:p>
          <a:p>
            <a:pPr marL="0" marR="0" algn="just">
              <a:spcBef>
                <a:spcPts val="0"/>
              </a:spcBef>
              <a:spcAft>
                <a:spcPts val="0"/>
              </a:spcAft>
            </a:pPr>
            <a:r>
              <a:rPr lang="en-US" sz="1800">
                <a:effectLst/>
                <a:latin typeface="+mj-lt"/>
                <a:ea typeface="Calibri" panose="020F0502020204030204" pitchFamily="34" charset="0"/>
                <a:cs typeface="Arial" panose="020B0604020202020204" pitchFamily="34" charset="0"/>
              </a:rPr>
              <a:t>Policy 8.1.a: Maintain current, coordinated plans for delivery of desired service levels.</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8314" y="4229912"/>
            <a:ext cx="10829885" cy="1354217"/>
          </a:xfrm>
          <a:prstGeom prst="rect">
            <a:avLst/>
          </a:prstGeom>
          <a:solidFill>
            <a:schemeClr val="accent1">
              <a:lumMod val="20000"/>
              <a:lumOff val="80000"/>
              <a:alpha val="50000"/>
            </a:schemeClr>
          </a:solidFill>
        </p:spPr>
        <p:txBody>
          <a:bodyPr wrap="square">
            <a:spAutoFit/>
          </a:bodyPr>
          <a:lstStyle/>
          <a:p>
            <a:pPr marL="0" marR="0" algn="just">
              <a:spcBef>
                <a:spcPts val="600"/>
              </a:spcBef>
              <a:spcAft>
                <a:spcPts val="600"/>
              </a:spcAft>
            </a:pPr>
            <a:r>
              <a:rPr lang="en-US" sz="1800" b="1" i="1">
                <a:effectLst/>
                <a:ea typeface="Calibri" panose="020F0502020204030204" pitchFamily="34" charset="0"/>
                <a:cs typeface="Arial" panose="020B0604020202020204" pitchFamily="34" charset="0"/>
              </a:rPr>
              <a:t>Task: </a:t>
            </a:r>
            <a:r>
              <a:rPr lang="en-US" sz="1800">
                <a:effectLst/>
                <a:ea typeface="Calibri" panose="020F0502020204030204" pitchFamily="34" charset="0"/>
                <a:cs typeface="Arial" panose="020B0604020202020204" pitchFamily="34" charset="0"/>
              </a:rPr>
              <a:t>As government and non-government organizations plan for service delivery, Long-Range Planning staff can provide consistent data and projections on the population and demographics of the community, limiting consultant fees and standardizing level of service planning across the community.</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b="1">
                <a:effectLst/>
                <a:ea typeface="Calibri" panose="020F0502020204030204" pitchFamily="34" charset="0"/>
                <a:cs typeface="Arial" panose="020B0604020202020204" pitchFamily="34" charset="0"/>
              </a:rPr>
              <a:t> </a:t>
            </a:r>
            <a:r>
              <a:rPr lang="en-US">
                <a:effectLst/>
                <a:ea typeface="Calibri" panose="020F0502020204030204" pitchFamily="34" charset="0"/>
                <a:cs typeface="Arial" panose="020B0604020202020204" pitchFamily="34" charset="0"/>
              </a:rPr>
              <a:t>This task occurs annually and is a part of every year’s work plan.</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50</a:t>
            </a:fld>
            <a:endParaRPr lang="en-US"/>
          </a:p>
        </p:txBody>
      </p:sp>
      <p:graphicFrame>
        <p:nvGraphicFramePr>
          <p:cNvPr id="5" name="Content Placeholder 4">
            <a:extLst>
              <a:ext uri="{FF2B5EF4-FFF2-40B4-BE49-F238E27FC236}">
                <a16:creationId xmlns:a16="http://schemas.microsoft.com/office/drawing/2014/main" id="{A0FDCF4D-F16C-40A8-A28B-B2653A61CE9D}"/>
              </a:ext>
            </a:extLst>
          </p:cNvPr>
          <p:cNvGraphicFramePr>
            <a:graphicFrameLocks noGrp="1"/>
          </p:cNvGraphicFramePr>
          <p:nvPr>
            <p:ph idx="1"/>
            <p:extLst>
              <p:ext uri="{D42A27DB-BD31-4B8C-83A1-F6EECF244321}">
                <p14:modId xmlns:p14="http://schemas.microsoft.com/office/powerpoint/2010/main" val="4108708744"/>
              </p:ext>
            </p:extLst>
          </p:nvPr>
        </p:nvGraphicFramePr>
        <p:xfrm>
          <a:off x="168314" y="1130499"/>
          <a:ext cx="7424487" cy="2147485"/>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319461">
                  <a:extLst>
                    <a:ext uri="{9D8B030D-6E8A-4147-A177-3AD203B41FA5}">
                      <a16:colId xmlns:a16="http://schemas.microsoft.com/office/drawing/2014/main" val="4109348686"/>
                    </a:ext>
                  </a:extLst>
                </a:gridCol>
                <a:gridCol w="5105026">
                  <a:extLst>
                    <a:ext uri="{9D8B030D-6E8A-4147-A177-3AD203B41FA5}">
                      <a16:colId xmlns:a16="http://schemas.microsoft.com/office/drawing/2014/main" val="2250297071"/>
                    </a:ext>
                  </a:extLst>
                </a:gridCol>
              </a:tblGrid>
              <a:tr h="429497">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Progress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rowSpan="3">
                  <a:txBody>
                    <a:bodyPr/>
                    <a:lstStyle/>
                    <a:p>
                      <a:pPr marL="0" marR="0" algn="l">
                        <a:spcBef>
                          <a:spcPts val="500"/>
                        </a:spcBef>
                        <a:spcAft>
                          <a:spcPts val="500"/>
                        </a:spcAft>
                      </a:pPr>
                      <a:r>
                        <a:rPr lang="en-US" sz="1400">
                          <a:solidFill>
                            <a:srgbClr val="000000"/>
                          </a:solidFill>
                          <a:effectLst/>
                          <a:latin typeface="Palatino Linotype"/>
                          <a:ea typeface="Calibri" panose="020F0502020204030204" pitchFamily="34" charset="0"/>
                          <a:cs typeface="Arial"/>
                        </a:rPr>
                        <a:t>Ongoing</a:t>
                      </a:r>
                    </a:p>
                    <a:p>
                      <a:pPr marL="0" marR="0" lvl="0" algn="l">
                        <a:spcBef>
                          <a:spcPts val="500"/>
                        </a:spcBef>
                        <a:spcAft>
                          <a:spcPts val="500"/>
                        </a:spcAft>
                        <a:buNone/>
                      </a:pPr>
                      <a:r>
                        <a:rPr lang="en-US" sz="1400">
                          <a:solidFill>
                            <a:srgbClr val="000000"/>
                          </a:solidFill>
                          <a:effectLst/>
                          <a:latin typeface="Palatino Linotype"/>
                          <a:ea typeface="Calibri" panose="020F0502020204030204" pitchFamily="34" charset="0"/>
                          <a:cs typeface="Arial"/>
                        </a:rPr>
                        <a:t>As Requested</a:t>
                      </a:r>
                      <a:endParaRPr lang="en-US" sz="1400">
                        <a:effectLst/>
                        <a:latin typeface="Palatino Linotype"/>
                        <a:ea typeface="Calibri" panose="020F0502020204030204" pitchFamily="34" charset="0"/>
                        <a:cs typeface="Arial"/>
                      </a:endParaRPr>
                    </a:p>
                    <a:p>
                      <a:pPr marL="0" marR="0" lvl="0" algn="l">
                        <a:spcBef>
                          <a:spcPts val="500"/>
                        </a:spcBef>
                        <a:spcAft>
                          <a:spcPts val="500"/>
                        </a:spcAft>
                        <a:buNone/>
                      </a:pPr>
                      <a:r>
                        <a:rPr lang="en-US" sz="1400">
                          <a:solidFill>
                            <a:srgbClr val="000000"/>
                          </a:solidFill>
                          <a:effectLst/>
                          <a:latin typeface="Palatino Linotype"/>
                          <a:ea typeface="Calibri" panose="020F0502020204030204" pitchFamily="34" charset="0"/>
                          <a:cs typeface="Arial"/>
                        </a:rPr>
                        <a:t>Long-Range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2998819232"/>
                  </a:ext>
                </a:extLst>
              </a:tr>
              <a:tr h="429497">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Timeframe</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2678282279"/>
                  </a:ext>
                </a:extLst>
              </a:tr>
              <a:tr h="429497">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Task Lead</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1572570886"/>
                  </a:ext>
                </a:extLst>
              </a:tr>
              <a:tr h="429497">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Resources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extLst>
                  <a:ext uri="{0D108BD9-81ED-4DB2-BD59-A6C34878D82A}">
                    <a16:rowId xmlns:a16="http://schemas.microsoft.com/office/drawing/2014/main" val="2211939574"/>
                  </a:ext>
                </a:extLst>
              </a:tr>
              <a:tr h="429497">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Long-Range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50 </a:t>
                      </a:r>
                      <a:r>
                        <a:rPr lang="en-US" sz="1400" i="0" err="1">
                          <a:solidFill>
                            <a:srgbClr val="000000"/>
                          </a:solidFill>
                          <a:effectLst/>
                          <a:latin typeface="Palatino Linotype"/>
                          <a:ea typeface="Calibri" panose="020F0502020204030204" pitchFamily="34" charset="0"/>
                          <a:cs typeface="Arial"/>
                        </a:rPr>
                        <a:t>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3741860366"/>
                  </a:ext>
                </a:extLst>
              </a:tr>
            </a:tbl>
          </a:graphicData>
        </a:graphic>
      </p:graphicFrame>
      <p:grpSp>
        <p:nvGrpSpPr>
          <p:cNvPr id="9" name="Group 8">
            <a:extLst>
              <a:ext uri="{FF2B5EF4-FFF2-40B4-BE49-F238E27FC236}">
                <a16:creationId xmlns:a16="http://schemas.microsoft.com/office/drawing/2014/main" id="{99E46AC2-05BF-4DCA-B0B9-7DF3C8689F9C}"/>
              </a:ext>
            </a:extLst>
          </p:cNvPr>
          <p:cNvGrpSpPr/>
          <p:nvPr/>
        </p:nvGrpSpPr>
        <p:grpSpPr>
          <a:xfrm>
            <a:off x="6196189" y="179838"/>
            <a:ext cx="5995811" cy="779716"/>
            <a:chOff x="6196189" y="179838"/>
            <a:chExt cx="5995811" cy="779716"/>
          </a:xfrm>
        </p:grpSpPr>
        <p:sp>
          <p:nvSpPr>
            <p:cNvPr id="10" name="Arrow: Pentagon 9">
              <a:extLst>
                <a:ext uri="{FF2B5EF4-FFF2-40B4-BE49-F238E27FC236}">
                  <a16:creationId xmlns:a16="http://schemas.microsoft.com/office/drawing/2014/main" id="{FDE52255-7C4D-489A-A1B3-DF50175E5B87}"/>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B5B9EF2-44DE-4FD2-9CB9-AE1524A46D50}"/>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Tree>
    <p:extLst>
      <p:ext uri="{BB962C8B-B14F-4D97-AF65-F5344CB8AC3E}">
        <p14:creationId xmlns:p14="http://schemas.microsoft.com/office/powerpoint/2010/main" val="33418698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995811" cy="461665"/>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Other Comp Plan Coordination</a:t>
            </a:r>
          </a:p>
        </p:txBody>
      </p:sp>
      <p:sp>
        <p:nvSpPr>
          <p:cNvPr id="16" name="TextBox 15">
            <a:extLst>
              <a:ext uri="{FF2B5EF4-FFF2-40B4-BE49-F238E27FC236}">
                <a16:creationId xmlns:a16="http://schemas.microsoft.com/office/drawing/2014/main" id="{9B2BE26D-9CDD-4C17-8639-A03C69107940}"/>
              </a:ext>
            </a:extLst>
          </p:cNvPr>
          <p:cNvSpPr txBox="1"/>
          <p:nvPr/>
        </p:nvSpPr>
        <p:spPr>
          <a:xfrm>
            <a:off x="7875091" y="1130499"/>
            <a:ext cx="4008274" cy="646331"/>
          </a:xfrm>
          <a:prstGeom prst="rect">
            <a:avLst/>
          </a:prstGeom>
          <a:solidFill>
            <a:schemeClr val="accent1">
              <a:lumMod val="20000"/>
              <a:lumOff val="80000"/>
              <a:alpha val="50000"/>
            </a:schemeClr>
          </a:solidFill>
        </p:spPr>
        <p:txBody>
          <a:bodyPr wrap="square">
            <a:spAutoFit/>
          </a:bodyPr>
          <a:lstStyle/>
          <a:p>
            <a:pPr marL="0" marR="0" algn="just">
              <a:spcBef>
                <a:spcPts val="0"/>
              </a:spcBef>
              <a:spcAft>
                <a:spcPts val="0"/>
              </a:spcAft>
            </a:pPr>
            <a:r>
              <a:rPr lang="en-US" sz="1800" b="1" i="1">
                <a:effectLst/>
                <a:latin typeface="+mj-lt"/>
                <a:ea typeface="Calibri" panose="020F0502020204030204" pitchFamily="34" charset="0"/>
                <a:cs typeface="Arial" panose="020B0604020202020204" pitchFamily="34" charset="0"/>
              </a:rPr>
              <a:t>Comp Plan Strategies:</a:t>
            </a:r>
            <a:r>
              <a:rPr lang="en-US" sz="1800" b="1">
                <a:effectLst/>
                <a:latin typeface="+mj-lt"/>
                <a:ea typeface="Calibri" panose="020F0502020204030204" pitchFamily="34" charset="0"/>
                <a:cs typeface="Arial" panose="020B0604020202020204" pitchFamily="34" charset="0"/>
              </a:rPr>
              <a:t> </a:t>
            </a:r>
            <a:endParaRPr lang="en-US" sz="1800">
              <a:effectLst/>
              <a:latin typeface="+mj-lt"/>
              <a:ea typeface="Calibri" panose="020F0502020204030204" pitchFamily="34" charset="0"/>
              <a:cs typeface="Arial" panose="020B0604020202020204" pitchFamily="34" charset="0"/>
            </a:endParaRPr>
          </a:p>
          <a:p>
            <a:pPr marL="0" marR="0" algn="just">
              <a:spcBef>
                <a:spcPts val="0"/>
              </a:spcBef>
              <a:spcAft>
                <a:spcPts val="0"/>
              </a:spcAft>
            </a:pPr>
            <a:r>
              <a:rPr lang="en-US">
                <a:latin typeface="+mj-lt"/>
                <a:ea typeface="Calibri" panose="020F0502020204030204" pitchFamily="34" charset="0"/>
                <a:cs typeface="Arial" panose="020B0604020202020204" pitchFamily="34" charset="0"/>
              </a:rPr>
              <a:t>Varies </a:t>
            </a:r>
            <a:endParaRPr lang="en-US" sz="1800">
              <a:effectLst/>
              <a:latin typeface="+mj-lt"/>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D01BAD9C-3BEF-450A-A97E-4C9851CB45D4}"/>
              </a:ext>
            </a:extLst>
          </p:cNvPr>
          <p:cNvSpPr txBox="1"/>
          <p:nvPr/>
        </p:nvSpPr>
        <p:spPr>
          <a:xfrm>
            <a:off x="168314" y="4229912"/>
            <a:ext cx="10829885" cy="1077218"/>
          </a:xfrm>
          <a:prstGeom prst="rect">
            <a:avLst/>
          </a:prstGeom>
          <a:solidFill>
            <a:schemeClr val="accent1">
              <a:lumMod val="20000"/>
              <a:lumOff val="80000"/>
              <a:alpha val="50000"/>
            </a:schemeClr>
          </a:solidFill>
        </p:spPr>
        <p:txBody>
          <a:bodyPr wrap="square">
            <a:spAutoFit/>
          </a:bodyPr>
          <a:lstStyle/>
          <a:p>
            <a:pPr marL="0" marR="0" algn="just">
              <a:spcBef>
                <a:spcPts val="600"/>
              </a:spcBef>
              <a:spcAft>
                <a:spcPts val="600"/>
              </a:spcAft>
            </a:pPr>
            <a:r>
              <a:rPr lang="en-US" sz="1800" b="1" i="1">
                <a:effectLst/>
                <a:ea typeface="Calibri" panose="020F0502020204030204" pitchFamily="34" charset="0"/>
                <a:cs typeface="Arial" panose="020B0604020202020204" pitchFamily="34" charset="0"/>
              </a:rPr>
              <a:t>Task: </a:t>
            </a:r>
            <a:r>
              <a:rPr lang="en-US" sz="1800">
                <a:effectLst/>
                <a:ea typeface="Calibri" panose="020F0502020204030204" pitchFamily="34" charset="0"/>
                <a:cs typeface="Arial" panose="020B0604020202020204" pitchFamily="34" charset="0"/>
              </a:rPr>
              <a:t>In addition to the specific tasks described above, Long-Range Planning will assist other departments and agencies to coordinate consistency with the Comp Plan.</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b="1">
                <a:effectLst/>
                <a:ea typeface="Calibri" panose="020F0502020204030204" pitchFamily="34" charset="0"/>
                <a:cs typeface="Arial" panose="020B0604020202020204" pitchFamily="34" charset="0"/>
              </a:rPr>
              <a:t> </a:t>
            </a:r>
            <a:r>
              <a:rPr lang="en-US">
                <a:effectLst/>
                <a:ea typeface="Calibri" panose="020F0502020204030204" pitchFamily="34" charset="0"/>
                <a:cs typeface="Arial" panose="020B0604020202020204" pitchFamily="34" charset="0"/>
              </a:rPr>
              <a:t>This task occurs annually and is a part of every year’s work plan.</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51</a:t>
            </a:fld>
            <a:endParaRPr lang="en-US"/>
          </a:p>
        </p:txBody>
      </p:sp>
      <p:graphicFrame>
        <p:nvGraphicFramePr>
          <p:cNvPr id="7" name="Content Placeholder 6">
            <a:extLst>
              <a:ext uri="{FF2B5EF4-FFF2-40B4-BE49-F238E27FC236}">
                <a16:creationId xmlns:a16="http://schemas.microsoft.com/office/drawing/2014/main" id="{314DAA03-1EEB-47EF-ACEC-5F119AACD24A}"/>
              </a:ext>
            </a:extLst>
          </p:cNvPr>
          <p:cNvGraphicFramePr>
            <a:graphicFrameLocks noGrp="1"/>
          </p:cNvGraphicFramePr>
          <p:nvPr>
            <p:ph idx="1"/>
            <p:extLst>
              <p:ext uri="{D42A27DB-BD31-4B8C-83A1-F6EECF244321}">
                <p14:modId xmlns:p14="http://schemas.microsoft.com/office/powerpoint/2010/main" val="1786794204"/>
              </p:ext>
            </p:extLst>
          </p:nvPr>
        </p:nvGraphicFramePr>
        <p:xfrm>
          <a:off x="308635" y="1261505"/>
          <a:ext cx="7197951" cy="1680138"/>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248689">
                  <a:extLst>
                    <a:ext uri="{9D8B030D-6E8A-4147-A177-3AD203B41FA5}">
                      <a16:colId xmlns:a16="http://schemas.microsoft.com/office/drawing/2014/main" val="797860973"/>
                    </a:ext>
                  </a:extLst>
                </a:gridCol>
                <a:gridCol w="4949262">
                  <a:extLst>
                    <a:ext uri="{9D8B030D-6E8A-4147-A177-3AD203B41FA5}">
                      <a16:colId xmlns:a16="http://schemas.microsoft.com/office/drawing/2014/main" val="4026575097"/>
                    </a:ext>
                  </a:extLst>
                </a:gridCol>
              </a:tblGrid>
              <a:tr h="280023">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Progress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rowSpan="3">
                  <a:txBody>
                    <a:bodyPr/>
                    <a:lstStyle/>
                    <a:p>
                      <a:pPr marL="0" marR="0" algn="l">
                        <a:spcBef>
                          <a:spcPts val="300"/>
                        </a:spcBef>
                        <a:spcAft>
                          <a:spcPts val="300"/>
                        </a:spcAft>
                      </a:pPr>
                      <a:r>
                        <a:rPr lang="en-US" sz="1400">
                          <a:solidFill>
                            <a:srgbClr val="000000"/>
                          </a:solidFill>
                          <a:effectLst/>
                          <a:latin typeface="Palatino Linotype"/>
                          <a:ea typeface="Calibri" panose="020F0502020204030204" pitchFamily="34" charset="0"/>
                          <a:cs typeface="Arial"/>
                        </a:rPr>
                        <a:t>Ongoing</a:t>
                      </a:r>
                    </a:p>
                    <a:p>
                      <a:pPr marL="0" marR="0" lvl="0" algn="l">
                        <a:spcBef>
                          <a:spcPts val="300"/>
                        </a:spcBef>
                        <a:spcAft>
                          <a:spcPts val="300"/>
                        </a:spcAft>
                        <a:buNone/>
                      </a:pPr>
                      <a:r>
                        <a:rPr lang="en-US" sz="1400">
                          <a:solidFill>
                            <a:srgbClr val="000000"/>
                          </a:solidFill>
                          <a:effectLst/>
                          <a:latin typeface="Palatino Linotype"/>
                          <a:ea typeface="Calibri" panose="020F0502020204030204" pitchFamily="34" charset="0"/>
                          <a:cs typeface="Arial"/>
                        </a:rPr>
                        <a:t>Ongoing</a:t>
                      </a:r>
                      <a:endParaRPr lang="en-US" sz="1400">
                        <a:effectLst/>
                        <a:latin typeface="Palatino Linotype"/>
                        <a:ea typeface="Calibri" panose="020F0502020204030204" pitchFamily="34" charset="0"/>
                        <a:cs typeface="Arial"/>
                      </a:endParaRPr>
                    </a:p>
                    <a:p>
                      <a:pPr marL="0" marR="0" lvl="0" algn="l">
                        <a:spcBef>
                          <a:spcPts val="300"/>
                        </a:spcBef>
                        <a:spcAft>
                          <a:spcPts val="300"/>
                        </a:spcAft>
                        <a:buNone/>
                      </a:pPr>
                      <a:r>
                        <a:rPr lang="en-US" sz="1400">
                          <a:solidFill>
                            <a:srgbClr val="000000"/>
                          </a:solidFill>
                          <a:effectLst/>
                          <a:latin typeface="Palatino Linotype"/>
                          <a:ea typeface="Calibri" panose="020F0502020204030204" pitchFamily="34" charset="0"/>
                          <a:cs typeface="Arial"/>
                        </a:rPr>
                        <a:t>Long-Range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698835638"/>
                  </a:ext>
                </a:extLst>
              </a:tr>
              <a:tr h="280023">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Timeframe</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190633380"/>
                  </a:ext>
                </a:extLst>
              </a:tr>
              <a:tr h="280023">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Task Lead</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2268707853"/>
                  </a:ext>
                </a:extLst>
              </a:tr>
              <a:tr h="280023">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Resources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extLst>
                  <a:ext uri="{0D108BD9-81ED-4DB2-BD59-A6C34878D82A}">
                    <a16:rowId xmlns:a16="http://schemas.microsoft.com/office/drawing/2014/main" val="2969852280"/>
                  </a:ext>
                </a:extLst>
              </a:tr>
              <a:tr h="280023">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Long-Range Planning</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100 </a:t>
                      </a:r>
                      <a:r>
                        <a:rPr lang="en-US" sz="1400" i="0" err="1">
                          <a:solidFill>
                            <a:srgbClr val="000000"/>
                          </a:solidFill>
                          <a:effectLst/>
                          <a:latin typeface="Palatino Linotype"/>
                          <a:ea typeface="Calibri" panose="020F0502020204030204" pitchFamily="34" charset="0"/>
                          <a:cs typeface="Arial"/>
                        </a:rPr>
                        <a:t>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078643243"/>
                  </a:ext>
                </a:extLst>
              </a:tr>
              <a:tr h="280023">
                <a:tc>
                  <a:txBody>
                    <a:bodyPr/>
                    <a:lstStyle/>
                    <a:p>
                      <a:pPr marL="99695" marR="0" algn="l">
                        <a:spcBef>
                          <a:spcPts val="0"/>
                        </a:spcBef>
                        <a:spcAft>
                          <a:spcPts val="0"/>
                        </a:spcAft>
                      </a:pPr>
                      <a:r>
                        <a:rPr lang="en-US" sz="1400" i="1">
                          <a:solidFill>
                            <a:srgbClr val="FFFFFF"/>
                          </a:solidFill>
                          <a:effectLst/>
                          <a:latin typeface="Palatino Linotype"/>
                          <a:ea typeface="Calibri" panose="020F0502020204030204" pitchFamily="34" charset="0"/>
                          <a:cs typeface="Arial"/>
                        </a:rPr>
                        <a:t>County Planning Director</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i="0">
                          <a:solidFill>
                            <a:srgbClr val="000000"/>
                          </a:solidFill>
                          <a:effectLst/>
                          <a:latin typeface="Palatino Linotype"/>
                          <a:ea typeface="Calibri" panose="020F0502020204030204" pitchFamily="34" charset="0"/>
                          <a:cs typeface="Arial"/>
                        </a:rPr>
                        <a:t>75 </a:t>
                      </a:r>
                      <a:r>
                        <a:rPr lang="en-US" sz="1400" i="0" err="1">
                          <a:solidFill>
                            <a:srgbClr val="000000"/>
                          </a:solidFill>
                          <a:effectLst/>
                          <a:latin typeface="Palatino Linotype"/>
                          <a:ea typeface="Calibri" panose="020F0502020204030204" pitchFamily="34" charset="0"/>
                          <a:cs typeface="Arial"/>
                        </a:rPr>
                        <a:t>hrs</a:t>
                      </a:r>
                      <a:endParaRPr lang="en-US" sz="1400" i="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161437249"/>
                  </a:ext>
                </a:extLst>
              </a:tr>
            </a:tbl>
          </a:graphicData>
        </a:graphic>
      </p:graphicFrame>
      <p:grpSp>
        <p:nvGrpSpPr>
          <p:cNvPr id="9" name="Group 8">
            <a:extLst>
              <a:ext uri="{FF2B5EF4-FFF2-40B4-BE49-F238E27FC236}">
                <a16:creationId xmlns:a16="http://schemas.microsoft.com/office/drawing/2014/main" id="{508846FD-B1C8-4DDF-8D6E-49B454D1279F}"/>
              </a:ext>
            </a:extLst>
          </p:cNvPr>
          <p:cNvGrpSpPr/>
          <p:nvPr/>
        </p:nvGrpSpPr>
        <p:grpSpPr>
          <a:xfrm>
            <a:off x="6196189" y="179838"/>
            <a:ext cx="5995811" cy="779716"/>
            <a:chOff x="6196189" y="179838"/>
            <a:chExt cx="5995811" cy="779716"/>
          </a:xfrm>
        </p:grpSpPr>
        <p:sp>
          <p:nvSpPr>
            <p:cNvPr id="10" name="Arrow: Pentagon 9">
              <a:extLst>
                <a:ext uri="{FF2B5EF4-FFF2-40B4-BE49-F238E27FC236}">
                  <a16:creationId xmlns:a16="http://schemas.microsoft.com/office/drawing/2014/main" id="{1E8FD1A9-F740-4174-9C93-155580D4737C}"/>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6D20CA7-1096-42CF-A9B8-21DFE5334A22}"/>
                </a:ext>
              </a:extLst>
            </p:cNvPr>
            <p:cNvSpPr/>
            <p:nvPr/>
          </p:nvSpPr>
          <p:spPr>
            <a:xfrm>
              <a:off x="7795169" y="179838"/>
              <a:ext cx="3432030" cy="769441"/>
            </a:xfrm>
            <a:prstGeom prst="rect">
              <a:avLst/>
            </a:prstGeom>
          </p:spPr>
          <p:txBody>
            <a:bodyPr wrap="none">
              <a:spAutoFit/>
            </a:bodyPr>
            <a:lstStyle/>
            <a:p>
              <a:r>
                <a:rPr lang="en-US" sz="4400">
                  <a:solidFill>
                    <a:srgbClr val="1C4F24"/>
                  </a:solidFill>
                  <a:ea typeface="+mj-ea"/>
                  <a:cs typeface="+mj-cs"/>
                </a:rPr>
                <a:t>Ongoing Tasks</a:t>
              </a:r>
              <a:endParaRPr lang="en-US"/>
            </a:p>
          </p:txBody>
        </p:sp>
      </p:grpSp>
    </p:spTree>
    <p:extLst>
      <p:ext uri="{BB962C8B-B14F-4D97-AF65-F5344CB8AC3E}">
        <p14:creationId xmlns:p14="http://schemas.microsoft.com/office/powerpoint/2010/main" val="37274225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724069" y="564165"/>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4069" y="625644"/>
            <a:ext cx="10972800" cy="1143000"/>
          </a:xfrm>
        </p:spPr>
        <p:txBody>
          <a:bodyPr/>
          <a:lstStyle/>
          <a:p>
            <a:pPr algn="r"/>
            <a:r>
              <a:rPr lang="en-US"/>
              <a:t>Future Tasks – Non-Budgeted and/or Unscheduled</a:t>
            </a:r>
            <a:endParaRPr lang="en-US" u="sng"/>
          </a:p>
        </p:txBody>
      </p:sp>
      <p:sp>
        <p:nvSpPr>
          <p:cNvPr id="8" name="TextBox 7">
            <a:extLst>
              <a:ext uri="{FF2B5EF4-FFF2-40B4-BE49-F238E27FC236}">
                <a16:creationId xmlns:a16="http://schemas.microsoft.com/office/drawing/2014/main" id="{4737CDF6-8DE0-413B-87FC-5E929DC11141}"/>
              </a:ext>
            </a:extLst>
          </p:cNvPr>
          <p:cNvSpPr txBox="1"/>
          <p:nvPr/>
        </p:nvSpPr>
        <p:spPr>
          <a:xfrm>
            <a:off x="1396094" y="2010212"/>
            <a:ext cx="9965870" cy="2308324"/>
          </a:xfrm>
          <a:prstGeom prst="rect">
            <a:avLst/>
          </a:prstGeom>
          <a:noFill/>
        </p:spPr>
        <p:txBody>
          <a:bodyPr wrap="square" rtlCol="0">
            <a:spAutoFit/>
          </a:bodyPr>
          <a:lstStyle/>
          <a:p>
            <a:pPr marL="0" marR="0">
              <a:spcBef>
                <a:spcPts val="0"/>
              </a:spcBef>
              <a:spcAft>
                <a:spcPts val="1000"/>
              </a:spcAft>
            </a:pPr>
            <a:r>
              <a:rPr lang="en-US" sz="2400">
                <a:effectLst/>
                <a:latin typeface="+mj-lt"/>
                <a:ea typeface="Calibri" panose="020F0502020204030204" pitchFamily="34" charset="0"/>
                <a:cs typeface="Arial" panose="020B0604020202020204" pitchFamily="34" charset="0"/>
              </a:rPr>
              <a:t>The following tasks are in the line-up for implementation in </a:t>
            </a:r>
            <a:r>
              <a:rPr lang="en-US" sz="2400" u="sng">
                <a:effectLst/>
                <a:latin typeface="+mj-lt"/>
                <a:ea typeface="Calibri" panose="020F0502020204030204" pitchFamily="34" charset="0"/>
                <a:cs typeface="Arial" panose="020B0604020202020204" pitchFamily="34" charset="0"/>
              </a:rPr>
              <a:t>future years but are not recommended to begin in Fiscal Year 25.</a:t>
            </a:r>
            <a:r>
              <a:rPr lang="en-US" sz="2400">
                <a:effectLst/>
                <a:latin typeface="+mj-lt"/>
                <a:ea typeface="Calibri" panose="020F0502020204030204" pitchFamily="34" charset="0"/>
                <a:cs typeface="Arial" panose="020B0604020202020204" pitchFamily="34" charset="0"/>
              </a:rPr>
              <a:t> Staff and fiscal resources for these tasks will be considered and updated in a future Work Plan, unless there is interest to identify any of these tasks as an immediate priority to be added to the FY 25 Work Plan.  </a:t>
            </a:r>
            <a:r>
              <a:rPr lang="en-US" sz="2400">
                <a:latin typeface="+mj-lt"/>
                <a:ea typeface="Calibri" panose="020F0502020204030204" pitchFamily="34" charset="0"/>
                <a:cs typeface="Arial" panose="020B0604020202020204" pitchFamily="34" charset="0"/>
              </a:rPr>
              <a:t>Based on limited Staff resources, adding items to the FY 25 Work Plan will require removing other priorities. </a:t>
            </a:r>
            <a:endParaRPr lang="en-US" sz="2400">
              <a:effectLst/>
              <a:latin typeface="+mj-lt"/>
              <a:ea typeface="Calibri" panose="020F0502020204030204" pitchFamily="34" charset="0"/>
              <a:cs typeface="Arial" panose="020B0604020202020204" pitchFamily="34" charset="0"/>
            </a:endParaRPr>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fld id="{C219BBF7-4ABE-45B4-9BEF-3F8F75DC0670}" type="slidenum">
              <a:rPr lang="en-US" smtClean="0"/>
              <a:t>52</a:t>
            </a:fld>
            <a:endParaRPr lang="en-US"/>
          </a:p>
        </p:txBody>
      </p:sp>
    </p:spTree>
    <p:extLst>
      <p:ext uri="{BB962C8B-B14F-4D97-AF65-F5344CB8AC3E}">
        <p14:creationId xmlns:p14="http://schemas.microsoft.com/office/powerpoint/2010/main" val="5422779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841027" y="153454"/>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fld id="{C219BBF7-4ABE-45B4-9BEF-3F8F75DC0670}" type="slidenum">
              <a:rPr lang="en-US" smtClean="0"/>
              <a:t>53</a:t>
            </a:fld>
            <a:endParaRPr lang="en-US"/>
          </a:p>
        </p:txBody>
      </p:sp>
      <p:graphicFrame>
        <p:nvGraphicFramePr>
          <p:cNvPr id="6" name="Table 4">
            <a:extLst>
              <a:ext uri="{FF2B5EF4-FFF2-40B4-BE49-F238E27FC236}">
                <a16:creationId xmlns:a16="http://schemas.microsoft.com/office/drawing/2014/main" id="{B6DF9F8C-0489-47DC-8EE7-D6472D32F562}"/>
              </a:ext>
            </a:extLst>
          </p:cNvPr>
          <p:cNvGraphicFramePr>
            <a:graphicFrameLocks noGrp="1"/>
          </p:cNvGraphicFramePr>
          <p:nvPr>
            <p:extLst>
              <p:ext uri="{D42A27DB-BD31-4B8C-83A1-F6EECF244321}">
                <p14:modId xmlns:p14="http://schemas.microsoft.com/office/powerpoint/2010/main" val="311795626"/>
              </p:ext>
            </p:extLst>
          </p:nvPr>
        </p:nvGraphicFramePr>
        <p:xfrm>
          <a:off x="1785320" y="1459077"/>
          <a:ext cx="8621360" cy="3573340"/>
        </p:xfrm>
        <a:graphic>
          <a:graphicData uri="http://schemas.openxmlformats.org/drawingml/2006/table">
            <a:tbl>
              <a:tblPr firstRow="1" bandRow="1">
                <a:tableStyleId>{1FECB4D8-DB02-4DC6-A0A2-4F2EBAE1DC90}</a:tableStyleId>
              </a:tblPr>
              <a:tblGrid>
                <a:gridCol w="5832030">
                  <a:extLst>
                    <a:ext uri="{9D8B030D-6E8A-4147-A177-3AD203B41FA5}">
                      <a16:colId xmlns:a16="http://schemas.microsoft.com/office/drawing/2014/main" val="1609543388"/>
                    </a:ext>
                  </a:extLst>
                </a:gridCol>
                <a:gridCol w="2789330">
                  <a:extLst>
                    <a:ext uri="{9D8B030D-6E8A-4147-A177-3AD203B41FA5}">
                      <a16:colId xmlns:a16="http://schemas.microsoft.com/office/drawing/2014/main" val="828806602"/>
                    </a:ext>
                  </a:extLst>
                </a:gridCol>
              </a:tblGrid>
              <a:tr h="312787">
                <a:tc>
                  <a:txBody>
                    <a:bodyPr/>
                    <a:lstStyle/>
                    <a:p>
                      <a:r>
                        <a:rPr lang="en-US" sz="1400">
                          <a:solidFill>
                            <a:schemeClr val="tx1"/>
                          </a:solidFill>
                        </a:rPr>
                        <a:t>Project</a:t>
                      </a:r>
                    </a:p>
                  </a:txBody>
                  <a:tcPr/>
                </a:tc>
                <a:tc>
                  <a:txBody>
                    <a:bodyPr/>
                    <a:lstStyle/>
                    <a:p>
                      <a:r>
                        <a:rPr lang="en-US" sz="1400">
                          <a:solidFill>
                            <a:schemeClr val="tx1"/>
                          </a:solidFill>
                        </a:rPr>
                        <a:t>Page</a:t>
                      </a:r>
                    </a:p>
                  </a:txBody>
                  <a:tcPr/>
                </a:tc>
                <a:extLst>
                  <a:ext uri="{0D108BD9-81ED-4DB2-BD59-A6C34878D82A}">
                    <a16:rowId xmlns:a16="http://schemas.microsoft.com/office/drawing/2014/main" val="1311465191"/>
                  </a:ext>
                </a:extLst>
              </a:tr>
              <a:tr h="347022">
                <a:tc>
                  <a:txBody>
                    <a:bodyPr/>
                    <a:lstStyle/>
                    <a:p>
                      <a:r>
                        <a:rPr lang="en-US" sz="1400">
                          <a:solidFill>
                            <a:schemeClr val="tx1"/>
                          </a:solidFill>
                        </a:rPr>
                        <a:t>County Early Childcare/Education LDR Amendments</a:t>
                      </a:r>
                    </a:p>
                  </a:txBody>
                  <a:tcPr/>
                </a:tc>
                <a:tc>
                  <a:txBody>
                    <a:bodyPr/>
                    <a:lstStyle/>
                    <a:p>
                      <a:r>
                        <a:rPr lang="en-US" sz="1400">
                          <a:solidFill>
                            <a:schemeClr val="tx1"/>
                          </a:solidFill>
                        </a:rPr>
                        <a:t>55</a:t>
                      </a:r>
                    </a:p>
                  </a:txBody>
                  <a:tcPr/>
                </a:tc>
                <a:extLst>
                  <a:ext uri="{0D108BD9-81ED-4DB2-BD59-A6C34878D82A}">
                    <a16:rowId xmlns:a16="http://schemas.microsoft.com/office/drawing/2014/main" val="264684475"/>
                  </a:ext>
                </a:extLst>
              </a:tr>
              <a:tr h="315311">
                <a:tc>
                  <a:txBody>
                    <a:bodyPr/>
                    <a:lstStyle/>
                    <a:p>
                      <a:r>
                        <a:rPr lang="en-US" sz="1400">
                          <a:solidFill>
                            <a:schemeClr val="tx1"/>
                          </a:solidFill>
                        </a:rPr>
                        <a:t>Town Sign Standards Update</a:t>
                      </a:r>
                    </a:p>
                  </a:txBody>
                  <a:tcPr/>
                </a:tc>
                <a:tc>
                  <a:txBody>
                    <a:bodyPr/>
                    <a:lstStyle/>
                    <a:p>
                      <a:r>
                        <a:rPr lang="en-US" sz="1400">
                          <a:solidFill>
                            <a:schemeClr val="tx1"/>
                          </a:solidFill>
                        </a:rPr>
                        <a:t>56</a:t>
                      </a:r>
                    </a:p>
                  </a:txBody>
                  <a:tcPr/>
                </a:tc>
                <a:extLst>
                  <a:ext uri="{0D108BD9-81ED-4DB2-BD59-A6C34878D82A}">
                    <a16:rowId xmlns:a16="http://schemas.microsoft.com/office/drawing/2014/main" val="1962366960"/>
                  </a:ext>
                </a:extLst>
              </a:tr>
              <a:tr h="327040">
                <a:tc>
                  <a:txBody>
                    <a:bodyPr/>
                    <a:lstStyle/>
                    <a:p>
                      <a:r>
                        <a:rPr lang="en-US" sz="1400">
                          <a:solidFill>
                            <a:schemeClr val="tx1"/>
                          </a:solidFill>
                        </a:rPr>
                        <a:t>Town Review of Character Change in Stable and Transitional Districts</a:t>
                      </a:r>
                    </a:p>
                  </a:txBody>
                  <a:tcPr/>
                </a:tc>
                <a:tc>
                  <a:txBody>
                    <a:bodyPr/>
                    <a:lstStyle/>
                    <a:p>
                      <a:r>
                        <a:rPr lang="en-US" sz="1400">
                          <a:solidFill>
                            <a:schemeClr val="tx1"/>
                          </a:solidFill>
                        </a:rPr>
                        <a:t>57</a:t>
                      </a:r>
                    </a:p>
                  </a:txBody>
                  <a:tcPr/>
                </a:tc>
                <a:extLst>
                  <a:ext uri="{0D108BD9-81ED-4DB2-BD59-A6C34878D82A}">
                    <a16:rowId xmlns:a16="http://schemas.microsoft.com/office/drawing/2014/main" val="3920515636"/>
                  </a:ext>
                </a:extLst>
              </a:tr>
              <a:tr h="312787">
                <a:tc>
                  <a:txBody>
                    <a:bodyPr/>
                    <a:lstStyle/>
                    <a:p>
                      <a:r>
                        <a:rPr lang="en-US" sz="1400">
                          <a:solidFill>
                            <a:schemeClr val="tx1"/>
                          </a:solidFill>
                        </a:rPr>
                        <a:t>County Development Exactions Update</a:t>
                      </a:r>
                    </a:p>
                  </a:txBody>
                  <a:tcPr/>
                </a:tc>
                <a:tc>
                  <a:txBody>
                    <a:bodyPr/>
                    <a:lstStyle/>
                    <a:p>
                      <a:r>
                        <a:rPr lang="en-US" sz="1400">
                          <a:solidFill>
                            <a:schemeClr val="tx1"/>
                          </a:solidFill>
                        </a:rPr>
                        <a:t>58</a:t>
                      </a:r>
                    </a:p>
                  </a:txBody>
                  <a:tcPr/>
                </a:tc>
                <a:extLst>
                  <a:ext uri="{0D108BD9-81ED-4DB2-BD59-A6C34878D82A}">
                    <a16:rowId xmlns:a16="http://schemas.microsoft.com/office/drawing/2014/main" val="2432110756"/>
                  </a:ext>
                </a:extLst>
              </a:tr>
              <a:tr h="353976">
                <a:tc>
                  <a:txBody>
                    <a:bodyPr/>
                    <a:lstStyle/>
                    <a:p>
                      <a:r>
                        <a:rPr lang="en-US" sz="1400">
                          <a:solidFill>
                            <a:schemeClr val="tx1"/>
                          </a:solidFill>
                        </a:rPr>
                        <a:t>Town Lodging and Short Term Rental Review Phase II</a:t>
                      </a:r>
                    </a:p>
                  </a:txBody>
                  <a:tcPr/>
                </a:tc>
                <a:tc>
                  <a:txBody>
                    <a:bodyPr/>
                    <a:lstStyle/>
                    <a:p>
                      <a:r>
                        <a:rPr lang="en-US" sz="1400">
                          <a:solidFill>
                            <a:schemeClr val="tx1"/>
                          </a:solidFill>
                        </a:rPr>
                        <a:t>59</a:t>
                      </a:r>
                    </a:p>
                  </a:txBody>
                  <a:tcPr/>
                </a:tc>
                <a:extLst>
                  <a:ext uri="{0D108BD9-81ED-4DB2-BD59-A6C34878D82A}">
                    <a16:rowId xmlns:a16="http://schemas.microsoft.com/office/drawing/2014/main" val="271560145"/>
                  </a:ext>
                </a:extLst>
              </a:tr>
              <a:tr h="338617">
                <a:tc>
                  <a:txBody>
                    <a:bodyPr/>
                    <a:lstStyle/>
                    <a:p>
                      <a:r>
                        <a:rPr lang="en-US" sz="1400">
                          <a:solidFill>
                            <a:schemeClr val="tx1"/>
                          </a:solidFill>
                        </a:rPr>
                        <a:t>Town Natural Resource LDRs</a:t>
                      </a:r>
                    </a:p>
                  </a:txBody>
                  <a:tcPr/>
                </a:tc>
                <a:tc>
                  <a:txBody>
                    <a:bodyPr/>
                    <a:lstStyle/>
                    <a:p>
                      <a:r>
                        <a:rPr lang="en-US" sz="1400">
                          <a:solidFill>
                            <a:schemeClr val="tx1"/>
                          </a:solidFill>
                        </a:rPr>
                        <a:t>60</a:t>
                      </a:r>
                    </a:p>
                  </a:txBody>
                  <a:tcPr/>
                </a:tc>
                <a:extLst>
                  <a:ext uri="{0D108BD9-81ED-4DB2-BD59-A6C34878D82A}">
                    <a16:rowId xmlns:a16="http://schemas.microsoft.com/office/drawing/2014/main" val="2962220259"/>
                  </a:ext>
                </a:extLst>
              </a:tr>
              <a:tr h="368016">
                <a:tc>
                  <a:txBody>
                    <a:bodyPr/>
                    <a:lstStyle/>
                    <a:p>
                      <a:r>
                        <a:rPr lang="en-US" sz="1400">
                          <a:solidFill>
                            <a:schemeClr val="tx1"/>
                          </a:solidFill>
                        </a:rPr>
                        <a:t>Joint Local Connectors Capital Project Group 4 Charter/Concept Design East West Connector</a:t>
                      </a:r>
                    </a:p>
                  </a:txBody>
                  <a:tcPr/>
                </a:tc>
                <a:tc>
                  <a:txBody>
                    <a:bodyPr/>
                    <a:lstStyle/>
                    <a:p>
                      <a:r>
                        <a:rPr lang="en-US" sz="1400">
                          <a:solidFill>
                            <a:schemeClr val="tx1"/>
                          </a:solidFill>
                        </a:rPr>
                        <a:t>61</a:t>
                      </a:r>
                    </a:p>
                  </a:txBody>
                  <a:tcPr/>
                </a:tc>
                <a:extLst>
                  <a:ext uri="{0D108BD9-81ED-4DB2-BD59-A6C34878D82A}">
                    <a16:rowId xmlns:a16="http://schemas.microsoft.com/office/drawing/2014/main" val="89825204"/>
                  </a:ext>
                </a:extLst>
              </a:tr>
              <a:tr h="373820">
                <a:tc>
                  <a:txBody>
                    <a:bodyPr/>
                    <a:lstStyle/>
                    <a:p>
                      <a:r>
                        <a:rPr lang="en-US" sz="1400">
                          <a:solidFill>
                            <a:schemeClr val="tx1"/>
                          </a:solidFill>
                        </a:rPr>
                        <a:t>Town of Jackson DEI Phase I work</a:t>
                      </a:r>
                    </a:p>
                  </a:txBody>
                  <a:tcPr/>
                </a:tc>
                <a:tc>
                  <a:txBody>
                    <a:bodyPr/>
                    <a:lstStyle/>
                    <a:p>
                      <a:r>
                        <a:rPr lang="en-US" sz="1400">
                          <a:solidFill>
                            <a:schemeClr val="tx1"/>
                          </a:solidFill>
                        </a:rPr>
                        <a:t>62</a:t>
                      </a:r>
                    </a:p>
                  </a:txBody>
                  <a:tcPr/>
                </a:tc>
                <a:extLst>
                  <a:ext uri="{0D108BD9-81ED-4DB2-BD59-A6C34878D82A}">
                    <a16:rowId xmlns:a16="http://schemas.microsoft.com/office/drawing/2014/main" val="1321539749"/>
                  </a:ext>
                </a:extLst>
              </a:tr>
              <a:tr h="373820">
                <a:tc>
                  <a:txBody>
                    <a:bodyPr/>
                    <a:lstStyle/>
                    <a:p>
                      <a:r>
                        <a:rPr lang="en-US" sz="1400">
                          <a:solidFill>
                            <a:schemeClr val="tx1"/>
                          </a:solidFill>
                        </a:rPr>
                        <a:t>Update of Legacy Zoning Prioritization Areas</a:t>
                      </a:r>
                    </a:p>
                  </a:txBody>
                  <a:tcPr/>
                </a:tc>
                <a:tc>
                  <a:txBody>
                    <a:bodyPr/>
                    <a:lstStyle/>
                    <a:p>
                      <a:r>
                        <a:rPr lang="en-US" sz="1400">
                          <a:solidFill>
                            <a:schemeClr val="tx1"/>
                          </a:solidFill>
                        </a:rPr>
                        <a:t>63</a:t>
                      </a:r>
                    </a:p>
                  </a:txBody>
                  <a:tcPr/>
                </a:tc>
                <a:extLst>
                  <a:ext uri="{0D108BD9-81ED-4DB2-BD59-A6C34878D82A}">
                    <a16:rowId xmlns:a16="http://schemas.microsoft.com/office/drawing/2014/main" val="3220848061"/>
                  </a:ext>
                </a:extLst>
              </a:tr>
            </a:tbl>
          </a:graphicData>
        </a:graphic>
      </p:graphicFrame>
      <p:sp>
        <p:nvSpPr>
          <p:cNvPr id="8" name="Title 1">
            <a:extLst>
              <a:ext uri="{FF2B5EF4-FFF2-40B4-BE49-F238E27FC236}">
                <a16:creationId xmlns:a16="http://schemas.microsoft.com/office/drawing/2014/main" id="{8F9DF398-61E3-41AF-8797-6FB72CEB60B4}"/>
              </a:ext>
            </a:extLst>
          </p:cNvPr>
          <p:cNvSpPr txBox="1">
            <a:spLocks/>
          </p:cNvSpPr>
          <p:nvPr/>
        </p:nvSpPr>
        <p:spPr bwMode="auto">
          <a:xfrm>
            <a:off x="609600" y="234765"/>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r"/>
            <a:r>
              <a:rPr lang="en-US"/>
              <a:t>Future Tasks – Non-Budgeted and/or Unscheduled</a:t>
            </a:r>
            <a:endParaRPr lang="en-US" u="sng"/>
          </a:p>
        </p:txBody>
      </p:sp>
    </p:spTree>
    <p:extLst>
      <p:ext uri="{BB962C8B-B14F-4D97-AF65-F5344CB8AC3E}">
        <p14:creationId xmlns:p14="http://schemas.microsoft.com/office/powerpoint/2010/main" val="20495953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995811" cy="830997"/>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County Early Childcare/Education LDR Amendments</a:t>
            </a:r>
          </a:p>
        </p:txBody>
      </p:sp>
      <p:sp>
        <p:nvSpPr>
          <p:cNvPr id="16" name="TextBox 15">
            <a:extLst>
              <a:ext uri="{FF2B5EF4-FFF2-40B4-BE49-F238E27FC236}">
                <a16:creationId xmlns:a16="http://schemas.microsoft.com/office/drawing/2014/main" id="{9B2BE26D-9CDD-4C17-8639-A03C69107940}"/>
              </a:ext>
            </a:extLst>
          </p:cNvPr>
          <p:cNvSpPr txBox="1"/>
          <p:nvPr/>
        </p:nvSpPr>
        <p:spPr>
          <a:xfrm>
            <a:off x="7875091" y="1130499"/>
            <a:ext cx="4008274" cy="2862322"/>
          </a:xfrm>
          <a:prstGeom prst="rect">
            <a:avLst/>
          </a:prstGeom>
          <a:solidFill>
            <a:schemeClr val="accent1">
              <a:lumMod val="20000"/>
              <a:lumOff val="80000"/>
              <a:alpha val="50000"/>
            </a:schemeClr>
          </a:solidFill>
        </p:spPr>
        <p:txBody>
          <a:bodyPr wrap="square">
            <a:spAutoFit/>
          </a:bodyPr>
          <a:lstStyle/>
          <a:p>
            <a:pPr marL="0" marR="0" algn="just">
              <a:spcBef>
                <a:spcPts val="0"/>
              </a:spcBef>
              <a:spcAft>
                <a:spcPts val="0"/>
              </a:spcAft>
            </a:pPr>
            <a:r>
              <a:rPr lang="en-US" sz="1800" b="1" i="1">
                <a:effectLst/>
                <a:latin typeface="+mj-lt"/>
                <a:ea typeface="Calibri" panose="020F0502020204030204" pitchFamily="34" charset="0"/>
                <a:cs typeface="Arial" panose="020B0604020202020204" pitchFamily="34" charset="0"/>
              </a:rPr>
              <a:t>Comp Plan Strategies:</a:t>
            </a:r>
            <a:r>
              <a:rPr lang="en-US" sz="1800" b="1">
                <a:effectLst/>
                <a:latin typeface="+mj-lt"/>
                <a:ea typeface="Calibri" panose="020F0502020204030204" pitchFamily="34" charset="0"/>
                <a:cs typeface="Arial" panose="020B0604020202020204" pitchFamily="34" charset="0"/>
              </a:rPr>
              <a:t> </a:t>
            </a:r>
            <a:endParaRPr lang="en-US" sz="1800">
              <a:effectLst/>
              <a:latin typeface="+mj-lt"/>
              <a:ea typeface="Calibri" panose="020F0502020204030204" pitchFamily="34" charset="0"/>
              <a:cs typeface="Arial" panose="020B0604020202020204" pitchFamily="34" charset="0"/>
            </a:endParaRPr>
          </a:p>
          <a:p>
            <a:pPr marL="0" marR="0">
              <a:spcBef>
                <a:spcPts val="0"/>
              </a:spcBef>
              <a:spcAft>
                <a:spcPts val="0"/>
              </a:spcAft>
            </a:pPr>
            <a:r>
              <a:rPr lang="en-US" sz="1800">
                <a:effectLst/>
                <a:latin typeface="+mj-lt"/>
                <a:ea typeface="Calibri" panose="020F0502020204030204" pitchFamily="34" charset="0"/>
                <a:cs typeface="Arial" panose="020B0604020202020204" pitchFamily="34" charset="0"/>
              </a:rPr>
              <a:t>Policy 4.2.b Promote a balanced mix of nonresidential uses.</a:t>
            </a:r>
          </a:p>
          <a:p>
            <a:pPr marL="0" marR="0">
              <a:spcBef>
                <a:spcPts val="0"/>
              </a:spcBef>
              <a:spcAft>
                <a:spcPts val="0"/>
              </a:spcAft>
            </a:pPr>
            <a:endParaRPr lang="en-US" sz="1800">
              <a:effectLst/>
              <a:latin typeface="+mj-lt"/>
              <a:ea typeface="Calibri" panose="020F0502020204030204" pitchFamily="34" charset="0"/>
              <a:cs typeface="Arial" panose="020B0604020202020204" pitchFamily="34" charset="0"/>
            </a:endParaRPr>
          </a:p>
          <a:p>
            <a:pPr marL="0" marR="0">
              <a:spcBef>
                <a:spcPts val="0"/>
              </a:spcBef>
              <a:spcAft>
                <a:spcPts val="0"/>
              </a:spcAft>
            </a:pPr>
            <a:r>
              <a:rPr lang="en-US">
                <a:latin typeface="+mj-lt"/>
                <a:ea typeface="Calibri" panose="020F0502020204030204" pitchFamily="34" charset="0"/>
                <a:cs typeface="Arial" panose="020B0604020202020204" pitchFamily="34" charset="0"/>
              </a:rPr>
              <a:t>Policy 6.3.e. Balance housing, nonresidential development, and civic uses</a:t>
            </a:r>
          </a:p>
          <a:p>
            <a:pPr marL="0" marR="0">
              <a:spcBef>
                <a:spcPts val="0"/>
              </a:spcBef>
              <a:spcAft>
                <a:spcPts val="0"/>
              </a:spcAft>
            </a:pPr>
            <a:endParaRPr lang="en-US" sz="1800">
              <a:effectLst/>
              <a:latin typeface="+mj-lt"/>
              <a:ea typeface="Calibri" panose="020F0502020204030204" pitchFamily="34" charset="0"/>
              <a:cs typeface="Arial" panose="020B0604020202020204" pitchFamily="34" charset="0"/>
            </a:endParaRPr>
          </a:p>
          <a:p>
            <a:pPr marL="0" marR="0">
              <a:spcBef>
                <a:spcPts val="0"/>
              </a:spcBef>
              <a:spcAft>
                <a:spcPts val="0"/>
              </a:spcAft>
            </a:pPr>
            <a:r>
              <a:rPr lang="en-US">
                <a:latin typeface="+mj-lt"/>
                <a:ea typeface="Calibri" panose="020F0502020204030204" pitchFamily="34" charset="0"/>
                <a:cs typeface="Arial" panose="020B0604020202020204" pitchFamily="34" charset="0"/>
              </a:rPr>
              <a:t>Policy 8.1.b Coordinate with independent service providers</a:t>
            </a:r>
            <a:endParaRPr lang="en-US" sz="1800">
              <a:effectLst/>
              <a:latin typeface="+mj-lt"/>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D01BAD9C-3BEF-450A-A97E-4C9851CB45D4}"/>
              </a:ext>
            </a:extLst>
          </p:cNvPr>
          <p:cNvSpPr txBox="1"/>
          <p:nvPr/>
        </p:nvSpPr>
        <p:spPr>
          <a:xfrm>
            <a:off x="98947" y="4160469"/>
            <a:ext cx="10829885" cy="2616101"/>
          </a:xfrm>
          <a:prstGeom prst="rect">
            <a:avLst/>
          </a:prstGeom>
          <a:solidFill>
            <a:schemeClr val="accent1">
              <a:lumMod val="20000"/>
              <a:lumOff val="80000"/>
              <a:alpha val="50000"/>
            </a:schemeClr>
          </a:solidFill>
        </p:spPr>
        <p:txBody>
          <a:bodyPr wrap="square">
            <a:spAutoFit/>
          </a:bodyPr>
          <a:lstStyle/>
          <a:p>
            <a:pPr marL="0" marR="0" algn="just">
              <a:spcBef>
                <a:spcPts val="600"/>
              </a:spcBef>
              <a:spcAft>
                <a:spcPts val="600"/>
              </a:spcAft>
            </a:pPr>
            <a:r>
              <a:rPr lang="en-US" sz="1800" b="1" i="1">
                <a:effectLst/>
                <a:ea typeface="Calibri" panose="020F0502020204030204" pitchFamily="34" charset="0"/>
                <a:cs typeface="Arial" panose="020B0604020202020204" pitchFamily="34" charset="0"/>
              </a:rPr>
              <a:t>Task: </a:t>
            </a:r>
            <a:r>
              <a:rPr lang="en-US" sz="1800">
                <a:effectLst/>
                <a:ea typeface="Calibri" panose="020F0502020204030204" pitchFamily="34" charset="0"/>
                <a:cs typeface="Arial" panose="020B0604020202020204" pitchFamily="34" charset="0"/>
              </a:rPr>
              <a:t>The County has included looking at supporting early childcare and education as a part of the 2023 Areas of Focus discussion. This topic includes work from multiple departments through creation of an action plan and ultimately lead to a recommendation for future LDR amendments.  This component of the areas of focu</a:t>
            </a:r>
            <a:r>
              <a:rPr lang="en-US">
                <a:ea typeface="Calibri" panose="020F0502020204030204" pitchFamily="34" charset="0"/>
                <a:cs typeface="Arial" panose="020B0604020202020204" pitchFamily="34" charset="0"/>
              </a:rPr>
              <a:t>s includes researching the Land Development Regulations to understand where childcare is currently allowed, where the barriers exist, outreach with stakeholders to understand community barriers, and possible amendments to the LDRs to facilitate childcare as a result.  </a:t>
            </a:r>
            <a:endParaRPr lang="en-US" sz="1800">
              <a:effectLst/>
              <a:ea typeface="Calibri" panose="020F0502020204030204" pitchFamily="34" charset="0"/>
              <a:cs typeface="Arial" panose="020B0604020202020204" pitchFamily="34" charset="0"/>
            </a:endParaRPr>
          </a:p>
          <a:p>
            <a:pPr marL="0" marR="0" algn="just">
              <a:spcBef>
                <a:spcPts val="600"/>
              </a:spcBef>
              <a:spcAft>
                <a:spcPts val="600"/>
              </a:spcAft>
            </a:pPr>
            <a:endParaRPr lang="en-US" b="1" i="1">
              <a:ea typeface="Calibri" panose="020F0502020204030204" pitchFamily="34" charset="0"/>
              <a:cs typeface="Arial" panose="020B0604020202020204" pitchFamily="34" charset="0"/>
            </a:endParaRP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b="1">
                <a:effectLst/>
                <a:ea typeface="Calibri" panose="020F0502020204030204" pitchFamily="34" charset="0"/>
                <a:cs typeface="Arial" panose="020B0604020202020204" pitchFamily="34" charset="0"/>
              </a:rPr>
              <a:t> </a:t>
            </a:r>
            <a:r>
              <a:rPr lang="en-US">
                <a:effectLst/>
                <a:ea typeface="Calibri" panose="020F0502020204030204" pitchFamily="34" charset="0"/>
                <a:cs typeface="Arial" panose="020B0604020202020204" pitchFamily="34" charset="0"/>
              </a:rPr>
              <a:t>This task has not yet begun.</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54</a:t>
            </a:fld>
            <a:endParaRPr lang="en-US"/>
          </a:p>
        </p:txBody>
      </p:sp>
      <p:graphicFrame>
        <p:nvGraphicFramePr>
          <p:cNvPr id="10" name="Content Placeholder 9">
            <a:extLst>
              <a:ext uri="{FF2B5EF4-FFF2-40B4-BE49-F238E27FC236}">
                <a16:creationId xmlns:a16="http://schemas.microsoft.com/office/drawing/2014/main" id="{E8FB2CE8-B39A-43DA-9FD2-EF7BF55CA920}"/>
              </a:ext>
            </a:extLst>
          </p:cNvPr>
          <p:cNvGraphicFramePr>
            <a:graphicFrameLocks noGrp="1"/>
          </p:cNvGraphicFramePr>
          <p:nvPr>
            <p:ph idx="1"/>
            <p:extLst>
              <p:ext uri="{D42A27DB-BD31-4B8C-83A1-F6EECF244321}">
                <p14:modId xmlns:p14="http://schemas.microsoft.com/office/powerpoint/2010/main" val="3406020623"/>
              </p:ext>
            </p:extLst>
          </p:nvPr>
        </p:nvGraphicFramePr>
        <p:xfrm>
          <a:off x="168316" y="1411190"/>
          <a:ext cx="6857706" cy="1616223"/>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424545">
                  <a:extLst>
                    <a:ext uri="{9D8B030D-6E8A-4147-A177-3AD203B41FA5}">
                      <a16:colId xmlns:a16="http://schemas.microsoft.com/office/drawing/2014/main" val="699274868"/>
                    </a:ext>
                  </a:extLst>
                </a:gridCol>
                <a:gridCol w="2008909">
                  <a:extLst>
                    <a:ext uri="{9D8B030D-6E8A-4147-A177-3AD203B41FA5}">
                      <a16:colId xmlns:a16="http://schemas.microsoft.com/office/drawing/2014/main" val="3260698562"/>
                    </a:ext>
                  </a:extLst>
                </a:gridCol>
                <a:gridCol w="2424252">
                  <a:extLst>
                    <a:ext uri="{9D8B030D-6E8A-4147-A177-3AD203B41FA5}">
                      <a16:colId xmlns:a16="http://schemas.microsoft.com/office/drawing/2014/main" val="1974075910"/>
                    </a:ext>
                  </a:extLst>
                </a:gridCol>
              </a:tblGrid>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rowSpan="3" gridSpan="2">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To be Determined </a:t>
                      </a: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tc rowSpan="3" hMerge="1">
                  <a:txBody>
                    <a:bodyPr/>
                    <a:lstStyle/>
                    <a:p>
                      <a:endParaRPr lang="en-US"/>
                    </a:p>
                  </a:txBody>
                  <a:tcPr/>
                </a:tc>
                <a:extLst>
                  <a:ext uri="{0D108BD9-81ED-4DB2-BD59-A6C34878D82A}">
                    <a16:rowId xmlns:a16="http://schemas.microsoft.com/office/drawing/2014/main" val="3516465372"/>
                  </a:ext>
                </a:extLst>
              </a:tr>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577229089"/>
                  </a:ext>
                </a:extLst>
              </a:tr>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557833220"/>
                  </a:ext>
                </a:extLst>
              </a:tr>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25+</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extLst>
                  <a:ext uri="{0D108BD9-81ED-4DB2-BD59-A6C34878D82A}">
                    <a16:rowId xmlns:a16="http://schemas.microsoft.com/office/drawing/2014/main" val="979046915"/>
                  </a:ext>
                </a:extLst>
              </a:tr>
              <a:tr h="233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Consultant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284617079"/>
                  </a:ext>
                </a:extLst>
              </a:tr>
              <a:tr h="233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300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300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841402849"/>
                  </a:ext>
                </a:extLst>
              </a:tr>
              <a:tr h="216477">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3597374824"/>
                  </a:ext>
                </a:extLst>
              </a:tr>
            </a:tbl>
          </a:graphicData>
        </a:graphic>
      </p:graphicFrame>
      <p:grpSp>
        <p:nvGrpSpPr>
          <p:cNvPr id="9" name="Group 8">
            <a:extLst>
              <a:ext uri="{FF2B5EF4-FFF2-40B4-BE49-F238E27FC236}">
                <a16:creationId xmlns:a16="http://schemas.microsoft.com/office/drawing/2014/main" id="{E50A4CCA-59AC-41B4-8423-78A17B945A72}"/>
              </a:ext>
            </a:extLst>
          </p:cNvPr>
          <p:cNvGrpSpPr/>
          <p:nvPr/>
        </p:nvGrpSpPr>
        <p:grpSpPr>
          <a:xfrm>
            <a:off x="6196189" y="170187"/>
            <a:ext cx="5995811" cy="789367"/>
            <a:chOff x="6196189" y="170187"/>
            <a:chExt cx="5995811" cy="789367"/>
          </a:xfrm>
        </p:grpSpPr>
        <p:sp>
          <p:nvSpPr>
            <p:cNvPr id="11" name="Arrow: Pentagon 10">
              <a:extLst>
                <a:ext uri="{FF2B5EF4-FFF2-40B4-BE49-F238E27FC236}">
                  <a16:creationId xmlns:a16="http://schemas.microsoft.com/office/drawing/2014/main" id="{FF4860F4-A3BC-48E9-AB0C-441132F4AA50}"/>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E2EC3A7-A216-4E73-8EB3-CF75112FB575}"/>
                </a:ext>
              </a:extLst>
            </p:cNvPr>
            <p:cNvSpPr/>
            <p:nvPr/>
          </p:nvSpPr>
          <p:spPr>
            <a:xfrm>
              <a:off x="7926711" y="170187"/>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10726964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711783" cy="461665"/>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Town Sign Standards Update</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087599"/>
            <a:ext cx="4008274" cy="1441164"/>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0"/>
              </a:spcAft>
            </a:pPr>
            <a:r>
              <a:rPr lang="en-US" sz="2000" b="1" i="1">
                <a:effectLst/>
                <a:latin typeface="+mj-lt"/>
                <a:ea typeface="Calibri" panose="020F0502020204030204" pitchFamily="34" charset="0"/>
                <a:cs typeface="Arial" panose="020B0604020202020204" pitchFamily="34" charset="0"/>
              </a:rPr>
              <a:t>Comp Plan Strategies:</a:t>
            </a:r>
            <a:r>
              <a:rPr lang="en-US" sz="2000" b="1">
                <a:effectLst/>
                <a:latin typeface="+mj-lt"/>
                <a:ea typeface="Calibri" panose="020F0502020204030204" pitchFamily="34" charset="0"/>
                <a:cs typeface="Arial" panose="020B0604020202020204" pitchFamily="34" charset="0"/>
              </a:rPr>
              <a:t> </a:t>
            </a:r>
            <a:endParaRPr lang="en-US" sz="2000">
              <a:effectLst/>
              <a:latin typeface="+mj-lt"/>
              <a:ea typeface="Calibri" panose="020F0502020204030204" pitchFamily="34" charset="0"/>
              <a:cs typeface="Arial" panose="020B0604020202020204" pitchFamily="34" charset="0"/>
            </a:endParaRPr>
          </a:p>
          <a:p>
            <a:pPr marL="0" marR="0" algn="just">
              <a:lnSpc>
                <a:spcPct val="115000"/>
              </a:lnSpc>
              <a:spcBef>
                <a:spcPts val="0"/>
              </a:spcBef>
              <a:spcAft>
                <a:spcPts val="0"/>
              </a:spcAft>
            </a:pPr>
            <a:r>
              <a:rPr lang="en-US" sz="2000">
                <a:effectLst/>
                <a:latin typeface="+mj-lt"/>
                <a:ea typeface="Calibri" panose="020F0502020204030204" pitchFamily="34" charset="0"/>
                <a:cs typeface="Arial" panose="020B0604020202020204" pitchFamily="34" charset="0"/>
              </a:rPr>
              <a:t>3.2.S.6: Evaluate and update design regulations to encourage quality public space.</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3286" y="3778752"/>
            <a:ext cx="7683500" cy="2092881"/>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2000" b="1" i="1">
                <a:effectLst/>
                <a:ea typeface="Calibri" panose="020F0502020204030204" pitchFamily="34" charset="0"/>
                <a:cs typeface="Arial" panose="020B0604020202020204" pitchFamily="34" charset="0"/>
              </a:rPr>
              <a:t>Task: </a:t>
            </a:r>
            <a:r>
              <a:rPr lang="en-US" sz="2000">
                <a:effectLst/>
                <a:ea typeface="Calibri" panose="020F0502020204030204" pitchFamily="34" charset="0"/>
                <a:cs typeface="Arial" panose="020B0604020202020204" pitchFamily="34" charset="0"/>
              </a:rPr>
              <a:t>Update Town sign standards to fix inconsistencies and deficiencies in current standards created by emergency LDR amendment required by federal law. In addition, make overdue improvements to design and materials standards and permitting procedures. </a:t>
            </a:r>
          </a:p>
          <a:p>
            <a:pPr marL="0" marR="0" algn="just">
              <a:spcBef>
                <a:spcPts val="600"/>
              </a:spcBef>
              <a:spcAft>
                <a:spcPts val="0"/>
              </a:spcAft>
            </a:pPr>
            <a:r>
              <a:rPr lang="en-US" sz="2000" b="1" i="1">
                <a:effectLst/>
                <a:ea typeface="Calibri" panose="020F0502020204030204" pitchFamily="34" charset="0"/>
                <a:cs typeface="Arial" panose="020B0604020202020204" pitchFamily="34" charset="0"/>
              </a:rPr>
              <a:t>Status:</a:t>
            </a:r>
            <a:r>
              <a:rPr lang="en-US" sz="2000">
                <a:effectLst/>
                <a:ea typeface="Calibri" panose="020F0502020204030204" pitchFamily="34" charset="0"/>
                <a:cs typeface="Arial" panose="020B0604020202020204" pitchFamily="34" charset="0"/>
              </a:rPr>
              <a:t> This task has not yet been started </a:t>
            </a:r>
            <a:r>
              <a:rPr lang="en-US" sz="2000">
                <a:ea typeface="Calibri" panose="020F0502020204030204" pitchFamily="34" charset="0"/>
                <a:cs typeface="Arial" panose="020B0604020202020204" pitchFamily="34" charset="0"/>
              </a:rPr>
              <a:t>and based on recent Council input it</a:t>
            </a:r>
            <a:r>
              <a:rPr lang="en-US" sz="2000">
                <a:effectLst/>
                <a:ea typeface="Calibri" panose="020F0502020204030204" pitchFamily="34" charset="0"/>
                <a:cs typeface="Arial" panose="020B0604020202020204" pitchFamily="34" charset="0"/>
              </a:rPr>
              <a:t> will not begin sooner than FY26.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55</a:t>
            </a:fld>
            <a:endParaRPr lang="en-US"/>
          </a:p>
        </p:txBody>
      </p:sp>
      <p:graphicFrame>
        <p:nvGraphicFramePr>
          <p:cNvPr id="2" name="Table 1">
            <a:extLst>
              <a:ext uri="{FF2B5EF4-FFF2-40B4-BE49-F238E27FC236}">
                <a16:creationId xmlns:a16="http://schemas.microsoft.com/office/drawing/2014/main" id="{4C3966A4-484D-442A-9EF9-77BF8D2B82B7}"/>
              </a:ext>
            </a:extLst>
          </p:cNvPr>
          <p:cNvGraphicFramePr>
            <a:graphicFrameLocks noGrp="1"/>
          </p:cNvGraphicFramePr>
          <p:nvPr>
            <p:extLst>
              <p:ext uri="{D42A27DB-BD31-4B8C-83A1-F6EECF244321}">
                <p14:modId xmlns:p14="http://schemas.microsoft.com/office/powerpoint/2010/main" val="3204707678"/>
              </p:ext>
            </p:extLst>
          </p:nvPr>
        </p:nvGraphicFramePr>
        <p:xfrm>
          <a:off x="163286" y="1087599"/>
          <a:ext cx="6580414" cy="2180124"/>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1993392">
                  <a:extLst>
                    <a:ext uri="{9D8B030D-6E8A-4147-A177-3AD203B41FA5}">
                      <a16:colId xmlns:a16="http://schemas.microsoft.com/office/drawing/2014/main" val="1956224788"/>
                    </a:ext>
                  </a:extLst>
                </a:gridCol>
                <a:gridCol w="1353965">
                  <a:extLst>
                    <a:ext uri="{9D8B030D-6E8A-4147-A177-3AD203B41FA5}">
                      <a16:colId xmlns:a16="http://schemas.microsoft.com/office/drawing/2014/main" val="2983994005"/>
                    </a:ext>
                  </a:extLst>
                </a:gridCol>
                <a:gridCol w="1096627">
                  <a:extLst>
                    <a:ext uri="{9D8B030D-6E8A-4147-A177-3AD203B41FA5}">
                      <a16:colId xmlns:a16="http://schemas.microsoft.com/office/drawing/2014/main" val="2322590355"/>
                    </a:ext>
                  </a:extLst>
                </a:gridCol>
                <a:gridCol w="2136430">
                  <a:extLst>
                    <a:ext uri="{9D8B030D-6E8A-4147-A177-3AD203B41FA5}">
                      <a16:colId xmlns:a16="http://schemas.microsoft.com/office/drawing/2014/main" val="748171958"/>
                    </a:ext>
                  </a:extLst>
                </a:gridCol>
              </a:tblGrid>
              <a:tr h="29223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gridSpan="3">
                  <a:txBody>
                    <a:bodyPr/>
                    <a:lstStyle/>
                    <a:p>
                      <a:pPr marL="0" marR="0" algn="l">
                        <a:spcBef>
                          <a:spcPts val="200"/>
                        </a:spcBef>
                        <a:spcAft>
                          <a:spcPts val="20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200"/>
                        </a:spcBef>
                        <a:spcAft>
                          <a:spcPts val="200"/>
                        </a:spcAft>
                      </a:pPr>
                      <a:r>
                        <a:rPr lang="en-US" sz="1400" b="0" i="0">
                          <a:solidFill>
                            <a:srgbClr val="000000"/>
                          </a:solidFill>
                          <a:effectLst/>
                          <a:latin typeface="Palatino Linotype" panose="02040502050505030304" pitchFamily="18" charset="0"/>
                          <a:ea typeface="Calibri" panose="020F0502020204030204" pitchFamily="34" charset="0"/>
                          <a:cs typeface="Arial"/>
                        </a:rPr>
                        <a:t>July 2025 – July 2026</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200"/>
                        </a:spcBef>
                        <a:spcAft>
                          <a:spcPts val="200"/>
                        </a:spcAft>
                      </a:pPr>
                      <a:r>
                        <a:rPr lang="en-US" sz="1400" b="0" i="0">
                          <a:solidFill>
                            <a:srgbClr val="000000"/>
                          </a:solidFill>
                          <a:effectLst/>
                          <a:latin typeface="Palatino Linotype" panose="02040502050505030304" pitchFamily="18" charset="0"/>
                          <a:ea typeface="Calibri" panose="020F0502020204030204" pitchFamily="34" charset="0"/>
                          <a:cs typeface="Arial"/>
                        </a:rPr>
                        <a:t>Town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a:noFill/>
                    </a:lnL>
                    <a:lnR>
                      <a:noFill/>
                    </a:lnR>
                    <a:lnT>
                      <a:noFill/>
                    </a:lnT>
                    <a:lnB>
                      <a:noFill/>
                    </a:lnB>
                    <a:solidFill>
                      <a:srgbClr val="F7CAAC"/>
                    </a:solidFill>
                  </a:tcPr>
                </a:tc>
                <a:tc rowSpan="3" hMerge="1">
                  <a:txBody>
                    <a:bodyPr/>
                    <a:lstStyle/>
                    <a:p>
                      <a:endParaRPr lang="en-US"/>
                    </a:p>
                  </a:txBody>
                  <a:tcPr/>
                </a:tc>
                <a:tc rowSpan="3" hMerge="1">
                  <a:txBody>
                    <a:bodyPr/>
                    <a:lstStyle/>
                    <a:p>
                      <a:endParaRPr lang="en-US"/>
                    </a:p>
                  </a:txBody>
                  <a:tcPr/>
                </a:tc>
                <a:extLst>
                  <a:ext uri="{0D108BD9-81ED-4DB2-BD59-A6C34878D82A}">
                    <a16:rowId xmlns:a16="http://schemas.microsoft.com/office/drawing/2014/main" val="1089292569"/>
                  </a:ext>
                </a:extLst>
              </a:tr>
              <a:tr h="29223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067343644"/>
                  </a:ext>
                </a:extLst>
              </a:tr>
              <a:tr h="29223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143072194"/>
                  </a:ext>
                </a:extLst>
              </a:tr>
              <a:tr h="292234">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23</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a:noFill/>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25+</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a:noFill/>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a:noFill/>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3661283866"/>
                  </a:ext>
                </a:extLst>
              </a:tr>
              <a:tr h="292234">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064658973"/>
                  </a:ext>
                </a:extLst>
              </a:tr>
              <a:tr h="292234">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564110531"/>
                  </a:ext>
                </a:extLst>
              </a:tr>
              <a:tr h="292234">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Director </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130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130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362428962"/>
                  </a:ext>
                </a:extLst>
              </a:tr>
            </a:tbl>
          </a:graphicData>
        </a:graphic>
      </p:graphicFrame>
      <p:grpSp>
        <p:nvGrpSpPr>
          <p:cNvPr id="10" name="Group 9">
            <a:extLst>
              <a:ext uri="{FF2B5EF4-FFF2-40B4-BE49-F238E27FC236}">
                <a16:creationId xmlns:a16="http://schemas.microsoft.com/office/drawing/2014/main" id="{BD5EDA45-1381-4141-BB92-33220B1DC3F5}"/>
              </a:ext>
            </a:extLst>
          </p:cNvPr>
          <p:cNvGrpSpPr/>
          <p:nvPr/>
        </p:nvGrpSpPr>
        <p:grpSpPr>
          <a:xfrm>
            <a:off x="6196189" y="136524"/>
            <a:ext cx="5995811" cy="823030"/>
            <a:chOff x="6196189" y="136524"/>
            <a:chExt cx="5995811" cy="823030"/>
          </a:xfrm>
        </p:grpSpPr>
        <p:sp>
          <p:nvSpPr>
            <p:cNvPr id="11" name="Arrow: Pentagon 10">
              <a:extLst>
                <a:ext uri="{FF2B5EF4-FFF2-40B4-BE49-F238E27FC236}">
                  <a16:creationId xmlns:a16="http://schemas.microsoft.com/office/drawing/2014/main" id="{952A37CF-899E-40D7-8219-8D34A9D4787B}"/>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A052CA9C-FE02-4856-9712-D2B4ECF5CD64}"/>
                </a:ext>
              </a:extLst>
            </p:cNvPr>
            <p:cNvSpPr/>
            <p:nvPr/>
          </p:nvSpPr>
          <p:spPr>
            <a:xfrm>
              <a:off x="8737600" y="136524"/>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12127501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7" y="391755"/>
            <a:ext cx="5232358" cy="830997"/>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Town Review of Character Change in Stable &amp; Transitional Districts </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1278099"/>
            <a:ext cx="4008274" cy="5062924"/>
          </a:xfrm>
          <a:prstGeom prst="rect">
            <a:avLst/>
          </a:prstGeom>
          <a:solidFill>
            <a:schemeClr val="accent2">
              <a:lumMod val="20000"/>
              <a:lumOff val="80000"/>
              <a:alpha val="50000"/>
            </a:schemeClr>
          </a:solidFill>
        </p:spPr>
        <p:txBody>
          <a:bodyPr wrap="square">
            <a:spAutoFit/>
          </a:bodyPr>
          <a:lstStyle/>
          <a:p>
            <a:pPr marL="0" marR="0" algn="just">
              <a:spcBef>
                <a:spcPts val="0"/>
              </a:spcBef>
              <a:spcAft>
                <a:spcPts val="0"/>
              </a:spcAft>
            </a:pPr>
            <a:r>
              <a:rPr lang="en-US" sz="1100" b="1" i="1">
                <a:effectLst/>
                <a:latin typeface="+mj-lt"/>
                <a:ea typeface="Calibri" panose="020F0502020204030204" pitchFamily="34" charset="0"/>
                <a:cs typeface="Arial" panose="020B0604020202020204" pitchFamily="34" charset="0"/>
              </a:rPr>
              <a:t>Comp Plan Strategies:</a:t>
            </a:r>
            <a:r>
              <a:rPr lang="en-US" sz="1100" b="1">
                <a:effectLst/>
                <a:latin typeface="+mj-lt"/>
                <a:ea typeface="Calibri" panose="020F0502020204030204" pitchFamily="34" charset="0"/>
                <a:cs typeface="Arial" panose="020B0604020202020204" pitchFamily="34" charset="0"/>
              </a:rPr>
              <a:t> </a:t>
            </a:r>
            <a:endParaRPr lang="en-US" sz="11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600"/>
              </a:spcAft>
            </a:pPr>
            <a:r>
              <a:rPr lang="en-US" sz="1100">
                <a:effectLst/>
                <a:latin typeface="+mj-lt"/>
                <a:ea typeface="Calibri" panose="020F0502020204030204" pitchFamily="34" charset="0"/>
                <a:cs typeface="Arial" panose="020B0604020202020204" pitchFamily="34" charset="0"/>
              </a:rPr>
              <a:t>Policy 3.2.a Enhance Quality, Desirability and Integrity of Complete Neighborhoods -  This Policy is in place for stable neighborhoods which may “be enhanced by infill that is consistent with existing patterns and scale of development and includes additional amenities to make the most appropriate places for development more enjoyable places to live.”  Many developed neighborhoods are seeing a shift in character as many infill projects include purchase of an older residence, tear down, and re-build with a much larger structure.</a:t>
            </a:r>
          </a:p>
          <a:p>
            <a:pPr marL="457200" marR="0" indent="-457200" algn="just">
              <a:spcBef>
                <a:spcPts val="0"/>
              </a:spcBef>
              <a:spcAft>
                <a:spcPts val="600"/>
              </a:spcAft>
            </a:pPr>
            <a:r>
              <a:rPr lang="en-US" sz="1100">
                <a:effectLst/>
                <a:latin typeface="+mj-lt"/>
                <a:ea typeface="Calibri" panose="020F0502020204030204" pitchFamily="34" charset="0"/>
                <a:cs typeface="Arial" panose="020B0604020202020204" pitchFamily="34" charset="0"/>
              </a:rPr>
              <a:t>3.3.b Provide predictability in land use decisions – Updating these regulations may increase predictability by all including landowners wishing to complete infill development, and neighbors to said development so that folks can generally expect what to see as the result of additional infill being constructed. </a:t>
            </a:r>
          </a:p>
          <a:p>
            <a:pPr marL="457200" marR="0" indent="-457200" algn="just">
              <a:spcBef>
                <a:spcPts val="0"/>
              </a:spcBef>
              <a:spcAft>
                <a:spcPts val="600"/>
              </a:spcAft>
            </a:pPr>
            <a:r>
              <a:rPr lang="en-US" sz="1100">
                <a:effectLst/>
                <a:latin typeface="+mj-lt"/>
                <a:ea typeface="Calibri" panose="020F0502020204030204" pitchFamily="34" charset="0"/>
                <a:cs typeface="Arial" panose="020B0604020202020204" pitchFamily="34" charset="0"/>
              </a:rPr>
              <a:t>3.3.e Preserve historic Structures and Sites – While this Policy speaks to preservation of historic structures, much of a historic building also includes the character of the site around it.  New infill development adjacent to historic sites must consider existing character and how the new development will fit within the historic context of the existing neighborhood. </a:t>
            </a:r>
          </a:p>
          <a:p>
            <a:pPr marL="457200" marR="0" indent="-457200" algn="just">
              <a:spcBef>
                <a:spcPts val="0"/>
              </a:spcBef>
              <a:spcAft>
                <a:spcPts val="600"/>
              </a:spcAft>
            </a:pPr>
            <a:r>
              <a:rPr lang="en-US" sz="1100">
                <a:effectLst/>
                <a:latin typeface="+mj-lt"/>
                <a:ea typeface="Calibri" panose="020F0502020204030204" pitchFamily="34" charset="0"/>
                <a:cs typeface="Arial" panose="020B0604020202020204" pitchFamily="34" charset="0"/>
              </a:rPr>
              <a:t>4.1.c. Promote Compatible Infill and Redevelopment that fits Jackson’s neighborhoods – “…redevelopment will be compatible in scale, use and character in Stable Subareas…”    </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3286" y="3705508"/>
            <a:ext cx="7788005" cy="1831271"/>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b="1" i="1">
                <a:effectLst/>
                <a:ea typeface="Calibri" panose="020F0502020204030204" pitchFamily="34" charset="0"/>
                <a:cs typeface="Arial" panose="020B0604020202020204" pitchFamily="34" charset="0"/>
              </a:rPr>
              <a:t>Task:</a:t>
            </a:r>
            <a:r>
              <a:rPr lang="en-US">
                <a:effectLst/>
                <a:ea typeface="Calibri" panose="020F0502020204030204" pitchFamily="34" charset="0"/>
                <a:cs typeface="Arial" panose="020B0604020202020204" pitchFamily="34" charset="0"/>
              </a:rPr>
              <a:t> Review the Town stable and transitional residential areas regarding desired community character compared to observed and data-based recent changes. Data collection and analysis has been completed and LDR amendments are being considered.</a:t>
            </a:r>
          </a:p>
          <a:p>
            <a:pPr marL="0" marR="0" algn="just">
              <a:spcBef>
                <a:spcPts val="0"/>
              </a:spcBef>
              <a:spcAft>
                <a:spcPts val="0"/>
              </a:spcAft>
            </a:pPr>
            <a:r>
              <a:rPr lang="en-US" b="1" i="1">
                <a:effectLst/>
                <a:ea typeface="Calibri" panose="020F0502020204030204" pitchFamily="34" charset="0"/>
                <a:cs typeface="Arial" panose="020B0604020202020204" pitchFamily="34" charset="0"/>
              </a:rPr>
              <a:t>Status: </a:t>
            </a:r>
            <a:r>
              <a:rPr lang="en-US">
                <a:effectLst/>
                <a:ea typeface="Calibri" panose="020F0502020204030204" pitchFamily="34" charset="0"/>
                <a:cs typeface="Arial" panose="020B0604020202020204" pitchFamily="34" charset="0"/>
              </a:rPr>
              <a:t>This item </a:t>
            </a:r>
            <a:r>
              <a:rPr lang="en-US">
                <a:ea typeface="Calibri" panose="020F0502020204030204" pitchFamily="34" charset="0"/>
                <a:cs typeface="Arial" panose="020B0604020202020204" pitchFamily="34" charset="0"/>
              </a:rPr>
              <a:t>was postponed by the Council until at least FY26 at which time this project will be evaluated again for possible inclusion in the Work Plan</a:t>
            </a:r>
            <a:r>
              <a:rPr lang="en-US" sz="1200">
                <a:effectLst/>
                <a:ea typeface="Calibri" panose="020F0502020204030204" pitchFamily="34" charset="0"/>
                <a:cs typeface="Arial" panose="020B0604020202020204" pitchFamily="34" charset="0"/>
              </a:rPr>
              <a:t>.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56</a:t>
            </a:fld>
            <a:endParaRPr lang="en-US"/>
          </a:p>
        </p:txBody>
      </p:sp>
      <p:graphicFrame>
        <p:nvGraphicFramePr>
          <p:cNvPr id="10" name="Content Placeholder 9">
            <a:extLst>
              <a:ext uri="{FF2B5EF4-FFF2-40B4-BE49-F238E27FC236}">
                <a16:creationId xmlns:a16="http://schemas.microsoft.com/office/drawing/2014/main" id="{75CAFB02-2FCB-42AC-8E2F-E04FEC401AC3}"/>
              </a:ext>
            </a:extLst>
          </p:cNvPr>
          <p:cNvGraphicFramePr>
            <a:graphicFrameLocks noGrp="1"/>
          </p:cNvGraphicFramePr>
          <p:nvPr>
            <p:ph idx="1"/>
            <p:extLst>
              <p:ext uri="{D42A27DB-BD31-4B8C-83A1-F6EECF244321}">
                <p14:modId xmlns:p14="http://schemas.microsoft.com/office/powerpoint/2010/main" val="228241803"/>
              </p:ext>
            </p:extLst>
          </p:nvPr>
        </p:nvGraphicFramePr>
        <p:xfrm>
          <a:off x="163286" y="1422468"/>
          <a:ext cx="7037614" cy="2149406"/>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062299">
                  <a:extLst>
                    <a:ext uri="{9D8B030D-6E8A-4147-A177-3AD203B41FA5}">
                      <a16:colId xmlns:a16="http://schemas.microsoft.com/office/drawing/2014/main" val="3192974195"/>
                    </a:ext>
                  </a:extLst>
                </a:gridCol>
                <a:gridCol w="1042427">
                  <a:extLst>
                    <a:ext uri="{9D8B030D-6E8A-4147-A177-3AD203B41FA5}">
                      <a16:colId xmlns:a16="http://schemas.microsoft.com/office/drawing/2014/main" val="2032461194"/>
                    </a:ext>
                  </a:extLst>
                </a:gridCol>
                <a:gridCol w="1141806">
                  <a:extLst>
                    <a:ext uri="{9D8B030D-6E8A-4147-A177-3AD203B41FA5}">
                      <a16:colId xmlns:a16="http://schemas.microsoft.com/office/drawing/2014/main" val="17202181"/>
                    </a:ext>
                  </a:extLst>
                </a:gridCol>
                <a:gridCol w="1078373">
                  <a:extLst>
                    <a:ext uri="{9D8B030D-6E8A-4147-A177-3AD203B41FA5}">
                      <a16:colId xmlns:a16="http://schemas.microsoft.com/office/drawing/2014/main" val="3956029832"/>
                    </a:ext>
                  </a:extLst>
                </a:gridCol>
                <a:gridCol w="1712709">
                  <a:extLst>
                    <a:ext uri="{9D8B030D-6E8A-4147-A177-3AD203B41FA5}">
                      <a16:colId xmlns:a16="http://schemas.microsoft.com/office/drawing/2014/main" val="2621632669"/>
                    </a:ext>
                  </a:extLst>
                </a:gridCol>
              </a:tblGrid>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gridSpan="4">
                  <a:txBody>
                    <a:bodyPr/>
                    <a:lstStyle/>
                    <a:p>
                      <a:pPr marL="0" marR="0" algn="l">
                        <a:spcBef>
                          <a:spcPts val="300"/>
                        </a:spcBef>
                        <a:spcAft>
                          <a:spcPts val="300"/>
                        </a:spcAft>
                      </a:pPr>
                      <a:r>
                        <a:rPr lang="en-US" sz="1400" b="0" i="0">
                          <a:solidFill>
                            <a:srgbClr val="000000"/>
                          </a:solidFill>
                          <a:effectLst/>
                          <a:latin typeface="Palatino Linotype" panose="02040502050505030304" pitchFamily="18" charset="0"/>
                          <a:ea typeface="Calibri" panose="020F0502020204030204" pitchFamily="34" charset="0"/>
                          <a:cs typeface="Arial"/>
                        </a:rPr>
                        <a:t>30%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300"/>
                        </a:spcBef>
                        <a:spcAft>
                          <a:spcPts val="300"/>
                        </a:spcAft>
                      </a:pPr>
                      <a:r>
                        <a:rPr lang="en-US" sz="1400" b="0" i="0">
                          <a:solidFill>
                            <a:srgbClr val="000000"/>
                          </a:solidFill>
                          <a:effectLst/>
                          <a:latin typeface="Palatino Linotype" panose="02040502050505030304" pitchFamily="18" charset="0"/>
                          <a:ea typeface="Calibri" panose="020F0502020204030204" pitchFamily="34" charset="0"/>
                          <a:cs typeface="Arial"/>
                        </a:rPr>
                        <a:t>July 2025 – July 2026</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300"/>
                        </a:spcBef>
                        <a:spcAft>
                          <a:spcPts val="300"/>
                        </a:spcAft>
                      </a:pPr>
                      <a:r>
                        <a:rPr lang="en-US" sz="1400" b="0" i="0">
                          <a:solidFill>
                            <a:srgbClr val="000000"/>
                          </a:solidFill>
                          <a:effectLst/>
                          <a:latin typeface="Palatino Linotype" panose="02040502050505030304" pitchFamily="18" charset="0"/>
                          <a:ea typeface="Calibri" panose="020F0502020204030204" pitchFamily="34" charset="0"/>
                          <a:cs typeface="Arial"/>
                        </a:rPr>
                        <a:t>Community Development Director </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extLst>
                  <a:ext uri="{0D108BD9-81ED-4DB2-BD59-A6C34878D82A}">
                    <a16:rowId xmlns:a16="http://schemas.microsoft.com/office/drawing/2014/main" val="395852586"/>
                  </a:ext>
                </a:extLst>
              </a:tr>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792313993"/>
                  </a:ext>
                </a:extLst>
              </a:tr>
              <a:tr h="33849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511434645"/>
                  </a:ext>
                </a:extLst>
              </a:tr>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22</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23</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25+</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1121980540"/>
                  </a:ext>
                </a:extLst>
              </a:tr>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30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40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995732126"/>
                  </a:ext>
                </a:extLst>
              </a:tr>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Town Com. Dev.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60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65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2290896709"/>
                  </a:ext>
                </a:extLst>
              </a:tr>
              <a:tr h="30181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Housing Department</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D7D31"/>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10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657810268"/>
                  </a:ext>
                </a:extLst>
              </a:tr>
            </a:tbl>
          </a:graphicData>
        </a:graphic>
      </p:graphicFrame>
      <p:grpSp>
        <p:nvGrpSpPr>
          <p:cNvPr id="9" name="Group 8">
            <a:extLst>
              <a:ext uri="{FF2B5EF4-FFF2-40B4-BE49-F238E27FC236}">
                <a16:creationId xmlns:a16="http://schemas.microsoft.com/office/drawing/2014/main" id="{DBEB5070-394C-4321-9B87-9A34F583D4F2}"/>
              </a:ext>
            </a:extLst>
          </p:cNvPr>
          <p:cNvGrpSpPr/>
          <p:nvPr/>
        </p:nvGrpSpPr>
        <p:grpSpPr>
          <a:xfrm>
            <a:off x="6196189" y="180621"/>
            <a:ext cx="5995811" cy="778933"/>
            <a:chOff x="6196189" y="180621"/>
            <a:chExt cx="5995811" cy="778933"/>
          </a:xfrm>
        </p:grpSpPr>
        <p:sp>
          <p:nvSpPr>
            <p:cNvPr id="11" name="Arrow: Pentagon 10">
              <a:extLst>
                <a:ext uri="{FF2B5EF4-FFF2-40B4-BE49-F238E27FC236}">
                  <a16:creationId xmlns:a16="http://schemas.microsoft.com/office/drawing/2014/main" id="{4ACB5B66-7C14-454B-B237-5DBF5FC05A4C}"/>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D0C183C-5EBC-4A71-992B-9F3FA17A13E1}"/>
                </a:ext>
              </a:extLst>
            </p:cNvPr>
            <p:cNvSpPr/>
            <p:nvPr/>
          </p:nvSpPr>
          <p:spPr>
            <a:xfrm>
              <a:off x="8337753" y="185366"/>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276387152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995811" cy="461665"/>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County Development Exactions Update</a:t>
            </a:r>
          </a:p>
        </p:txBody>
      </p:sp>
      <p:sp>
        <p:nvSpPr>
          <p:cNvPr id="16" name="TextBox 15">
            <a:extLst>
              <a:ext uri="{FF2B5EF4-FFF2-40B4-BE49-F238E27FC236}">
                <a16:creationId xmlns:a16="http://schemas.microsoft.com/office/drawing/2014/main" id="{9B2BE26D-9CDD-4C17-8639-A03C69107940}"/>
              </a:ext>
            </a:extLst>
          </p:cNvPr>
          <p:cNvSpPr txBox="1"/>
          <p:nvPr/>
        </p:nvSpPr>
        <p:spPr>
          <a:xfrm>
            <a:off x="7875091" y="1130499"/>
            <a:ext cx="4008274" cy="923330"/>
          </a:xfrm>
          <a:prstGeom prst="rect">
            <a:avLst/>
          </a:prstGeom>
          <a:solidFill>
            <a:schemeClr val="accent1">
              <a:lumMod val="20000"/>
              <a:lumOff val="80000"/>
              <a:alpha val="50000"/>
            </a:schemeClr>
          </a:solidFill>
        </p:spPr>
        <p:txBody>
          <a:bodyPr wrap="square">
            <a:spAutoFit/>
          </a:bodyPr>
          <a:lstStyle/>
          <a:p>
            <a:pPr marL="0" marR="0" algn="just">
              <a:spcBef>
                <a:spcPts val="0"/>
              </a:spcBef>
              <a:spcAft>
                <a:spcPts val="0"/>
              </a:spcAft>
            </a:pPr>
            <a:r>
              <a:rPr lang="en-US" sz="1800" b="1" i="1">
                <a:effectLst/>
                <a:latin typeface="+mj-lt"/>
                <a:ea typeface="Calibri" panose="020F0502020204030204" pitchFamily="34" charset="0"/>
                <a:cs typeface="Arial" panose="020B0604020202020204" pitchFamily="34" charset="0"/>
              </a:rPr>
              <a:t>Comp Plan Strategies:</a:t>
            </a:r>
            <a:r>
              <a:rPr lang="en-US" sz="1800" b="1">
                <a:effectLst/>
                <a:latin typeface="+mj-lt"/>
                <a:ea typeface="Calibri" panose="020F0502020204030204" pitchFamily="34" charset="0"/>
                <a:cs typeface="Arial" panose="020B0604020202020204" pitchFamily="34" charset="0"/>
              </a:rPr>
              <a:t> </a:t>
            </a:r>
            <a:endParaRPr lang="en-US" sz="1800">
              <a:effectLst/>
              <a:latin typeface="+mj-lt"/>
              <a:ea typeface="Calibri" panose="020F0502020204030204" pitchFamily="34" charset="0"/>
              <a:cs typeface="Arial" panose="020B0604020202020204" pitchFamily="34" charset="0"/>
            </a:endParaRPr>
          </a:p>
          <a:p>
            <a:pPr marL="0" marR="0" algn="just">
              <a:spcBef>
                <a:spcPts val="0"/>
              </a:spcBef>
              <a:spcAft>
                <a:spcPts val="0"/>
              </a:spcAft>
            </a:pPr>
            <a:r>
              <a:rPr lang="en-US" sz="1800">
                <a:effectLst/>
                <a:latin typeface="+mj-lt"/>
                <a:ea typeface="Calibri" panose="020F0502020204030204" pitchFamily="34" charset="0"/>
                <a:cs typeface="Arial" panose="020B0604020202020204" pitchFamily="34" charset="0"/>
              </a:rPr>
              <a:t>Policy 10.2b Use adaptive management to ensure we are achieving our vision.</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68316" y="3276761"/>
            <a:ext cx="10829885" cy="2739211"/>
          </a:xfrm>
          <a:prstGeom prst="rect">
            <a:avLst/>
          </a:prstGeom>
          <a:solidFill>
            <a:schemeClr val="accent1">
              <a:lumMod val="20000"/>
              <a:lumOff val="80000"/>
              <a:alpha val="50000"/>
            </a:schemeClr>
          </a:solidFill>
        </p:spPr>
        <p:txBody>
          <a:bodyPr wrap="square">
            <a:spAutoFit/>
          </a:bodyPr>
          <a:lstStyle/>
          <a:p>
            <a:pPr marL="0" marR="0" algn="just">
              <a:spcBef>
                <a:spcPts val="600"/>
              </a:spcBef>
              <a:spcAft>
                <a:spcPts val="600"/>
              </a:spcAft>
            </a:pPr>
            <a:r>
              <a:rPr lang="en-US" sz="1800" b="1" i="1">
                <a:effectLst/>
                <a:ea typeface="Calibri" panose="020F0502020204030204" pitchFamily="34" charset="0"/>
                <a:cs typeface="Arial" panose="020B0604020202020204" pitchFamily="34" charset="0"/>
              </a:rPr>
              <a:t>Task: </a:t>
            </a:r>
            <a:r>
              <a:rPr lang="en-US" sz="1800">
                <a:effectLst/>
                <a:ea typeface="Calibri" panose="020F0502020204030204" pitchFamily="34" charset="0"/>
                <a:cs typeface="Arial" panose="020B0604020202020204" pitchFamily="34" charset="0"/>
              </a:rPr>
              <a:t>Contract with a consultant to complete a nexus study to update the County’s development exaction requirements. Currently, the County requires exactions (land dedication or a fee in lieu) for the school district and parks to offset the impacts of residential development that increases the need for these services. The objective of this task is to evaluate the current nexus between residential development and the induced need for these services to ensure that the exaction requirement is accurate. Also, this task will explore moving from an exaction requirement to an impact fee requirement that more comprehensively accounts for development impacts to schools and parks, but also other important community services such as Fire/EMS, law enforcement, road maintenance, etc. </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b="1">
                <a:effectLst/>
                <a:ea typeface="Calibri" panose="020F0502020204030204" pitchFamily="34" charset="0"/>
                <a:cs typeface="Arial" panose="020B0604020202020204" pitchFamily="34" charset="0"/>
              </a:rPr>
              <a:t> </a:t>
            </a:r>
            <a:r>
              <a:rPr lang="en-US">
                <a:effectLst/>
                <a:ea typeface="Calibri" panose="020F0502020204030204" pitchFamily="34" charset="0"/>
                <a:cs typeface="Arial" panose="020B0604020202020204" pitchFamily="34" charset="0"/>
              </a:rPr>
              <a:t>This task has not yet begun.</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57</a:t>
            </a:fld>
            <a:endParaRPr lang="en-US"/>
          </a:p>
        </p:txBody>
      </p:sp>
      <p:graphicFrame>
        <p:nvGraphicFramePr>
          <p:cNvPr id="10" name="Content Placeholder 9">
            <a:extLst>
              <a:ext uri="{FF2B5EF4-FFF2-40B4-BE49-F238E27FC236}">
                <a16:creationId xmlns:a16="http://schemas.microsoft.com/office/drawing/2014/main" id="{E8FB2CE8-B39A-43DA-9FD2-EF7BF55CA920}"/>
              </a:ext>
            </a:extLst>
          </p:cNvPr>
          <p:cNvGraphicFramePr>
            <a:graphicFrameLocks noGrp="1"/>
          </p:cNvGraphicFramePr>
          <p:nvPr>
            <p:ph idx="1"/>
            <p:extLst>
              <p:ext uri="{D42A27DB-BD31-4B8C-83A1-F6EECF244321}">
                <p14:modId xmlns:p14="http://schemas.microsoft.com/office/powerpoint/2010/main" val="2763810970"/>
              </p:ext>
            </p:extLst>
          </p:nvPr>
        </p:nvGraphicFramePr>
        <p:xfrm>
          <a:off x="308635" y="1081309"/>
          <a:ext cx="6857706" cy="1616223"/>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424545">
                  <a:extLst>
                    <a:ext uri="{9D8B030D-6E8A-4147-A177-3AD203B41FA5}">
                      <a16:colId xmlns:a16="http://schemas.microsoft.com/office/drawing/2014/main" val="699274868"/>
                    </a:ext>
                  </a:extLst>
                </a:gridCol>
                <a:gridCol w="2008909">
                  <a:extLst>
                    <a:ext uri="{9D8B030D-6E8A-4147-A177-3AD203B41FA5}">
                      <a16:colId xmlns:a16="http://schemas.microsoft.com/office/drawing/2014/main" val="3260698562"/>
                    </a:ext>
                  </a:extLst>
                </a:gridCol>
                <a:gridCol w="2424252">
                  <a:extLst>
                    <a:ext uri="{9D8B030D-6E8A-4147-A177-3AD203B41FA5}">
                      <a16:colId xmlns:a16="http://schemas.microsoft.com/office/drawing/2014/main" val="1974075910"/>
                    </a:ext>
                  </a:extLst>
                </a:gridCol>
              </a:tblGrid>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rowSpan="3" gridSpan="2">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To be Determined </a:t>
                      </a: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tc rowSpan="3" hMerge="1">
                  <a:txBody>
                    <a:bodyPr/>
                    <a:lstStyle/>
                    <a:p>
                      <a:endParaRPr lang="en-US"/>
                    </a:p>
                  </a:txBody>
                  <a:tcPr/>
                </a:tc>
                <a:extLst>
                  <a:ext uri="{0D108BD9-81ED-4DB2-BD59-A6C34878D82A}">
                    <a16:rowId xmlns:a16="http://schemas.microsoft.com/office/drawing/2014/main" val="3516465372"/>
                  </a:ext>
                </a:extLst>
              </a:tr>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577229089"/>
                  </a:ext>
                </a:extLst>
              </a:tr>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557833220"/>
                  </a:ext>
                </a:extLst>
              </a:tr>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25+</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extLst>
                  <a:ext uri="{0D108BD9-81ED-4DB2-BD59-A6C34878D82A}">
                    <a16:rowId xmlns:a16="http://schemas.microsoft.com/office/drawing/2014/main" val="979046915"/>
                  </a:ext>
                </a:extLst>
              </a:tr>
              <a:tr h="233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Consultant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284617079"/>
                  </a:ext>
                </a:extLst>
              </a:tr>
              <a:tr h="233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841402849"/>
                  </a:ext>
                </a:extLst>
              </a:tr>
              <a:tr h="216477">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20 </a:t>
                      </a:r>
                      <a:r>
                        <a:rPr lang="en-US" sz="1400" b="0" i="0" err="1">
                          <a:solidFill>
                            <a:srgbClr val="000000"/>
                          </a:solidFill>
                          <a:effectLst/>
                          <a:latin typeface="Palatino Linotype" panose="02040502050505030304" pitchFamily="18" charset="0"/>
                          <a:ea typeface="Calibri" panose="020F0502020204030204" pitchFamily="34" charset="0"/>
                          <a:cs typeface="Arial"/>
                        </a:rPr>
                        <a:t>hrs</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3597374824"/>
                  </a:ext>
                </a:extLst>
              </a:tr>
            </a:tbl>
          </a:graphicData>
        </a:graphic>
      </p:graphicFrame>
      <p:grpSp>
        <p:nvGrpSpPr>
          <p:cNvPr id="9" name="Group 8">
            <a:extLst>
              <a:ext uri="{FF2B5EF4-FFF2-40B4-BE49-F238E27FC236}">
                <a16:creationId xmlns:a16="http://schemas.microsoft.com/office/drawing/2014/main" id="{E50A4CCA-59AC-41B4-8423-78A17B945A72}"/>
              </a:ext>
            </a:extLst>
          </p:cNvPr>
          <p:cNvGrpSpPr/>
          <p:nvPr/>
        </p:nvGrpSpPr>
        <p:grpSpPr>
          <a:xfrm>
            <a:off x="6196189" y="170187"/>
            <a:ext cx="5995811" cy="789367"/>
            <a:chOff x="6196189" y="170187"/>
            <a:chExt cx="5995811" cy="789367"/>
          </a:xfrm>
        </p:grpSpPr>
        <p:sp>
          <p:nvSpPr>
            <p:cNvPr id="11" name="Arrow: Pentagon 10">
              <a:extLst>
                <a:ext uri="{FF2B5EF4-FFF2-40B4-BE49-F238E27FC236}">
                  <a16:creationId xmlns:a16="http://schemas.microsoft.com/office/drawing/2014/main" id="{FF4860F4-A3BC-48E9-AB0C-441132F4AA50}"/>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E2EC3A7-A216-4E73-8EB3-CF75112FB575}"/>
                </a:ext>
              </a:extLst>
            </p:cNvPr>
            <p:cNvSpPr/>
            <p:nvPr/>
          </p:nvSpPr>
          <p:spPr>
            <a:xfrm>
              <a:off x="7926711" y="170187"/>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6030329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3285" y="147031"/>
            <a:ext cx="5832527" cy="830997"/>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Town Lodging &amp; Short Term Rental Review Phase II</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020440" y="978028"/>
            <a:ext cx="4008274" cy="1217193"/>
          </a:xfrm>
          <a:prstGeom prst="rect">
            <a:avLst/>
          </a:prstGeom>
          <a:solidFill>
            <a:schemeClr val="accent2">
              <a:lumMod val="20000"/>
              <a:lumOff val="80000"/>
              <a:alpha val="50000"/>
            </a:schemeClr>
          </a:solidFill>
        </p:spPr>
        <p:txBody>
          <a:bodyPr wrap="square">
            <a:spAutoFit/>
          </a:bodyPr>
          <a:lstStyle/>
          <a:p>
            <a:pPr marL="0" marR="0" algn="just">
              <a:spcBef>
                <a:spcPts val="600"/>
              </a:spcBef>
              <a:spcAft>
                <a:spcPts val="600"/>
              </a:spcAft>
            </a:pPr>
            <a:r>
              <a:rPr lang="en-US" sz="1400" b="1" i="1">
                <a:effectLst/>
                <a:latin typeface="+mj-lt"/>
                <a:ea typeface="Calibri" panose="020F0502020204030204" pitchFamily="34" charset="0"/>
                <a:cs typeface="Arial" panose="020B0604020202020204" pitchFamily="34" charset="0"/>
              </a:rPr>
              <a:t>Comp Plan Strategies:</a:t>
            </a:r>
            <a:r>
              <a:rPr lang="en-US" sz="1400" b="1">
                <a:effectLst/>
                <a:latin typeface="+mj-lt"/>
                <a:ea typeface="Calibri" panose="020F0502020204030204" pitchFamily="34" charset="0"/>
                <a:cs typeface="Arial" panose="020B0604020202020204" pitchFamily="34" charset="0"/>
              </a:rPr>
              <a:t> </a:t>
            </a:r>
            <a:endParaRPr lang="en-US" sz="1400">
              <a:effectLst/>
              <a:latin typeface="+mj-lt"/>
              <a:ea typeface="Calibri" panose="020F0502020204030204" pitchFamily="34" charset="0"/>
              <a:cs typeface="Arial" panose="020B0604020202020204" pitchFamily="34" charset="0"/>
            </a:endParaRPr>
          </a:p>
          <a:p>
            <a:pPr marL="571500" marR="0" indent="-571500" eaLnBrk="0" hangingPunct="0">
              <a:lnSpc>
                <a:spcPct val="86000"/>
              </a:lnSpc>
              <a:spcBef>
                <a:spcPts val="650"/>
              </a:spcBef>
              <a:spcAft>
                <a:spcPts val="0"/>
              </a:spcAft>
            </a:pPr>
            <a:r>
              <a:rPr lang="en-US" sz="1400" b="1">
                <a:effectLst/>
                <a:latin typeface="+mj-lt"/>
                <a:ea typeface="Calibri" panose="020F0502020204030204" pitchFamily="34" charset="0"/>
                <a:cs typeface="Palatino Linotype" panose="02040502050505030304" pitchFamily="18" charset="0"/>
              </a:rPr>
              <a:t>4.2.S.5:</a:t>
            </a:r>
            <a:r>
              <a:rPr lang="en-US" sz="1400" b="1" spc="400">
                <a:latin typeface="+mj-lt"/>
                <a:ea typeface="Calibri" panose="020F0502020204030204" pitchFamily="34" charset="0"/>
                <a:cs typeface="Palatino Linotype" panose="02040502050505030304" pitchFamily="18" charset="0"/>
              </a:rPr>
              <a:t> </a:t>
            </a:r>
            <a:r>
              <a:rPr lang="en-US" sz="1400">
                <a:effectLst/>
                <a:latin typeface="+mj-lt"/>
                <a:ea typeface="Calibri" panose="020F0502020204030204" pitchFamily="34" charset="0"/>
                <a:cs typeface="Palatino Linotype" panose="02040502050505030304" pitchFamily="18" charset="0"/>
              </a:rPr>
              <a:t>Review the Lodging Overlay boundary and associated regulations and incentives to determine the desired location, type and size of lodging.</a:t>
            </a:r>
            <a:endParaRPr lang="en-US" sz="1400">
              <a:effectLst/>
              <a:latin typeface="+mj-lt"/>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D01BAD9C-3BEF-450A-A97E-4C9851CB45D4}"/>
              </a:ext>
            </a:extLst>
          </p:cNvPr>
          <p:cNvSpPr txBox="1"/>
          <p:nvPr/>
        </p:nvSpPr>
        <p:spPr>
          <a:xfrm>
            <a:off x="143650" y="2772038"/>
            <a:ext cx="11704324" cy="3790781"/>
          </a:xfrm>
          <a:prstGeom prst="rect">
            <a:avLst/>
          </a:prstGeom>
          <a:solidFill>
            <a:schemeClr val="accent2">
              <a:lumMod val="20000"/>
              <a:lumOff val="80000"/>
              <a:alpha val="50000"/>
            </a:schemeClr>
          </a:solidFill>
        </p:spPr>
        <p:txBody>
          <a:bodyPr wrap="square">
            <a:spAutoFit/>
          </a:bodyPr>
          <a:lstStyle/>
          <a:p>
            <a:pPr marL="0" marR="0">
              <a:spcBef>
                <a:spcPts val="0"/>
              </a:spcBef>
              <a:spcAft>
                <a:spcPts val="0"/>
              </a:spcAft>
            </a:pPr>
            <a:r>
              <a:rPr lang="en-US" sz="900" b="1" i="1">
                <a:effectLst/>
                <a:ea typeface="Calibri" panose="020F0502020204030204" pitchFamily="34" charset="0"/>
                <a:cs typeface="Arial" panose="020B0604020202020204" pitchFamily="34" charset="0"/>
              </a:rPr>
              <a:t>Task:</a:t>
            </a:r>
            <a:r>
              <a:rPr lang="en-US" sz="900">
                <a:effectLst/>
                <a:ea typeface="Calibri" panose="020F0502020204030204" pitchFamily="34" charset="0"/>
                <a:cs typeface="Arial" panose="020B0604020202020204" pitchFamily="34" charset="0"/>
              </a:rPr>
              <a:t>  Upon completion of Phase 1: Data Collection and Review, Council will determine the appropriate next step. Staff have described below four (4) possible a</a:t>
            </a:r>
            <a:r>
              <a:rPr lang="en-US" sz="900">
                <a:effectLst/>
                <a:ea typeface="Calibri" panose="020F0502020204030204" pitchFamily="34" charset="0"/>
                <a:cs typeface="Calibri" panose="020F0502020204030204" pitchFamily="34" charset="0"/>
              </a:rPr>
              <a:t>lternatives that could be considered by Council upon completion of Phase 1. </a:t>
            </a:r>
            <a:endParaRPr lang="en-US" sz="900">
              <a:effectLst/>
              <a:ea typeface="Calibri" panose="020F0502020204030204" pitchFamily="34" charset="0"/>
              <a:cs typeface="Arial" panose="020B0604020202020204" pitchFamily="34" charset="0"/>
            </a:endParaRPr>
          </a:p>
          <a:p>
            <a:pPr marL="0" marR="0">
              <a:spcBef>
                <a:spcPts val="0"/>
              </a:spcBef>
              <a:spcAft>
                <a:spcPts val="0"/>
              </a:spcAft>
            </a:pPr>
            <a:r>
              <a:rPr lang="en-US" sz="900">
                <a:effectLst/>
                <a:ea typeface="Calibri" panose="020F0502020204030204" pitchFamily="34" charset="0"/>
                <a:cs typeface="Calibri" panose="020F0502020204030204" pitchFamily="34" charset="0"/>
              </a:rPr>
              <a:t> </a:t>
            </a:r>
            <a:endParaRPr lang="en-US" sz="900">
              <a:effectLst/>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900">
                <a:effectLst/>
                <a:ea typeface="Calibri" panose="020F0502020204030204" pitchFamily="34" charset="0"/>
                <a:cs typeface="Calibri" panose="020F0502020204030204" pitchFamily="34" charset="0"/>
              </a:rPr>
              <a:t>Alternative 2a:  Review of the Amount, Location and Type of Lodging</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Scope: This alternative would be similar to the initiative undertaken by the Town in 2012-13 as described above which looked at the desired location of and type of lodging in the community based upon a lodging overlay district.</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Outcomes: Potential outcomes of this effort would be changes to the current lodging overlay boundaries and types of lodging uses allowed therein</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Timeframe: 12 months as this would include a public process with a lot of public engagement</a:t>
            </a:r>
            <a:endParaRPr lang="en-US" sz="900">
              <a:effectLst/>
              <a:ea typeface="Calibri" panose="020F0502020204030204" pitchFamily="34" charset="0"/>
              <a:cs typeface="Arial" panose="020B0604020202020204" pitchFamily="34" charset="0"/>
            </a:endParaRPr>
          </a:p>
          <a:p>
            <a:pPr marL="457200" marR="0">
              <a:spcBef>
                <a:spcPts val="0"/>
              </a:spcBef>
              <a:spcAft>
                <a:spcPts val="0"/>
              </a:spcAft>
            </a:pPr>
            <a:r>
              <a:rPr lang="en-US" sz="900">
                <a:effectLst/>
                <a:ea typeface="Calibri" panose="020F0502020204030204" pitchFamily="34" charset="0"/>
                <a:cs typeface="Calibri" panose="020F0502020204030204" pitchFamily="34" charset="0"/>
              </a:rPr>
              <a:t> </a:t>
            </a:r>
            <a:endParaRPr lang="en-US" sz="900">
              <a:effectLst/>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900">
                <a:effectLst/>
                <a:ea typeface="Calibri" panose="020F0502020204030204" pitchFamily="34" charset="0"/>
                <a:cs typeface="Calibri" panose="020F0502020204030204" pitchFamily="34" charset="0"/>
              </a:rPr>
              <a:t>Alternative 2b: Amendments to the LDRs based upon the current lodging overlay and current allowed uses</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Scope: Consideration of potential LDR amendments within the current lodging overlay boundary (no changes) to address issues identified during review of development over the past 10 years and consistency with the Comprehensive Plan including but not limited to:</a:t>
            </a:r>
            <a:endParaRPr lang="en-US" sz="900">
              <a:effectLst/>
              <a:ea typeface="Calibri" panose="020F0502020204030204" pitchFamily="34" charset="0"/>
              <a:cs typeface="Arial" panose="020B0604020202020204" pitchFamily="34" charset="0"/>
            </a:endParaRPr>
          </a:p>
          <a:p>
            <a:pPr marL="742950" marR="0" lvl="1" indent="-285750">
              <a:spcBef>
                <a:spcPts val="0"/>
              </a:spcBef>
              <a:spcAft>
                <a:spcPts val="0"/>
              </a:spcAft>
              <a:buFont typeface="Courier New" panose="02070309020205020404" pitchFamily="49" charset="0"/>
              <a:buChar char="o"/>
            </a:pPr>
            <a:r>
              <a:rPr lang="en-US" sz="900">
                <a:effectLst/>
                <a:ea typeface="Calibri" panose="020F0502020204030204" pitchFamily="34" charset="0"/>
                <a:cs typeface="Calibri" panose="020F0502020204030204" pitchFamily="34" charset="0"/>
              </a:rPr>
              <a:t>Size of individual units, buildings and facilities</a:t>
            </a:r>
            <a:endParaRPr lang="en-US" sz="900">
              <a:effectLst/>
              <a:ea typeface="Calibri" panose="020F0502020204030204" pitchFamily="34" charset="0"/>
              <a:cs typeface="Arial" panose="020B0604020202020204" pitchFamily="34" charset="0"/>
            </a:endParaRPr>
          </a:p>
          <a:p>
            <a:pPr marL="742950" marR="0" lvl="1" indent="-285750">
              <a:spcBef>
                <a:spcPts val="0"/>
              </a:spcBef>
              <a:spcAft>
                <a:spcPts val="0"/>
              </a:spcAft>
              <a:buFont typeface="Courier New" panose="02070309020205020404" pitchFamily="49" charset="0"/>
              <a:buChar char="o"/>
            </a:pPr>
            <a:r>
              <a:rPr lang="en-US" sz="900">
                <a:effectLst/>
                <a:ea typeface="Calibri" panose="020F0502020204030204" pitchFamily="34" charset="0"/>
                <a:cs typeface="Calibri" panose="020F0502020204030204" pitchFamily="34" charset="0"/>
              </a:rPr>
              <a:t>Mix of lodging types, i.e., short term rental and conventional lodging, timeshare, fractional, etc.</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Outcomes: Potential outcomes of this effort would be amendments to the current LDRs</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Timeframe: 6 months, including public hearing process at Planning Commission and Town Council </a:t>
            </a:r>
            <a:endParaRPr lang="en-US" sz="900">
              <a:effectLst/>
              <a:ea typeface="Calibri" panose="020F0502020204030204" pitchFamily="34" charset="0"/>
              <a:cs typeface="Arial" panose="020B0604020202020204" pitchFamily="34" charset="0"/>
            </a:endParaRPr>
          </a:p>
          <a:p>
            <a:pPr marL="457200" marR="0">
              <a:spcBef>
                <a:spcPts val="0"/>
              </a:spcBef>
              <a:spcAft>
                <a:spcPts val="0"/>
              </a:spcAft>
            </a:pPr>
            <a:r>
              <a:rPr lang="en-US" sz="900">
                <a:effectLst/>
                <a:ea typeface="Calibri" panose="020F0502020204030204" pitchFamily="34" charset="0"/>
                <a:cs typeface="Calibri" panose="020F0502020204030204" pitchFamily="34" charset="0"/>
              </a:rPr>
              <a:t> </a:t>
            </a:r>
            <a:endParaRPr lang="en-US" sz="900">
              <a:effectLst/>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900">
                <a:effectLst/>
                <a:ea typeface="Calibri" panose="020F0502020204030204" pitchFamily="34" charset="0"/>
                <a:cs typeface="Calibri" panose="020F0502020204030204" pitchFamily="34" charset="0"/>
              </a:rPr>
              <a:t>Alternative 2c: Amendment to the Comprehensive Plan regarding Lodging and LDR amendments</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Scope: Consider what role lodging should play in the community town and/or town/county different from what is currently envisioned</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Outcomes: Possible amendment to the Comprehensive Plan </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Timeframe: 12-18 months, including a Comprehensive Plan and LDR amendments as this would include a public process with a lot of public engagement and joint consideration by the Town and County</a:t>
            </a:r>
            <a:endParaRPr lang="en-US" sz="900">
              <a:effectLst/>
              <a:ea typeface="Calibri" panose="020F0502020204030204" pitchFamily="34" charset="0"/>
              <a:cs typeface="Arial" panose="020B0604020202020204" pitchFamily="34" charset="0"/>
            </a:endParaRPr>
          </a:p>
          <a:p>
            <a:pPr marL="228600" marR="0">
              <a:spcBef>
                <a:spcPts val="0"/>
              </a:spcBef>
              <a:spcAft>
                <a:spcPts val="0"/>
              </a:spcAft>
            </a:pPr>
            <a:r>
              <a:rPr lang="en-US" sz="900">
                <a:effectLst/>
                <a:ea typeface="Calibri" panose="020F0502020204030204" pitchFamily="34" charset="0"/>
                <a:cs typeface="Calibri" panose="020F0502020204030204" pitchFamily="34" charset="0"/>
              </a:rPr>
              <a:t> </a:t>
            </a:r>
            <a:endParaRPr lang="en-US" sz="900">
              <a:effectLst/>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900">
                <a:effectLst/>
                <a:ea typeface="Calibri" panose="020F0502020204030204" pitchFamily="34" charset="0"/>
                <a:cs typeface="Calibri" panose="020F0502020204030204" pitchFamily="34" charset="0"/>
              </a:rPr>
              <a:t>Alternative 2d: No further action taken at this time, continue to monitor lodging development only</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Scope: Retain current Comprehensive Plan and LDRs </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Outcomes: Continued monitoring  </a:t>
            </a:r>
            <a:endParaRPr lang="en-US" sz="900">
              <a:effectLst/>
              <a:ea typeface="Calibri" panose="020F0502020204030204" pitchFamily="34" charset="0"/>
              <a:cs typeface="Arial" panose="020B0604020202020204" pitchFamily="34" charset="0"/>
            </a:endParaRPr>
          </a:p>
          <a:p>
            <a:pPr marL="800100" lvl="1" indent="-342900">
              <a:buFont typeface="Courier New" panose="02070309020205020404" pitchFamily="49" charset="0"/>
              <a:buChar char="o"/>
            </a:pPr>
            <a:r>
              <a:rPr lang="en-US" sz="900">
                <a:effectLst/>
                <a:ea typeface="Calibri" panose="020F0502020204030204" pitchFamily="34" charset="0"/>
                <a:cs typeface="Calibri" panose="020F0502020204030204" pitchFamily="34" charset="0"/>
              </a:rPr>
              <a:t>Timeframe: 2 months, no public involvement</a:t>
            </a:r>
            <a:endParaRPr lang="en-US" sz="900">
              <a:effectLst/>
              <a:ea typeface="Calibri" panose="020F0502020204030204" pitchFamily="34" charset="0"/>
              <a:cs typeface="Arial" panose="020B0604020202020204" pitchFamily="34" charset="0"/>
            </a:endParaRPr>
          </a:p>
          <a:p>
            <a:pPr marL="0" marR="0">
              <a:spcBef>
                <a:spcPts val="0"/>
              </a:spcBef>
              <a:spcAft>
                <a:spcPts val="1000"/>
              </a:spcAft>
            </a:pPr>
            <a:endParaRPr lang="en-US" sz="800" b="1" i="1">
              <a:effectLst/>
              <a:ea typeface="Calibri" panose="020F0502020204030204" pitchFamily="34" charset="0"/>
              <a:cs typeface="Arial" panose="020B0604020202020204" pitchFamily="34" charset="0"/>
            </a:endParaRPr>
          </a:p>
          <a:p>
            <a:pPr marL="0" marR="0">
              <a:spcBef>
                <a:spcPts val="0"/>
              </a:spcBef>
              <a:spcAft>
                <a:spcPts val="1000"/>
              </a:spcAft>
            </a:pPr>
            <a:r>
              <a:rPr lang="en-US" sz="900" b="1" i="1">
                <a:effectLst/>
                <a:ea typeface="Calibri" panose="020F0502020204030204" pitchFamily="34" charset="0"/>
                <a:cs typeface="Arial" panose="020B0604020202020204" pitchFamily="34" charset="0"/>
              </a:rPr>
              <a:t>Status:</a:t>
            </a:r>
            <a:r>
              <a:rPr lang="en-US" sz="900">
                <a:effectLst/>
                <a:ea typeface="Calibri" panose="020F0502020204030204" pitchFamily="34" charset="0"/>
                <a:cs typeface="Arial" panose="020B0604020202020204" pitchFamily="34" charset="0"/>
              </a:rPr>
              <a:t> This task has not begun and the timeframe is TBD based on workloads. </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58</a:t>
            </a:fld>
            <a:endParaRPr lang="en-US"/>
          </a:p>
        </p:txBody>
      </p:sp>
      <p:graphicFrame>
        <p:nvGraphicFramePr>
          <p:cNvPr id="3" name="Table 2">
            <a:extLst>
              <a:ext uri="{FF2B5EF4-FFF2-40B4-BE49-F238E27FC236}">
                <a16:creationId xmlns:a16="http://schemas.microsoft.com/office/drawing/2014/main" id="{01F9EBD6-B0B0-40BC-B02F-0C7C1E4C5B9B}"/>
              </a:ext>
            </a:extLst>
          </p:cNvPr>
          <p:cNvGraphicFramePr>
            <a:graphicFrameLocks noGrp="1"/>
          </p:cNvGraphicFramePr>
          <p:nvPr>
            <p:extLst>
              <p:ext uri="{D42A27DB-BD31-4B8C-83A1-F6EECF244321}">
                <p14:modId xmlns:p14="http://schemas.microsoft.com/office/powerpoint/2010/main" val="2635551067"/>
              </p:ext>
            </p:extLst>
          </p:nvPr>
        </p:nvGraphicFramePr>
        <p:xfrm>
          <a:off x="172243" y="1060732"/>
          <a:ext cx="6547533" cy="1720667"/>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103729">
                  <a:extLst>
                    <a:ext uri="{9D8B030D-6E8A-4147-A177-3AD203B41FA5}">
                      <a16:colId xmlns:a16="http://schemas.microsoft.com/office/drawing/2014/main" val="2422969682"/>
                    </a:ext>
                  </a:extLst>
                </a:gridCol>
                <a:gridCol w="2221902">
                  <a:extLst>
                    <a:ext uri="{9D8B030D-6E8A-4147-A177-3AD203B41FA5}">
                      <a16:colId xmlns:a16="http://schemas.microsoft.com/office/drawing/2014/main" val="4259525559"/>
                    </a:ext>
                  </a:extLst>
                </a:gridCol>
                <a:gridCol w="2221902">
                  <a:extLst>
                    <a:ext uri="{9D8B030D-6E8A-4147-A177-3AD203B41FA5}">
                      <a16:colId xmlns:a16="http://schemas.microsoft.com/office/drawing/2014/main" val="1187800360"/>
                    </a:ext>
                  </a:extLst>
                </a:gridCol>
              </a:tblGrid>
              <a:tr h="171364">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Progress</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rowSpan="3" gridSpan="2">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0%</a:t>
                      </a:r>
                      <a:endParaRPr lang="en-US" sz="12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Town Planning</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7CAAC"/>
                    </a:solidFill>
                  </a:tcPr>
                </a:tc>
                <a:tc rowSpan="3" hMerge="1">
                  <a:txBody>
                    <a:bodyPr/>
                    <a:lstStyle/>
                    <a:p>
                      <a:endParaRPr lang="en-US"/>
                    </a:p>
                  </a:txBody>
                  <a:tcPr/>
                </a:tc>
                <a:extLst>
                  <a:ext uri="{0D108BD9-81ED-4DB2-BD59-A6C34878D82A}">
                    <a16:rowId xmlns:a16="http://schemas.microsoft.com/office/drawing/2014/main" val="2977280120"/>
                  </a:ext>
                </a:extLst>
              </a:tr>
              <a:tr h="171364">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Timeframe</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939522998"/>
                  </a:ext>
                </a:extLst>
              </a:tr>
              <a:tr h="257627">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Task Lead</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023987822"/>
                  </a:ext>
                </a:extLst>
              </a:tr>
              <a:tr h="171364">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Resources</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FY25</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Total</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extLst>
                  <a:ext uri="{0D108BD9-81ED-4DB2-BD59-A6C34878D82A}">
                    <a16:rowId xmlns:a16="http://schemas.microsoft.com/office/drawing/2014/main" val="1811294504"/>
                  </a:ext>
                </a:extLst>
              </a:tr>
              <a:tr h="171364">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Consulting Services</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897945508"/>
                  </a:ext>
                </a:extLst>
              </a:tr>
              <a:tr h="171364">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Town Planning Director</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750107432"/>
                  </a:ext>
                </a:extLst>
              </a:tr>
              <a:tr h="171364">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Town Com. Dev. Director</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1209116932"/>
                  </a:ext>
                </a:extLst>
              </a:tr>
              <a:tr h="171364">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Town Planning</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573091237"/>
                  </a:ext>
                </a:extLst>
              </a:tr>
              <a:tr h="171364">
                <a:tc>
                  <a:txBody>
                    <a:bodyPr/>
                    <a:lstStyle/>
                    <a:p>
                      <a:pPr marL="0" marR="0" algn="l">
                        <a:spcBef>
                          <a:spcPts val="0"/>
                        </a:spcBef>
                        <a:spcAft>
                          <a:spcPts val="0"/>
                        </a:spcAft>
                      </a:pPr>
                      <a:r>
                        <a:rPr lang="en-US" sz="1200" b="0" i="1">
                          <a:solidFill>
                            <a:srgbClr val="FFFFFF"/>
                          </a:solidFill>
                          <a:effectLst/>
                          <a:latin typeface="Palatino Linotype" panose="02040502050505030304" pitchFamily="18" charset="0"/>
                          <a:ea typeface="Calibri" panose="020F0502020204030204" pitchFamily="34" charset="0"/>
                          <a:cs typeface="Arial"/>
                        </a:rPr>
                        <a:t>Housing Department</a:t>
                      </a:r>
                      <a:endParaRPr lang="en-US" sz="12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45911"/>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tc>
                  <a:txBody>
                    <a:bodyPr/>
                    <a:lstStyle/>
                    <a:p>
                      <a:pPr marL="0" marR="0" algn="l">
                        <a:spcBef>
                          <a:spcPts val="0"/>
                        </a:spcBef>
                        <a:spcAft>
                          <a:spcPts val="0"/>
                        </a:spcAft>
                      </a:pPr>
                      <a:r>
                        <a:rPr lang="en-US" sz="1200" b="0" i="0">
                          <a:solidFill>
                            <a:srgbClr val="000000"/>
                          </a:solidFill>
                          <a:effectLst/>
                          <a:latin typeface="Palatino Linotype" panose="02040502050505030304" pitchFamily="18" charset="0"/>
                          <a:ea typeface="Calibri" panose="020F0502020204030204" pitchFamily="34" charset="0"/>
                          <a:cs typeface="Arial"/>
                        </a:rPr>
                        <a:t>TBD</a:t>
                      </a:r>
                      <a:endParaRPr lang="en-US" sz="12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FBE4D5"/>
                    </a:solidFill>
                  </a:tcPr>
                </a:tc>
                <a:extLst>
                  <a:ext uri="{0D108BD9-81ED-4DB2-BD59-A6C34878D82A}">
                    <a16:rowId xmlns:a16="http://schemas.microsoft.com/office/drawing/2014/main" val="3945252749"/>
                  </a:ext>
                </a:extLst>
              </a:tr>
            </a:tbl>
          </a:graphicData>
        </a:graphic>
      </p:graphicFrame>
      <p:grpSp>
        <p:nvGrpSpPr>
          <p:cNvPr id="9" name="Group 8">
            <a:extLst>
              <a:ext uri="{FF2B5EF4-FFF2-40B4-BE49-F238E27FC236}">
                <a16:creationId xmlns:a16="http://schemas.microsoft.com/office/drawing/2014/main" id="{871A2102-762D-4BA4-B7A1-D132BEEF5C5F}"/>
              </a:ext>
            </a:extLst>
          </p:cNvPr>
          <p:cNvGrpSpPr/>
          <p:nvPr/>
        </p:nvGrpSpPr>
        <p:grpSpPr>
          <a:xfrm>
            <a:off x="6196189" y="170187"/>
            <a:ext cx="5995811" cy="789367"/>
            <a:chOff x="6196189" y="170187"/>
            <a:chExt cx="5995811" cy="789367"/>
          </a:xfrm>
        </p:grpSpPr>
        <p:sp>
          <p:nvSpPr>
            <p:cNvPr id="10" name="Arrow: Pentagon 9">
              <a:extLst>
                <a:ext uri="{FF2B5EF4-FFF2-40B4-BE49-F238E27FC236}">
                  <a16:creationId xmlns:a16="http://schemas.microsoft.com/office/drawing/2014/main" id="{2D6A6E0E-F5EC-465D-A112-0D1152259B4F}"/>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76220B5-88E9-4CF6-917D-1AB495A615F5}"/>
                </a:ext>
              </a:extLst>
            </p:cNvPr>
            <p:cNvSpPr/>
            <p:nvPr/>
          </p:nvSpPr>
          <p:spPr>
            <a:xfrm>
              <a:off x="7926711" y="170187"/>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15372224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84604" y="352980"/>
            <a:ext cx="5811208" cy="461665"/>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FFFFFF"/>
                </a:solidFill>
                <a:effectLst/>
                <a:uLnTx/>
                <a:uFillTx/>
                <a:latin typeface="Calibri"/>
                <a:ea typeface="+mn-ea"/>
                <a:cs typeface="+mn-cs"/>
              </a:rPr>
              <a:t>Town Natural Resource LDRs</a:t>
            </a: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sp>
        <p:nvSpPr>
          <p:cNvPr id="9" name="TextBox 8">
            <a:extLst>
              <a:ext uri="{FF2B5EF4-FFF2-40B4-BE49-F238E27FC236}">
                <a16:creationId xmlns:a16="http://schemas.microsoft.com/office/drawing/2014/main" id="{ADDC546A-8D2C-4368-B654-0ADA073BC288}"/>
              </a:ext>
            </a:extLst>
          </p:cNvPr>
          <p:cNvSpPr txBox="1"/>
          <p:nvPr/>
        </p:nvSpPr>
        <p:spPr>
          <a:xfrm>
            <a:off x="7858606" y="1299734"/>
            <a:ext cx="4008274" cy="4601260"/>
          </a:xfrm>
          <a:prstGeom prst="rect">
            <a:avLst/>
          </a:prstGeom>
          <a:solidFill>
            <a:schemeClr val="accent6">
              <a:lumMod val="40000"/>
              <a:lumOff val="60000"/>
              <a:alpha val="50000"/>
            </a:schemeClr>
          </a:solidFill>
        </p:spPr>
        <p:txBody>
          <a:bodyPr wrap="square">
            <a:spAutoFit/>
          </a:bodyPr>
          <a:lstStyle/>
          <a:p>
            <a:pPr marL="0" marR="0" algn="just">
              <a:spcBef>
                <a:spcPts val="600"/>
              </a:spcBef>
              <a:spcAft>
                <a:spcPts val="600"/>
              </a:spcAft>
            </a:pPr>
            <a:r>
              <a:rPr lang="en-US" sz="1200" b="1" i="1">
                <a:effectLst/>
                <a:latin typeface="+mj-lt"/>
                <a:ea typeface="Calibri" panose="020F0502020204030204" pitchFamily="34" charset="0"/>
                <a:cs typeface="Arial" panose="020B0604020202020204" pitchFamily="34" charset="0"/>
              </a:rPr>
              <a:t>Comp Plan Strategies:</a:t>
            </a:r>
            <a:r>
              <a:rPr lang="en-US" sz="1200" b="1">
                <a:effectLst/>
                <a:latin typeface="+mj-lt"/>
                <a:ea typeface="Calibri" panose="020F0502020204030204" pitchFamily="34" charset="0"/>
                <a:cs typeface="Arial" panose="020B0604020202020204" pitchFamily="34" charset="0"/>
              </a:rPr>
              <a:t> </a:t>
            </a:r>
            <a:endParaRPr lang="en-US" sz="12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1.1.S.3: </a:t>
            </a:r>
            <a:r>
              <a:rPr lang="en-US" sz="1200">
                <a:effectLst/>
                <a:latin typeface="+mj-lt"/>
                <a:ea typeface="Calibri" panose="020F0502020204030204" pitchFamily="34" charset="0"/>
                <a:cs typeface="Arial" panose="020B0604020202020204" pitchFamily="34" charset="0"/>
              </a:rPr>
              <a:t>Establish a monitoring system for assessing the impacts of growth and development on wildlife and natural resources. Implement actions in response to what is learned to provide better habitat and movement corridor protection.</a:t>
            </a:r>
          </a:p>
          <a:p>
            <a:pPr marL="457200" marR="0" indent="-45720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1.1.S.4: Evaluate and amend wildlife protection standards for development density, intensity, location, clustering, permeability and wildlife-human conflict.</a:t>
            </a:r>
            <a:endParaRPr lang="en-US" sz="12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1.1.S.5: </a:t>
            </a:r>
            <a:r>
              <a:rPr lang="en-US" sz="1200">
                <a:effectLst/>
                <a:latin typeface="+mj-lt"/>
                <a:ea typeface="Calibri" panose="020F0502020204030204" pitchFamily="34" charset="0"/>
                <a:cs typeface="Arial" panose="020B0604020202020204" pitchFamily="34" charset="0"/>
              </a:rPr>
              <a:t>Evaluate mitigation standards for impacts to critical habitat and habitat connections and update as needed.</a:t>
            </a:r>
          </a:p>
          <a:p>
            <a:pPr marL="0" marR="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1.1.S.6: Identify areas for appropriate ecological restoration efforts.</a:t>
            </a:r>
            <a:endParaRPr lang="en-US" sz="1200">
              <a:effectLst/>
              <a:latin typeface="+mj-lt"/>
              <a:ea typeface="Calibri" panose="020F0502020204030204" pitchFamily="34" charset="0"/>
              <a:cs typeface="Arial" panose="020B0604020202020204" pitchFamily="34" charset="0"/>
            </a:endParaRPr>
          </a:p>
          <a:p>
            <a:pPr marL="457200" marR="0" indent="-45720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1.2.S.1: </a:t>
            </a:r>
            <a:r>
              <a:rPr lang="en-US" sz="1200">
                <a:effectLst/>
                <a:latin typeface="+mj-lt"/>
                <a:ea typeface="Calibri" panose="020F0502020204030204" pitchFamily="34" charset="0"/>
                <a:cs typeface="Arial" panose="020B0604020202020204" pitchFamily="34" charset="0"/>
              </a:rPr>
              <a:t>Evaluate and update natural resource protection standards for waterbodies, wetlands and riparian areas.</a:t>
            </a:r>
          </a:p>
          <a:p>
            <a:pPr marL="457200" marR="0" indent="-457200" algn="just">
              <a:spcBef>
                <a:spcPts val="0"/>
              </a:spcBef>
              <a:spcAft>
                <a:spcPts val="0"/>
              </a:spcAft>
            </a:pPr>
            <a:r>
              <a:rPr lang="en-US" sz="1200">
                <a:effectLst/>
                <a:latin typeface="+mj-lt"/>
                <a:ea typeface="Calibri" panose="020F0502020204030204" pitchFamily="34" charset="0"/>
                <a:cs typeface="Times New Roman" panose="02020603050405020304" pitchFamily="18" charset="0"/>
              </a:rPr>
              <a:t>1.2.S.2: </a:t>
            </a:r>
            <a:r>
              <a:rPr lang="en-US" sz="1200">
                <a:effectLst/>
                <a:latin typeface="+mj-lt"/>
                <a:ea typeface="Calibri" panose="020F0502020204030204" pitchFamily="34" charset="0"/>
                <a:cs typeface="Arial" panose="020B0604020202020204" pitchFamily="34" charset="0"/>
              </a:rPr>
              <a:t>Evaluate and update surface water filtration standards, focusing on developed areas near important waterbodies.</a:t>
            </a:r>
          </a:p>
          <a:p>
            <a:pPr marL="457200" marR="0" indent="-457200" algn="just">
              <a:spcBef>
                <a:spcPts val="0"/>
              </a:spcBef>
              <a:spcAft>
                <a:spcPts val="1000"/>
              </a:spcAft>
            </a:pPr>
            <a:r>
              <a:rPr lang="en-US" sz="1200">
                <a:effectLst/>
                <a:latin typeface="+mj-lt"/>
                <a:ea typeface="Calibri" panose="020F0502020204030204" pitchFamily="34" charset="0"/>
                <a:cs typeface="Arial" panose="020B0604020202020204" pitchFamily="34" charset="0"/>
              </a:rPr>
              <a:t>4.4.S.5: Develop a Flat Creek Corridor Overlay to addresses the ecological, recreational, and aesthetic values of the corridor, while respecting the existing uses and/or property rights along the corridor.</a:t>
            </a:r>
          </a:p>
        </p:txBody>
      </p:sp>
      <p:sp>
        <p:nvSpPr>
          <p:cNvPr id="10" name="TextBox 9">
            <a:extLst>
              <a:ext uri="{FF2B5EF4-FFF2-40B4-BE49-F238E27FC236}">
                <a16:creationId xmlns:a16="http://schemas.microsoft.com/office/drawing/2014/main" id="{A6C774EE-45B9-4C80-B928-20C22DB58058}"/>
              </a:ext>
            </a:extLst>
          </p:cNvPr>
          <p:cNvSpPr txBox="1"/>
          <p:nvPr/>
        </p:nvSpPr>
        <p:spPr>
          <a:xfrm>
            <a:off x="219240" y="2808664"/>
            <a:ext cx="7562396" cy="2185214"/>
          </a:xfrm>
          <a:prstGeom prst="rect">
            <a:avLst/>
          </a:prstGeom>
          <a:solidFill>
            <a:schemeClr val="accent6">
              <a:lumMod val="40000"/>
              <a:lumOff val="60000"/>
              <a:alpha val="50000"/>
            </a:schemeClr>
          </a:solidFill>
        </p:spPr>
        <p:txBody>
          <a:bodyPr wrap="square">
            <a:spAutoFit/>
          </a:bodyPr>
          <a:lstStyle/>
          <a:p>
            <a:pPr marL="0" marR="0" algn="just">
              <a:spcBef>
                <a:spcPts val="600"/>
              </a:spcBef>
              <a:spcAft>
                <a:spcPts val="600"/>
              </a:spcAft>
            </a:pPr>
            <a:r>
              <a:rPr lang="en-US" b="1" i="1">
                <a:effectLst/>
                <a:ea typeface="Calibri" panose="020F0502020204030204" pitchFamily="34" charset="0"/>
                <a:cs typeface="Arial" panose="020B0604020202020204" pitchFamily="34" charset="0"/>
              </a:rPr>
              <a:t>Task: </a:t>
            </a:r>
            <a:r>
              <a:rPr lang="en-US">
                <a:effectLst/>
                <a:ea typeface="Calibri" panose="020F0502020204030204" pitchFamily="34" charset="0"/>
                <a:cs typeface="Arial" panose="020B0604020202020204" pitchFamily="34" charset="0"/>
              </a:rPr>
              <a:t>Update Town natural resource protection LDRs based on the update to the County natural resource protections update. Utilize a series of small projects, such as stormwater quality regulations, Flat Creek protections, etc. to update the Town’s natural resource protections.</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a:effectLst/>
                <a:ea typeface="Calibri" panose="020F0502020204030204" pitchFamily="34" charset="0"/>
                <a:cs typeface="Arial" panose="020B0604020202020204" pitchFamily="34" charset="0"/>
              </a:rPr>
              <a:t> This task will begin when the County Natural Resource Regulations have been completed. It may alternatively be addressed through corridor plans and water resource protections. </a:t>
            </a:r>
          </a:p>
        </p:txBody>
      </p:sp>
      <p:graphicFrame>
        <p:nvGraphicFramePr>
          <p:cNvPr id="8" name="Table 7">
            <a:extLst>
              <a:ext uri="{FF2B5EF4-FFF2-40B4-BE49-F238E27FC236}">
                <a16:creationId xmlns:a16="http://schemas.microsoft.com/office/drawing/2014/main" id="{8226C0A6-3ED2-416D-989C-7A0C2DC61E58}"/>
              </a:ext>
            </a:extLst>
          </p:cNvPr>
          <p:cNvGraphicFramePr>
            <a:graphicFrameLocks noGrp="1"/>
          </p:cNvGraphicFramePr>
          <p:nvPr>
            <p:extLst>
              <p:ext uri="{D42A27DB-BD31-4B8C-83A1-F6EECF244321}">
                <p14:modId xmlns:p14="http://schemas.microsoft.com/office/powerpoint/2010/main" val="4255736291"/>
              </p:ext>
            </p:extLst>
          </p:nvPr>
        </p:nvGraphicFramePr>
        <p:xfrm>
          <a:off x="342505" y="1169848"/>
          <a:ext cx="6701846" cy="958157"/>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076814">
                  <a:extLst>
                    <a:ext uri="{9D8B030D-6E8A-4147-A177-3AD203B41FA5}">
                      <a16:colId xmlns:a16="http://schemas.microsoft.com/office/drawing/2014/main" val="2964149076"/>
                    </a:ext>
                  </a:extLst>
                </a:gridCol>
                <a:gridCol w="4625032">
                  <a:extLst>
                    <a:ext uri="{9D8B030D-6E8A-4147-A177-3AD203B41FA5}">
                      <a16:colId xmlns:a16="http://schemas.microsoft.com/office/drawing/2014/main" val="1242177620"/>
                    </a:ext>
                  </a:extLst>
                </a:gridCol>
              </a:tblGrid>
              <a:tr h="2164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rowSpan="3">
                  <a:txBody>
                    <a:bodyPr/>
                    <a:lstStyle/>
                    <a:p>
                      <a:pPr marL="0" marR="0" algn="l">
                        <a:spcBef>
                          <a:spcPts val="200"/>
                        </a:spcBef>
                        <a:spcAft>
                          <a:spcPts val="20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p>
                    <a:p>
                      <a:pPr marL="0" marR="0" lvl="0" algn="l">
                        <a:spcBef>
                          <a:spcPts val="200"/>
                        </a:spcBef>
                        <a:spcAft>
                          <a:spcPts val="20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After completion of County Natural Resource LDRs </a:t>
                      </a:r>
                      <a:endParaRPr lang="en-US" sz="1400" b="0" i="0">
                        <a:effectLst/>
                        <a:latin typeface="Palatino Linotype" panose="02040502050505030304" pitchFamily="18" charset="0"/>
                        <a:ea typeface="Calibri" panose="020F0502020204030204" pitchFamily="34" charset="0"/>
                        <a:cs typeface="Arial"/>
                      </a:endParaRPr>
                    </a:p>
                    <a:p>
                      <a:pPr marL="0" marR="0" lvl="0" algn="l">
                        <a:spcBef>
                          <a:spcPts val="200"/>
                        </a:spcBef>
                        <a:spcAft>
                          <a:spcPts val="200"/>
                        </a:spcAft>
                        <a:buNone/>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1754288452"/>
                  </a:ext>
                </a:extLst>
              </a:tr>
              <a:tr h="2164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874204197"/>
                  </a:ext>
                </a:extLst>
              </a:tr>
              <a:tr h="251113">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vMerge="1">
                  <a:txBody>
                    <a:bodyPr/>
                    <a:lstStyle/>
                    <a:p>
                      <a:endParaRPr lang="en-US"/>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C5E0B3"/>
                    </a:solidFill>
                  </a:tcPr>
                </a:tc>
                <a:extLst>
                  <a:ext uri="{0D108BD9-81ED-4DB2-BD59-A6C34878D82A}">
                    <a16:rowId xmlns:a16="http://schemas.microsoft.com/office/drawing/2014/main" val="3346131518"/>
                  </a:ext>
                </a:extLst>
              </a:tr>
              <a:tr h="216477">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tc>
                  <a:txBody>
                    <a:bodyPr/>
                    <a:lstStyle/>
                    <a:p>
                      <a:pPr marL="0" marR="0" algn="l">
                        <a:spcBef>
                          <a:spcPts val="0"/>
                        </a:spcBef>
                        <a:spcAft>
                          <a:spcPts val="0"/>
                        </a:spcAft>
                      </a:pPr>
                      <a:r>
                        <a:rPr lang="en-US" sz="1400" b="0" i="0">
                          <a:solidFill>
                            <a:srgbClr val="FFFFFF"/>
                          </a:solidFill>
                          <a:effectLst/>
                          <a:latin typeface="Palatino Linotype" panose="02040502050505030304" pitchFamily="18" charset="0"/>
                          <a:ea typeface="Calibri" panose="020F0502020204030204" pitchFamily="34" charset="0"/>
                          <a:cs typeface="Arial"/>
                        </a:rPr>
                        <a:t>To be determined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538135"/>
                    </a:solidFill>
                  </a:tcPr>
                </a:tc>
                <a:extLst>
                  <a:ext uri="{0D108BD9-81ED-4DB2-BD59-A6C34878D82A}">
                    <a16:rowId xmlns:a16="http://schemas.microsoft.com/office/drawing/2014/main" val="3915619384"/>
                  </a:ext>
                </a:extLst>
              </a:tr>
            </a:tbl>
          </a:graphicData>
        </a:graphic>
      </p:graphicFrame>
      <p:grpSp>
        <p:nvGrpSpPr>
          <p:cNvPr id="11" name="Group 10">
            <a:extLst>
              <a:ext uri="{FF2B5EF4-FFF2-40B4-BE49-F238E27FC236}">
                <a16:creationId xmlns:a16="http://schemas.microsoft.com/office/drawing/2014/main" id="{34B4A3D6-4F4B-44AD-A274-E116A1148C1B}"/>
              </a:ext>
            </a:extLst>
          </p:cNvPr>
          <p:cNvGrpSpPr/>
          <p:nvPr/>
        </p:nvGrpSpPr>
        <p:grpSpPr>
          <a:xfrm>
            <a:off x="6196189" y="170187"/>
            <a:ext cx="5995811" cy="789367"/>
            <a:chOff x="6196189" y="170187"/>
            <a:chExt cx="5995811" cy="789367"/>
          </a:xfrm>
        </p:grpSpPr>
        <p:sp>
          <p:nvSpPr>
            <p:cNvPr id="12" name="Arrow: Pentagon 11">
              <a:extLst>
                <a:ext uri="{FF2B5EF4-FFF2-40B4-BE49-F238E27FC236}">
                  <a16:creationId xmlns:a16="http://schemas.microsoft.com/office/drawing/2014/main" id="{E89AC009-6C8E-49AB-B3D7-61E51E957E63}"/>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9CAFF6F-2987-4000-8816-377F41EECFFE}"/>
                </a:ext>
              </a:extLst>
            </p:cNvPr>
            <p:cNvSpPr/>
            <p:nvPr/>
          </p:nvSpPr>
          <p:spPr>
            <a:xfrm>
              <a:off x="7926711" y="170187"/>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2583383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19200" y="-1413"/>
            <a:ext cx="10972800" cy="1143000"/>
          </a:xfrm>
        </p:spPr>
        <p:txBody>
          <a:bodyPr/>
          <a:lstStyle/>
          <a:p>
            <a:pPr algn="r"/>
            <a:r>
              <a:rPr lang="en-US" sz="3000" b="1"/>
              <a:t>FY25 Long Range Planning Priorities</a:t>
            </a:r>
            <a:endParaRPr lang="en-US" sz="3000" b="1" u="sng"/>
          </a:p>
        </p:txBody>
      </p:sp>
      <p:sp>
        <p:nvSpPr>
          <p:cNvPr id="3" name="Content Placeholder 2"/>
          <p:cNvSpPr>
            <a:spLocks noGrp="1"/>
          </p:cNvSpPr>
          <p:nvPr>
            <p:ph idx="1"/>
          </p:nvPr>
        </p:nvSpPr>
        <p:spPr>
          <a:xfrm>
            <a:off x="383358" y="1323620"/>
            <a:ext cx="10972800" cy="4525963"/>
          </a:xfrm>
        </p:spPr>
        <p:txBody>
          <a:bodyPr/>
          <a:lstStyle/>
          <a:p>
            <a:pPr marL="0" marR="0" indent="0" algn="just">
              <a:spcBef>
                <a:spcPts val="0"/>
              </a:spcBef>
              <a:spcAft>
                <a:spcPts val="1000"/>
              </a:spcAft>
              <a:buNone/>
            </a:pPr>
            <a:r>
              <a:rPr lang="en-US" sz="2400">
                <a:effectLst/>
                <a:latin typeface="+mj-lt"/>
                <a:ea typeface="Calibri" panose="020F0502020204030204" pitchFamily="34" charset="0"/>
                <a:cs typeface="Arial" panose="020B0604020202020204" pitchFamily="34" charset="0"/>
              </a:rPr>
              <a:t>In addition to annual and ongoing tasks listed in this Work Plan, the Town and County work together to prioritize joint long-range planning tasks each fiscal year. </a:t>
            </a:r>
          </a:p>
          <a:p>
            <a:pPr marL="0" marR="0" indent="0" algn="just">
              <a:spcBef>
                <a:spcPts val="0"/>
              </a:spcBef>
              <a:spcAft>
                <a:spcPts val="1000"/>
              </a:spcAft>
              <a:buNone/>
            </a:pPr>
            <a:endParaRPr lang="en-US" sz="2400">
              <a:latin typeface="+mj-lt"/>
              <a:ea typeface="Calibri" panose="020F0502020204030204" pitchFamily="34" charset="0"/>
              <a:cs typeface="Arial" panose="020B0604020202020204" pitchFamily="34" charset="0"/>
            </a:endParaRPr>
          </a:p>
          <a:p>
            <a:pPr marL="0" marR="0" indent="0" algn="just">
              <a:spcBef>
                <a:spcPts val="0"/>
              </a:spcBef>
              <a:spcAft>
                <a:spcPts val="1000"/>
              </a:spcAft>
              <a:buNone/>
            </a:pPr>
            <a:r>
              <a:rPr lang="en-US" sz="2400">
                <a:effectLst/>
                <a:latin typeface="+mj-lt"/>
                <a:ea typeface="Calibri" panose="020F0502020204030204" pitchFamily="34" charset="0"/>
                <a:cs typeface="Arial" panose="020B0604020202020204" pitchFamily="34" charset="0"/>
              </a:rPr>
              <a:t>The Town and County will also each individually prioritize Town-only and County-only long-range planning tasks. The following joint, Town-only, and County-only tasks are recommended for prioritization by staff for the coming fiscal year, in addition to the </a:t>
            </a:r>
            <a:r>
              <a:rPr lang="en-US" sz="2400" b="1">
                <a:effectLst/>
                <a:latin typeface="+mj-lt"/>
                <a:ea typeface="Calibri" panose="020F0502020204030204" pitchFamily="34" charset="0"/>
                <a:cs typeface="Arial" panose="020B0604020202020204" pitchFamily="34" charset="0"/>
              </a:rPr>
              <a:t>ongoing and annual </a:t>
            </a:r>
            <a:r>
              <a:rPr lang="en-US" sz="2400">
                <a:effectLst/>
                <a:latin typeface="+mj-lt"/>
                <a:ea typeface="Calibri" panose="020F0502020204030204" pitchFamily="34" charset="0"/>
                <a:cs typeface="Arial" panose="020B0604020202020204" pitchFamily="34" charset="0"/>
              </a:rPr>
              <a:t>tasks that consume time and resources. </a:t>
            </a:r>
          </a:p>
        </p:txBody>
      </p:sp>
      <p:sp>
        <p:nvSpPr>
          <p:cNvPr id="6" name="Slide Number Placeholder 5">
            <a:extLst>
              <a:ext uri="{FF2B5EF4-FFF2-40B4-BE49-F238E27FC236}">
                <a16:creationId xmlns:a16="http://schemas.microsoft.com/office/drawing/2014/main" id="{09F82A9E-D39E-43C2-9200-3A28F6159B7B}"/>
              </a:ext>
            </a:extLst>
          </p:cNvPr>
          <p:cNvSpPr>
            <a:spLocks noGrp="1"/>
          </p:cNvSpPr>
          <p:nvPr>
            <p:ph type="sldNum" sz="quarter" idx="12"/>
          </p:nvPr>
        </p:nvSpPr>
        <p:spPr/>
        <p:txBody>
          <a:bodyPr/>
          <a:lstStyle/>
          <a:p>
            <a:fld id="{C219BBF7-4ABE-45B4-9BEF-3F8F75DC0670}" type="slidenum">
              <a:rPr lang="en-US" smtClean="0"/>
              <a:t>6</a:t>
            </a:fld>
            <a:endParaRPr lang="en-US"/>
          </a:p>
        </p:txBody>
      </p:sp>
    </p:spTree>
    <p:extLst>
      <p:ext uri="{BB962C8B-B14F-4D97-AF65-F5344CB8AC3E}">
        <p14:creationId xmlns:p14="http://schemas.microsoft.com/office/powerpoint/2010/main" val="134657145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88849" y="398330"/>
            <a:ext cx="6007151" cy="707886"/>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Calibri"/>
              </a:rPr>
              <a:t>Joint Local Connectors Capital Project Group 4/Concept Design Northern South Park East-West Connector</a:t>
            </a:r>
            <a:endParaRPr kumimoji="0" lang="en-US" sz="2000" b="0" i="0" u="none" strike="noStrike" kern="1200" cap="none" spc="0" normalizeH="0" baseline="0" noProof="0">
              <a:ln>
                <a:noFill/>
              </a:ln>
              <a:solidFill>
                <a:srgbClr val="FFFFFF"/>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33258FD7-F0B9-42E8-AFB1-6BD1ABA0CE1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sp>
        <p:nvSpPr>
          <p:cNvPr id="9" name="TextBox 8">
            <a:extLst>
              <a:ext uri="{FF2B5EF4-FFF2-40B4-BE49-F238E27FC236}">
                <a16:creationId xmlns:a16="http://schemas.microsoft.com/office/drawing/2014/main" id="{ADDC546A-8D2C-4368-B654-0ADA073BC288}"/>
              </a:ext>
            </a:extLst>
          </p:cNvPr>
          <p:cNvSpPr txBox="1"/>
          <p:nvPr/>
        </p:nvSpPr>
        <p:spPr>
          <a:xfrm>
            <a:off x="8636000" y="1318137"/>
            <a:ext cx="3357200" cy="1077218"/>
          </a:xfrm>
          <a:prstGeom prst="rect">
            <a:avLst/>
          </a:prstGeom>
          <a:solidFill>
            <a:schemeClr val="bg1">
              <a:alpha val="50000"/>
            </a:schemeClr>
          </a:solidFill>
        </p:spPr>
        <p:txBody>
          <a:bodyPr wrap="square">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600" b="1" i="1">
                <a:effectLst/>
                <a:latin typeface="Palatino Linotype" panose="02040502050505030304" pitchFamily="18" charset="0"/>
                <a:ea typeface="Calibri" panose="020F0502020204030204" pitchFamily="34" charset="0"/>
                <a:cs typeface="Arial" panose="020B0604020202020204" pitchFamily="34" charset="0"/>
              </a:rPr>
              <a:t>ITP Action Items:</a:t>
            </a:r>
            <a:r>
              <a:rPr lang="en-US" sz="1600" b="1">
                <a:effectLst/>
                <a:latin typeface="Palatino Linotype" panose="02040502050505030304" pitchFamily="18" charset="0"/>
                <a:ea typeface="Calibri" panose="020F0502020204030204" pitchFamily="34" charset="0"/>
                <a:cs typeface="Arial" panose="020B0604020202020204" pitchFamily="34" charset="0"/>
              </a:rPr>
              <a:t> </a:t>
            </a:r>
            <a:r>
              <a:rPr lang="en-US" sz="1600">
                <a:effectLst/>
                <a:latin typeface="Palatino Linotype" panose="02040502050505030304" pitchFamily="18" charset="0"/>
                <a:ea typeface="Calibri" panose="020F0502020204030204" pitchFamily="34" charset="0"/>
                <a:cs typeface="Arial" panose="020B0604020202020204" pitchFamily="34" charset="0"/>
              </a:rPr>
              <a:t>Chapter 4, Transportation Demand Management:  Establish a TDM Program</a:t>
            </a:r>
            <a:r>
              <a:rPr lang="en-US" sz="1600" b="1" i="1">
                <a:latin typeface="Palatino Linotype" panose="02040502050505030304" pitchFamily="18" charset="0"/>
                <a:ea typeface="Calibri" panose="020F0502020204030204" pitchFamily="34" charset="0"/>
                <a:cs typeface="Arial" panose="020B0604020202020204" pitchFamily="34" charset="0"/>
              </a:rPr>
              <a:t>.</a:t>
            </a:r>
            <a:endParaRPr kumimoji="0" lang="en-US" sz="16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6C774EE-45B9-4C80-B928-20C22DB58058}"/>
              </a:ext>
            </a:extLst>
          </p:cNvPr>
          <p:cNvSpPr txBox="1"/>
          <p:nvPr/>
        </p:nvSpPr>
        <p:spPr>
          <a:xfrm>
            <a:off x="114825" y="2833019"/>
            <a:ext cx="11169473" cy="3139321"/>
          </a:xfrm>
          <a:prstGeom prst="rect">
            <a:avLst/>
          </a:prstGeom>
          <a:solidFill>
            <a:schemeClr val="bg1">
              <a:alpha val="50000"/>
            </a:schemeClr>
          </a:solidFill>
        </p:spPr>
        <p:txBody>
          <a:bodyPr wrap="square">
            <a:spAutoFit/>
          </a:bodyPr>
          <a:lstStyle/>
          <a:p>
            <a:pPr marL="0" marR="0">
              <a:spcBef>
                <a:spcPts val="0"/>
              </a:spcBef>
              <a:spcAft>
                <a:spcPts val="0"/>
              </a:spcAft>
            </a:pPr>
            <a:r>
              <a:rPr lang="en-US" sz="1800" b="1" i="1">
                <a:effectLst/>
                <a:latin typeface="Calibri" panose="020F0502020204030204" pitchFamily="34" charset="0"/>
                <a:ea typeface="Aptos" panose="020B0004020202020204" pitchFamily="34" charset="0"/>
              </a:rPr>
              <a:t>Task: </a:t>
            </a:r>
            <a:r>
              <a:rPr lang="en-US" sz="1800">
                <a:effectLst/>
                <a:latin typeface="Calibri" panose="020F0502020204030204" pitchFamily="34" charset="0"/>
                <a:ea typeface="Aptos" panose="020B0004020202020204" pitchFamily="34" charset="0"/>
              </a:rPr>
              <a:t>These projects will be planned and designed to serve travel to, from and within Jackson Hole and to improve connectivity between local neighborhoods. The RTPA FY2024 budget included $150,000 to carry out public engagement and develop high-level conceptual plans for a transportation network that meets the goals of the Comprehensive Plan and serves the approved developments in West Jackson (areas west of US89 bound by South Park Loop road to the North and west and Red House Road to the south). The resulting plans and preliminary concepts could be used to understand potential transportation infrastructure needs if directed by BCC/Council. </a:t>
            </a:r>
          </a:p>
          <a:p>
            <a:pPr marL="0" marR="0">
              <a:spcBef>
                <a:spcPts val="0"/>
              </a:spcBef>
              <a:spcAft>
                <a:spcPts val="0"/>
              </a:spcAft>
            </a:pPr>
            <a:endParaRPr lang="en-US" sz="1800">
              <a:effectLst/>
              <a:latin typeface="Calibri" panose="020F0502020204030204" pitchFamily="34" charset="0"/>
              <a:ea typeface="Aptos" panose="020B0004020202020204" pitchFamily="34" charset="0"/>
            </a:endParaRPr>
          </a:p>
          <a:p>
            <a:pPr marL="0" marR="0">
              <a:spcBef>
                <a:spcPts val="0"/>
              </a:spcBef>
              <a:spcAft>
                <a:spcPts val="0"/>
              </a:spcAft>
            </a:pPr>
            <a:r>
              <a:rPr lang="en-US" sz="1800" b="1" i="1">
                <a:effectLst/>
                <a:latin typeface="Calibri" panose="020F0502020204030204" pitchFamily="34" charset="0"/>
                <a:ea typeface="Aptos" panose="020B0004020202020204" pitchFamily="34" charset="0"/>
              </a:rPr>
              <a:t>Status:</a:t>
            </a:r>
            <a:r>
              <a:rPr lang="en-US" sz="1800">
                <a:effectLst/>
                <a:latin typeface="Calibri" panose="020F0502020204030204" pitchFamily="34" charset="0"/>
                <a:ea typeface="Aptos" panose="020B0004020202020204" pitchFamily="34" charset="0"/>
              </a:rPr>
              <a:t> Transportation planning and modeling  work has been completed as part of Neighborhood Plan for Northern South Park. The East West Connector will be dependent upon the phasing of the buildout of the planning area and obtaining necessary easements. The Modernizing Mobility for West Jackson study is underway:  </a:t>
            </a:r>
            <a:r>
              <a:rPr lang="en-US" sz="1800" u="sng">
                <a:solidFill>
                  <a:srgbClr val="0563C1"/>
                </a:solidFill>
                <a:effectLst/>
                <a:latin typeface="Calibri" panose="020F0502020204030204" pitchFamily="34" charset="0"/>
                <a:ea typeface="Aptos" panose="020B0004020202020204" pitchFamily="34" charset="0"/>
                <a:hlinkClick r:id="rId3"/>
              </a:rPr>
              <a:t>https://modernizingmobility.konveio.com/</a:t>
            </a:r>
            <a:endParaRPr lang="en-US" sz="1800">
              <a:effectLst/>
              <a:latin typeface="Calibri" panose="020F0502020204030204" pitchFamily="34" charset="0"/>
              <a:ea typeface="Aptos" panose="020B0004020202020204" pitchFamily="34" charset="0"/>
            </a:endParaRPr>
          </a:p>
        </p:txBody>
      </p:sp>
      <p:graphicFrame>
        <p:nvGraphicFramePr>
          <p:cNvPr id="2" name="Table 1">
            <a:extLst>
              <a:ext uri="{FF2B5EF4-FFF2-40B4-BE49-F238E27FC236}">
                <a16:creationId xmlns:a16="http://schemas.microsoft.com/office/drawing/2014/main" id="{FDE44DE6-949C-4D0C-8D90-8D85863DDA62}"/>
              </a:ext>
            </a:extLst>
          </p:cNvPr>
          <p:cNvGraphicFramePr>
            <a:graphicFrameLocks noGrp="1"/>
          </p:cNvGraphicFramePr>
          <p:nvPr/>
        </p:nvGraphicFramePr>
        <p:xfrm>
          <a:off x="198800" y="1393960"/>
          <a:ext cx="7020707" cy="865908"/>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198559">
                  <a:extLst>
                    <a:ext uri="{9D8B030D-6E8A-4147-A177-3AD203B41FA5}">
                      <a16:colId xmlns:a16="http://schemas.microsoft.com/office/drawing/2014/main" val="2324505183"/>
                    </a:ext>
                  </a:extLst>
                </a:gridCol>
                <a:gridCol w="4822148">
                  <a:extLst>
                    <a:ext uri="{9D8B030D-6E8A-4147-A177-3AD203B41FA5}">
                      <a16:colId xmlns:a16="http://schemas.microsoft.com/office/drawing/2014/main" val="3795822875"/>
                    </a:ext>
                  </a:extLst>
                </a:gridCol>
              </a:tblGrid>
              <a:tr h="216477">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Progress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a:solidFill>
                            <a:srgbClr val="000000"/>
                          </a:solidFill>
                          <a:effectLst/>
                          <a:latin typeface="Palatino Linotype"/>
                          <a:ea typeface="Calibri" panose="020F0502020204030204" pitchFamily="34" charset="0"/>
                          <a:cs typeface="Arial"/>
                        </a:rPr>
                        <a:t>1%</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extLst>
                  <a:ext uri="{0D108BD9-81ED-4DB2-BD59-A6C34878D82A}">
                    <a16:rowId xmlns:a16="http://schemas.microsoft.com/office/drawing/2014/main" val="3889680116"/>
                  </a:ext>
                </a:extLst>
              </a:tr>
              <a:tr h="216477">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Timeframe</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lvl="0" algn="l">
                        <a:spcBef>
                          <a:spcPts val="0"/>
                        </a:spcBef>
                        <a:spcAft>
                          <a:spcPts val="0"/>
                        </a:spcAft>
                        <a:buNone/>
                      </a:pPr>
                      <a:r>
                        <a:rPr lang="en-US" sz="1400" b="0" i="0" u="none" strike="noStrike" noProof="0">
                          <a:solidFill>
                            <a:srgbClr val="000000"/>
                          </a:solidFill>
                          <a:effectLst/>
                          <a:latin typeface="Palatino Linotype"/>
                        </a:rPr>
                        <a:t>Now – January 2024</a:t>
                      </a:r>
                      <a:endParaRPr lang="en-US" sz="1400"/>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extLst>
                  <a:ext uri="{0D108BD9-81ED-4DB2-BD59-A6C34878D82A}">
                    <a16:rowId xmlns:a16="http://schemas.microsoft.com/office/drawing/2014/main" val="2903401093"/>
                  </a:ext>
                </a:extLst>
              </a:tr>
              <a:tr h="216477">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Task Lead</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lvl="0" algn="l">
                        <a:spcBef>
                          <a:spcPts val="0"/>
                        </a:spcBef>
                        <a:spcAft>
                          <a:spcPts val="0"/>
                        </a:spcAft>
                        <a:buNone/>
                      </a:pPr>
                      <a:r>
                        <a:rPr lang="en-US" sz="1400" b="0" i="0" u="none" strike="noStrike" noProof="0">
                          <a:solidFill>
                            <a:srgbClr val="000000"/>
                          </a:solidFill>
                          <a:effectLst/>
                          <a:latin typeface="Palatino Linotype"/>
                        </a:rPr>
                        <a:t>Long-Range Planning</a:t>
                      </a:r>
                      <a:endParaRPr lang="en-US" sz="1400"/>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B4C6E7"/>
                    </a:solidFill>
                  </a:tcPr>
                </a:tc>
                <a:extLst>
                  <a:ext uri="{0D108BD9-81ED-4DB2-BD59-A6C34878D82A}">
                    <a16:rowId xmlns:a16="http://schemas.microsoft.com/office/drawing/2014/main" val="2182022562"/>
                  </a:ext>
                </a:extLst>
              </a:tr>
              <a:tr h="216477">
                <a:tc>
                  <a:txBody>
                    <a:bodyPr/>
                    <a:lstStyle/>
                    <a:p>
                      <a:pPr marL="0" marR="0" algn="l">
                        <a:spcBef>
                          <a:spcPts val="0"/>
                        </a:spcBef>
                        <a:spcAft>
                          <a:spcPts val="0"/>
                        </a:spcAft>
                      </a:pPr>
                      <a:r>
                        <a:rPr lang="en-US" sz="1400" b="1" i="1">
                          <a:solidFill>
                            <a:srgbClr val="FFFFFF"/>
                          </a:solidFill>
                          <a:effectLst/>
                          <a:latin typeface="Palatino Linotype"/>
                          <a:ea typeface="Calibri" panose="020F0502020204030204" pitchFamily="34" charset="0"/>
                          <a:cs typeface="Arial"/>
                        </a:rPr>
                        <a:t>Resources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tc>
                  <a:txBody>
                    <a:bodyPr/>
                    <a:lstStyle/>
                    <a:p>
                      <a:pPr marL="0" marR="0" algn="l">
                        <a:spcBef>
                          <a:spcPts val="0"/>
                        </a:spcBef>
                        <a:spcAft>
                          <a:spcPts val="0"/>
                        </a:spcAft>
                      </a:pPr>
                      <a:r>
                        <a:rPr lang="en-US" sz="1400">
                          <a:solidFill>
                            <a:srgbClr val="FFFFFF"/>
                          </a:solidFill>
                          <a:effectLst/>
                          <a:latin typeface="Palatino Linotype"/>
                          <a:ea typeface="Calibri" panose="020F0502020204030204" pitchFamily="34" charset="0"/>
                          <a:cs typeface="Arial"/>
                        </a:rPr>
                        <a:t>RTPA- 200 hours</a:t>
                      </a:r>
                      <a:endParaRPr lang="en-US" sz="1400">
                        <a:effectLst/>
                        <a:latin typeface="Palatino Linotype"/>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2F5496"/>
                    </a:solidFill>
                  </a:tcPr>
                </a:tc>
                <a:extLst>
                  <a:ext uri="{0D108BD9-81ED-4DB2-BD59-A6C34878D82A}">
                    <a16:rowId xmlns:a16="http://schemas.microsoft.com/office/drawing/2014/main" val="2367471155"/>
                  </a:ext>
                </a:extLst>
              </a:tr>
            </a:tbl>
          </a:graphicData>
        </a:graphic>
      </p:graphicFrame>
      <p:grpSp>
        <p:nvGrpSpPr>
          <p:cNvPr id="11" name="Group 10">
            <a:extLst>
              <a:ext uri="{FF2B5EF4-FFF2-40B4-BE49-F238E27FC236}">
                <a16:creationId xmlns:a16="http://schemas.microsoft.com/office/drawing/2014/main" id="{18A7BF26-A197-47A3-B5F3-381F5708183B}"/>
              </a:ext>
            </a:extLst>
          </p:cNvPr>
          <p:cNvGrpSpPr/>
          <p:nvPr/>
        </p:nvGrpSpPr>
        <p:grpSpPr>
          <a:xfrm>
            <a:off x="6196189" y="170187"/>
            <a:ext cx="5995811" cy="789367"/>
            <a:chOff x="6196189" y="170187"/>
            <a:chExt cx="5995811" cy="789367"/>
          </a:xfrm>
        </p:grpSpPr>
        <p:sp>
          <p:nvSpPr>
            <p:cNvPr id="12" name="Arrow: Pentagon 11">
              <a:extLst>
                <a:ext uri="{FF2B5EF4-FFF2-40B4-BE49-F238E27FC236}">
                  <a16:creationId xmlns:a16="http://schemas.microsoft.com/office/drawing/2014/main" id="{D3615DD4-034E-4927-A05A-4183911C7119}"/>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F751C73-57DE-45B3-82A5-A45AB3771697}"/>
                </a:ext>
              </a:extLst>
            </p:cNvPr>
            <p:cNvSpPr/>
            <p:nvPr/>
          </p:nvSpPr>
          <p:spPr>
            <a:xfrm>
              <a:off x="7926711" y="170187"/>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308718812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995811" cy="830997"/>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FFFFFF"/>
                </a:solidFill>
                <a:effectLst/>
                <a:uLnTx/>
                <a:uFillTx/>
                <a:latin typeface="Calibri"/>
                <a:ea typeface="+mn-ea"/>
                <a:cs typeface="+mn-cs"/>
              </a:rPr>
              <a:t>Phase I Diversity Equity </a:t>
            </a:r>
            <a:r>
              <a:rPr lang="en-US" sz="2400">
                <a:solidFill>
                  <a:srgbClr val="FFFFFF"/>
                </a:solidFill>
                <a:latin typeface="Calibri"/>
              </a:rPr>
              <a:t>&amp; Inclusion </a:t>
            </a:r>
            <a:r>
              <a:rPr kumimoji="0" lang="en-US" sz="2400" b="0" i="0" u="none" strike="noStrike" kern="1200" cap="none" spc="0" normalizeH="0" baseline="0" noProof="0">
                <a:ln>
                  <a:noFill/>
                </a:ln>
                <a:solidFill>
                  <a:srgbClr val="FFFFFF"/>
                </a:solidFill>
                <a:effectLst/>
                <a:uLnTx/>
                <a:uFillTx/>
                <a:latin typeface="Calibri"/>
                <a:ea typeface="+mn-ea"/>
                <a:cs typeface="+mn-cs"/>
              </a:rPr>
              <a:t>Amendments</a:t>
            </a:r>
          </a:p>
        </p:txBody>
      </p:sp>
      <p:sp>
        <p:nvSpPr>
          <p:cNvPr id="16" name="TextBox 15">
            <a:extLst>
              <a:ext uri="{FF2B5EF4-FFF2-40B4-BE49-F238E27FC236}">
                <a16:creationId xmlns:a16="http://schemas.microsoft.com/office/drawing/2014/main" id="{9B2BE26D-9CDD-4C17-8639-A03C69107940}"/>
              </a:ext>
            </a:extLst>
          </p:cNvPr>
          <p:cNvSpPr txBox="1"/>
          <p:nvPr/>
        </p:nvSpPr>
        <p:spPr>
          <a:xfrm>
            <a:off x="7875091" y="1130499"/>
            <a:ext cx="4008274" cy="923330"/>
          </a:xfrm>
          <a:prstGeom prst="rect">
            <a:avLst/>
          </a:prstGeom>
          <a:solidFill>
            <a:schemeClr val="accent1">
              <a:lumMod val="20000"/>
              <a:lumOff val="80000"/>
              <a:alpha val="50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Comp Plan Strategies:</a:t>
            </a:r>
            <a:r>
              <a:rPr kumimoji="0" lang="en-US" sz="1800" b="1"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a:t>
            </a:r>
            <a:endParaRPr kumimoji="0" lang="en-US" sz="18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Strategies would be created for the Comprehensive Plan out of this process.  </a:t>
            </a:r>
          </a:p>
        </p:txBody>
      </p:sp>
      <p:sp>
        <p:nvSpPr>
          <p:cNvPr id="18" name="TextBox 17">
            <a:extLst>
              <a:ext uri="{FF2B5EF4-FFF2-40B4-BE49-F238E27FC236}">
                <a16:creationId xmlns:a16="http://schemas.microsoft.com/office/drawing/2014/main" id="{D01BAD9C-3BEF-450A-A97E-4C9851CB45D4}"/>
              </a:ext>
            </a:extLst>
          </p:cNvPr>
          <p:cNvSpPr txBox="1"/>
          <p:nvPr/>
        </p:nvSpPr>
        <p:spPr>
          <a:xfrm>
            <a:off x="122697" y="4362349"/>
            <a:ext cx="10829885" cy="1631216"/>
          </a:xfrm>
          <a:prstGeom prst="rect">
            <a:avLst/>
          </a:prstGeom>
          <a:solidFill>
            <a:schemeClr val="accent1">
              <a:lumMod val="20000"/>
              <a:lumOff val="80000"/>
              <a:alpha val="50000"/>
            </a:schemeClr>
          </a:solid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8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Task: </a:t>
            </a:r>
            <a:r>
              <a:rPr kumimoji="0" lang="en-US" sz="18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Recommendation for Town Council to work with County Commission to direct staff to add a chapter to the Comprehensive Plan focused on equity: The Equity Task Force (ETF) recommends that Town Council direct staff to update the Comprehensive Plan (Comp Plan) to include a chapter about Equity under the ‘Quality of Life’ Common Value.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8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Status:</a:t>
            </a:r>
            <a:r>
              <a:rPr kumimoji="0" lang="en-US" sz="1800" b="1"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a:t>
            </a:r>
            <a:r>
              <a:rPr kumimoji="0" lang="en-US" sz="18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This task has not yet begun.</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graphicFrame>
        <p:nvGraphicFramePr>
          <p:cNvPr id="10" name="Content Placeholder 9">
            <a:extLst>
              <a:ext uri="{FF2B5EF4-FFF2-40B4-BE49-F238E27FC236}">
                <a16:creationId xmlns:a16="http://schemas.microsoft.com/office/drawing/2014/main" id="{E8FB2CE8-B39A-43DA-9FD2-EF7BF55CA920}"/>
              </a:ext>
            </a:extLst>
          </p:cNvPr>
          <p:cNvGraphicFramePr>
            <a:graphicFrameLocks noGrp="1"/>
          </p:cNvGraphicFramePr>
          <p:nvPr>
            <p:ph idx="1"/>
            <p:extLst>
              <p:ext uri="{D42A27DB-BD31-4B8C-83A1-F6EECF244321}">
                <p14:modId xmlns:p14="http://schemas.microsoft.com/office/powerpoint/2010/main" val="848461928"/>
              </p:ext>
            </p:extLst>
          </p:nvPr>
        </p:nvGraphicFramePr>
        <p:xfrm>
          <a:off x="308635" y="1531786"/>
          <a:ext cx="6857706" cy="2686140"/>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2424545">
                  <a:extLst>
                    <a:ext uri="{9D8B030D-6E8A-4147-A177-3AD203B41FA5}">
                      <a16:colId xmlns:a16="http://schemas.microsoft.com/office/drawing/2014/main" val="699274868"/>
                    </a:ext>
                  </a:extLst>
                </a:gridCol>
                <a:gridCol w="2008909">
                  <a:extLst>
                    <a:ext uri="{9D8B030D-6E8A-4147-A177-3AD203B41FA5}">
                      <a16:colId xmlns:a16="http://schemas.microsoft.com/office/drawing/2014/main" val="3260698562"/>
                    </a:ext>
                  </a:extLst>
                </a:gridCol>
                <a:gridCol w="2424252">
                  <a:extLst>
                    <a:ext uri="{9D8B030D-6E8A-4147-A177-3AD203B41FA5}">
                      <a16:colId xmlns:a16="http://schemas.microsoft.com/office/drawing/2014/main" val="1974075910"/>
                    </a:ext>
                  </a:extLst>
                </a:gridCol>
              </a:tblGrid>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rowSpan="3" gridSpan="2">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To be Determined </a:t>
                      </a: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To be Determined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tc rowSpan="3" hMerge="1">
                  <a:txBody>
                    <a:bodyPr/>
                    <a:lstStyle/>
                    <a:p>
                      <a:endParaRPr lang="en-US"/>
                    </a:p>
                  </a:txBody>
                  <a:tcPr/>
                </a:tc>
                <a:extLst>
                  <a:ext uri="{0D108BD9-81ED-4DB2-BD59-A6C34878D82A}">
                    <a16:rowId xmlns:a16="http://schemas.microsoft.com/office/drawing/2014/main" val="3516465372"/>
                  </a:ext>
                </a:extLst>
              </a:tr>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577229089"/>
                  </a:ext>
                </a:extLst>
              </a:tr>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557833220"/>
                  </a:ext>
                </a:extLst>
              </a:tr>
              <a:tr h="233291">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25+</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Total</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extLst>
                  <a:ext uri="{0D108BD9-81ED-4DB2-BD59-A6C34878D82A}">
                    <a16:rowId xmlns:a16="http://schemas.microsoft.com/office/drawing/2014/main" val="979046915"/>
                  </a:ext>
                </a:extLst>
              </a:tr>
              <a:tr h="233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Consultant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284617079"/>
                  </a:ext>
                </a:extLst>
              </a:tr>
              <a:tr h="233291">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841402849"/>
                  </a:ext>
                </a:extLst>
              </a:tr>
              <a:tr h="216477">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3597374824"/>
                  </a:ext>
                </a:extLst>
              </a:tr>
              <a:tr h="216477">
                <a:tc>
                  <a:txBody>
                    <a:bodyPr/>
                    <a:lstStyle/>
                    <a:p>
                      <a:pPr marL="99695"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Arial"/>
                        </a:rPr>
                        <a:t>Town Community Development Director</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484826075"/>
                  </a:ext>
                </a:extLst>
              </a:tr>
              <a:tr h="216477">
                <a:tc>
                  <a:txBody>
                    <a:bodyPr/>
                    <a:lstStyle/>
                    <a:p>
                      <a:pPr marL="99695"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Arial"/>
                        </a:rPr>
                        <a:t>Town Planning</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8677822"/>
                  </a:ext>
                </a:extLst>
              </a:tr>
              <a:tr h="216477">
                <a:tc>
                  <a:txBody>
                    <a:bodyPr/>
                    <a:lstStyle/>
                    <a:p>
                      <a:pPr marL="99695" marR="0" algn="l">
                        <a:spcBef>
                          <a:spcPts val="0"/>
                        </a:spcBef>
                        <a:spcAft>
                          <a:spcPts val="0"/>
                        </a:spcAft>
                      </a:pPr>
                      <a:r>
                        <a:rPr lang="en-US" sz="1400" b="0" i="1">
                          <a:solidFill>
                            <a:schemeClr val="bg2"/>
                          </a:solidFill>
                          <a:effectLst/>
                          <a:latin typeface="Palatino Linotype" panose="02040502050505030304" pitchFamily="18" charset="0"/>
                          <a:ea typeface="Calibri" panose="020F0502020204030204" pitchFamily="34" charset="0"/>
                          <a:cs typeface="Arial"/>
                        </a:rPr>
                        <a:t>Community Development Staff</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tc>
                  <a:txBody>
                    <a:bodyPr/>
                    <a:lstStyle/>
                    <a:p>
                      <a:pPr marL="0" marR="0" algn="l">
                        <a:spcBef>
                          <a:spcPts val="0"/>
                        </a:spcBef>
                        <a:spcAft>
                          <a:spcPts val="0"/>
                        </a:spcAft>
                      </a:pPr>
                      <a:r>
                        <a:rPr lang="en-US" sz="1400" b="0" i="0">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362744115"/>
                  </a:ext>
                </a:extLst>
              </a:tr>
            </a:tbl>
          </a:graphicData>
        </a:graphic>
      </p:graphicFrame>
      <p:grpSp>
        <p:nvGrpSpPr>
          <p:cNvPr id="9" name="Group 8">
            <a:extLst>
              <a:ext uri="{FF2B5EF4-FFF2-40B4-BE49-F238E27FC236}">
                <a16:creationId xmlns:a16="http://schemas.microsoft.com/office/drawing/2014/main" id="{E50A4CCA-59AC-41B4-8423-78A17B945A72}"/>
              </a:ext>
            </a:extLst>
          </p:cNvPr>
          <p:cNvGrpSpPr/>
          <p:nvPr/>
        </p:nvGrpSpPr>
        <p:grpSpPr>
          <a:xfrm>
            <a:off x="6196189" y="170187"/>
            <a:ext cx="5995811" cy="789367"/>
            <a:chOff x="6196189" y="170187"/>
            <a:chExt cx="5995811" cy="789367"/>
          </a:xfrm>
        </p:grpSpPr>
        <p:sp>
          <p:nvSpPr>
            <p:cNvPr id="11" name="Arrow: Pentagon 10">
              <a:extLst>
                <a:ext uri="{FF2B5EF4-FFF2-40B4-BE49-F238E27FC236}">
                  <a16:creationId xmlns:a16="http://schemas.microsoft.com/office/drawing/2014/main" id="{FF4860F4-A3BC-48E9-AB0C-441132F4AA50}"/>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BCC5E4"/>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0E2EC3A7-A216-4E73-8EB3-CF75112FB575}"/>
                </a:ext>
              </a:extLst>
            </p:cNvPr>
            <p:cNvSpPr/>
            <p:nvPr/>
          </p:nvSpPr>
          <p:spPr>
            <a:xfrm>
              <a:off x="7926711" y="170187"/>
              <a:ext cx="1699504" cy="76944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srgbClr val="1C4F24"/>
                  </a:solidFill>
                  <a:effectLst/>
                  <a:uLnTx/>
                  <a:uFillTx/>
                  <a:latin typeface="Calibri"/>
                  <a:ea typeface="+mn-ea"/>
                  <a:cs typeface="+mn-cs"/>
                </a:rPr>
                <a:t>FY 25+</a:t>
              </a:r>
              <a:endParaRPr kumimoji="0" lang="en-US" sz="1800" b="0" i="0" u="none" strike="noStrike" kern="1200" cap="none" spc="0" normalizeH="0" baseline="0" noProof="0">
                <a:ln>
                  <a:noFill/>
                </a:ln>
                <a:solidFill>
                  <a:srgbClr val="1C4F24"/>
                </a:solidFill>
                <a:effectLst/>
                <a:uLnTx/>
                <a:uFillTx/>
                <a:latin typeface="Calibri"/>
                <a:ea typeface="+mn-ea"/>
                <a:cs typeface="+mn-cs"/>
              </a:endParaRPr>
            </a:p>
          </p:txBody>
        </p:sp>
      </p:grpSp>
    </p:spTree>
    <p:extLst>
      <p:ext uri="{BB962C8B-B14F-4D97-AF65-F5344CB8AC3E}">
        <p14:creationId xmlns:p14="http://schemas.microsoft.com/office/powerpoint/2010/main" val="6211556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42AE3D2-6634-4ABB-907D-26893BA5F22F}"/>
              </a:ext>
            </a:extLst>
          </p:cNvPr>
          <p:cNvSpPr txBox="1"/>
          <p:nvPr/>
        </p:nvSpPr>
        <p:spPr>
          <a:xfrm>
            <a:off x="168316" y="391755"/>
            <a:ext cx="5995811" cy="461665"/>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r>
              <a:rPr lang="en-US" sz="2400">
                <a:solidFill>
                  <a:schemeClr val="bg2"/>
                </a:solidFill>
              </a:rPr>
              <a:t>Update of Legacy Zoning Prioritization Areas</a:t>
            </a:r>
          </a:p>
        </p:txBody>
      </p:sp>
      <p:sp>
        <p:nvSpPr>
          <p:cNvPr id="16" name="TextBox 15">
            <a:extLst>
              <a:ext uri="{FF2B5EF4-FFF2-40B4-BE49-F238E27FC236}">
                <a16:creationId xmlns:a16="http://schemas.microsoft.com/office/drawing/2014/main" id="{9B2BE26D-9CDD-4C17-8639-A03C69107940}"/>
              </a:ext>
            </a:extLst>
          </p:cNvPr>
          <p:cNvSpPr txBox="1"/>
          <p:nvPr/>
        </p:nvSpPr>
        <p:spPr>
          <a:xfrm>
            <a:off x="8176057" y="1044032"/>
            <a:ext cx="3707309" cy="5355312"/>
          </a:xfrm>
          <a:prstGeom prst="rect">
            <a:avLst/>
          </a:prstGeom>
          <a:solidFill>
            <a:schemeClr val="accent1">
              <a:lumMod val="20000"/>
              <a:lumOff val="80000"/>
              <a:alpha val="50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Comp Plan Strategies:</a:t>
            </a:r>
            <a:r>
              <a:rPr kumimoji="0" lang="en-US" sz="1200" b="1"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 </a:t>
            </a:r>
            <a:endPar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endParaRPr>
          </a:p>
          <a:p>
            <a:pPr marL="457200" marR="0" lvl="0" indent="-45720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3.2.S.1: Update zoning and land development regulations within Complete Neighborhoods to achieve the desired character for Complete Neighborhoods as established in Character Districts</a:t>
            </a:r>
          </a:p>
          <a:p>
            <a:pPr marL="457200" marR="0" lvl="0" indent="-45720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3.2.S.2: Identify locations for locally-oriented and visitor-oriented nonresidential uses within Complete Neighborhoods based on the Character Districts.</a:t>
            </a:r>
          </a:p>
          <a:p>
            <a:pPr marL="457200" marR="0" lvl="0" indent="-45720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3.2.S.3: Update land development regulations for nonresidential areas within Complete Neighborhoods to encourage ground floor vitality and flexible mixed use.</a:t>
            </a:r>
          </a:p>
          <a:p>
            <a:pPr marL="457200" marR="0" lvl="0" indent="-45720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3.2.S.5: Evaluate and update regulations in Complete Neighborhoods to allow and promote the appropriate variety of housing types identified through the Character Districts.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3.2.S.6: Evaluate and update design regulations to encourage quality public space.</a:t>
            </a:r>
          </a:p>
          <a:p>
            <a:pPr marL="457200" marR="0" lvl="0" indent="-45720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6.2.S.3: Maintain locations for light industry, and evaluate and update regulations relating to live-work light industry opportunities.</a:t>
            </a:r>
          </a:p>
          <a:p>
            <a:pPr marL="457200" marR="0" lvl="0" indent="-45720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C4F24"/>
                </a:solidFill>
                <a:effectLst/>
                <a:uLnTx/>
                <a:uFillTx/>
                <a:latin typeface="Calibri"/>
                <a:ea typeface="Calibri" panose="020F0502020204030204" pitchFamily="34" charset="0"/>
                <a:cs typeface="Arial" panose="020B0604020202020204" pitchFamily="34" charset="0"/>
              </a:rPr>
              <a:t>6.3.S.2: Evaluate and update land use regulations to foster a positive atmosphere and attract appropriate types of business to the community. Promote the types of uses that provide middle income jobs and promote entrepreneurship.</a:t>
            </a:r>
          </a:p>
          <a:p>
            <a:pPr marL="0" marR="0">
              <a:spcBef>
                <a:spcPts val="0"/>
              </a:spcBef>
              <a:spcAft>
                <a:spcPts val="0"/>
              </a:spcAft>
            </a:pPr>
            <a:endParaRPr lang="en-US" sz="1800">
              <a:effectLst/>
              <a:latin typeface="+mj-lt"/>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D01BAD9C-3BEF-450A-A97E-4C9851CB45D4}"/>
              </a:ext>
            </a:extLst>
          </p:cNvPr>
          <p:cNvSpPr txBox="1"/>
          <p:nvPr/>
        </p:nvSpPr>
        <p:spPr>
          <a:xfrm>
            <a:off x="95291" y="3699458"/>
            <a:ext cx="7758395" cy="3016210"/>
          </a:xfrm>
          <a:prstGeom prst="rect">
            <a:avLst/>
          </a:prstGeom>
          <a:solidFill>
            <a:schemeClr val="accent1">
              <a:lumMod val="20000"/>
              <a:lumOff val="80000"/>
              <a:alpha val="50000"/>
            </a:schemeClr>
          </a:solidFill>
        </p:spPr>
        <p:txBody>
          <a:bodyPr wrap="square">
            <a:spAutoFit/>
          </a:bodyPr>
          <a:lstStyle/>
          <a:p>
            <a:pPr marL="0" marR="0" algn="just">
              <a:spcBef>
                <a:spcPts val="600"/>
              </a:spcBef>
              <a:spcAft>
                <a:spcPts val="600"/>
              </a:spcAft>
            </a:pPr>
            <a:r>
              <a:rPr lang="en-US" sz="1800" b="1" i="1">
                <a:effectLst/>
                <a:ea typeface="Calibri" panose="020F0502020204030204" pitchFamily="34" charset="0"/>
                <a:cs typeface="Arial" panose="020B0604020202020204" pitchFamily="34" charset="0"/>
              </a:rPr>
              <a:t>Task: </a:t>
            </a:r>
            <a:r>
              <a:rPr lang="en-US" sz="1800">
                <a:effectLst/>
                <a:ea typeface="Calibri" panose="020F0502020204030204" pitchFamily="34" charset="0"/>
                <a:cs typeface="Arial" panose="020B0604020202020204" pitchFamily="34" charset="0"/>
              </a:rPr>
              <a:t>In the last few years, the County has updated some of its legacy zoning in specific areas:  the Aspens residential areas and in the Hog Island area.  Moving forward, there may be interest in identifying the next key area for rezoning.  This could include residential areas around Wilson, Kelly, Alta, or around the South Park area.  The updates would look at rezoning legacy Rural or Complete Neighborhood areas, and a prioritization of where to start first would be needed.  In order to determine priority, Staff would need to spend some time investigating the current zoning configurations and analyzing the need based on area to form a formal recommendation regarding prioritization of the next areas to rezone. </a:t>
            </a:r>
          </a:p>
          <a:p>
            <a:pPr marL="0" marR="0" algn="just">
              <a:spcBef>
                <a:spcPts val="600"/>
              </a:spcBef>
              <a:spcAft>
                <a:spcPts val="600"/>
              </a:spcAft>
            </a:pPr>
            <a:r>
              <a:rPr lang="en-US" b="1" i="1">
                <a:effectLst/>
                <a:ea typeface="Calibri" panose="020F0502020204030204" pitchFamily="34" charset="0"/>
                <a:cs typeface="Arial" panose="020B0604020202020204" pitchFamily="34" charset="0"/>
              </a:rPr>
              <a:t>Status:</a:t>
            </a:r>
            <a:r>
              <a:rPr lang="en-US" b="1">
                <a:effectLst/>
                <a:ea typeface="Calibri" panose="020F0502020204030204" pitchFamily="34" charset="0"/>
                <a:cs typeface="Arial" panose="020B0604020202020204" pitchFamily="34" charset="0"/>
              </a:rPr>
              <a:t> </a:t>
            </a:r>
            <a:r>
              <a:rPr lang="en-US">
                <a:effectLst/>
                <a:ea typeface="Calibri" panose="020F0502020204030204" pitchFamily="34" charset="0"/>
                <a:cs typeface="Arial" panose="020B0604020202020204" pitchFamily="34" charset="0"/>
              </a:rPr>
              <a:t>This task has not yet begun.</a:t>
            </a:r>
          </a:p>
        </p:txBody>
      </p:sp>
      <p:sp>
        <p:nvSpPr>
          <p:cNvPr id="20" name="Slide Number Placeholder 19">
            <a:extLst>
              <a:ext uri="{FF2B5EF4-FFF2-40B4-BE49-F238E27FC236}">
                <a16:creationId xmlns:a16="http://schemas.microsoft.com/office/drawing/2014/main" id="{87C3C237-C954-4CFF-9F7D-E2F1257AE7F4}"/>
              </a:ext>
            </a:extLst>
          </p:cNvPr>
          <p:cNvSpPr>
            <a:spLocks noGrp="1"/>
          </p:cNvSpPr>
          <p:nvPr>
            <p:ph type="sldNum" sz="quarter" idx="12"/>
          </p:nvPr>
        </p:nvSpPr>
        <p:spPr/>
        <p:txBody>
          <a:bodyPr/>
          <a:lstStyle/>
          <a:p>
            <a:fld id="{C219BBF7-4ABE-45B4-9BEF-3F8F75DC0670}" type="slidenum">
              <a:rPr lang="en-US" smtClean="0"/>
              <a:t>62</a:t>
            </a:fld>
            <a:endParaRPr lang="en-US"/>
          </a:p>
        </p:txBody>
      </p:sp>
      <p:graphicFrame>
        <p:nvGraphicFramePr>
          <p:cNvPr id="10" name="Content Placeholder 9">
            <a:extLst>
              <a:ext uri="{FF2B5EF4-FFF2-40B4-BE49-F238E27FC236}">
                <a16:creationId xmlns:a16="http://schemas.microsoft.com/office/drawing/2014/main" id="{E8FB2CE8-B39A-43DA-9FD2-EF7BF55CA920}"/>
              </a:ext>
            </a:extLst>
          </p:cNvPr>
          <p:cNvGraphicFramePr>
            <a:graphicFrameLocks noGrp="1"/>
          </p:cNvGraphicFramePr>
          <p:nvPr>
            <p:ph idx="1"/>
            <p:extLst>
              <p:ext uri="{D42A27DB-BD31-4B8C-83A1-F6EECF244321}">
                <p14:modId xmlns:p14="http://schemas.microsoft.com/office/powerpoint/2010/main" val="646591672"/>
              </p:ext>
            </p:extLst>
          </p:nvPr>
        </p:nvGraphicFramePr>
        <p:xfrm>
          <a:off x="308634" y="995052"/>
          <a:ext cx="6624825" cy="2496395"/>
        </p:xfrm>
        <a:graphic>
          <a:graphicData uri="http://schemas.openxmlformats.org/drawingml/2006/table">
            <a:tbl>
              <a:tblPr firstRow="1" firstCol="1" bandRow="1">
                <a:effectLst>
                  <a:outerShdw blurRad="50800" dist="38100" dir="5400000" algn="t" rotWithShape="0">
                    <a:prstClr val="black">
                      <a:alpha val="40000"/>
                    </a:prstClr>
                  </a:outerShdw>
                </a:effectLst>
              </a:tblPr>
              <a:tblGrid>
                <a:gridCol w="3622951">
                  <a:extLst>
                    <a:ext uri="{9D8B030D-6E8A-4147-A177-3AD203B41FA5}">
                      <a16:colId xmlns:a16="http://schemas.microsoft.com/office/drawing/2014/main" val="699274868"/>
                    </a:ext>
                  </a:extLst>
                </a:gridCol>
                <a:gridCol w="3001874">
                  <a:extLst>
                    <a:ext uri="{9D8B030D-6E8A-4147-A177-3AD203B41FA5}">
                      <a16:colId xmlns:a16="http://schemas.microsoft.com/office/drawing/2014/main" val="3260698562"/>
                    </a:ext>
                  </a:extLst>
                </a:gridCol>
              </a:tblGrid>
              <a:tr h="36033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Progress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rowSpan="3">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0%</a:t>
                      </a:r>
                      <a:endParaRPr lang="en-US" sz="1400" b="0" i="0">
                        <a:effectLst/>
                        <a:latin typeface="Palatino Linotype" panose="02040502050505030304" pitchFamily="18" charset="0"/>
                        <a:ea typeface="Calibri" panose="020F0502020204030204" pitchFamily="34" charset="0"/>
                        <a:cs typeface="Arial"/>
                      </a:endParaRP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To be Determined </a:t>
                      </a:r>
                    </a:p>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Long-Range Planning</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a:noFill/>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D7B5C6"/>
                    </a:solidFill>
                  </a:tcPr>
                </a:tc>
                <a:extLst>
                  <a:ext uri="{0D108BD9-81ED-4DB2-BD59-A6C34878D82A}">
                    <a16:rowId xmlns:a16="http://schemas.microsoft.com/office/drawing/2014/main" val="3516465372"/>
                  </a:ext>
                </a:extLst>
              </a:tr>
              <a:tr h="36033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Timeframe</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a:tc>
                <a:extLst>
                  <a:ext uri="{0D108BD9-81ED-4DB2-BD59-A6C34878D82A}">
                    <a16:rowId xmlns:a16="http://schemas.microsoft.com/office/drawing/2014/main" val="1577229089"/>
                  </a:ext>
                </a:extLst>
              </a:tr>
              <a:tr h="36033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Task Lead</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vMerge="1">
                  <a:txBody>
                    <a:bodyPr/>
                    <a:lstStyle/>
                    <a:p>
                      <a:endParaRPr lang="en-US"/>
                    </a:p>
                  </a:txBody>
                  <a:tcPr/>
                </a:tc>
                <a:extLst>
                  <a:ext uri="{0D108BD9-81ED-4DB2-BD59-A6C34878D82A}">
                    <a16:rowId xmlns:a16="http://schemas.microsoft.com/office/drawing/2014/main" val="2557833220"/>
                  </a:ext>
                </a:extLst>
              </a:tr>
              <a:tr h="360338">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Resources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tc>
                  <a:txBody>
                    <a:bodyPr/>
                    <a:lstStyle/>
                    <a:p>
                      <a:pPr marL="0"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FY 25+</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6F3B55"/>
                    </a:solidFill>
                  </a:tcPr>
                </a:tc>
                <a:extLst>
                  <a:ext uri="{0D108BD9-81ED-4DB2-BD59-A6C34878D82A}">
                    <a16:rowId xmlns:a16="http://schemas.microsoft.com/office/drawing/2014/main" val="979046915"/>
                  </a:ext>
                </a:extLst>
              </a:tr>
              <a:tr h="360338">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Consultant Services</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284617079"/>
                  </a:ext>
                </a:extLst>
              </a:tr>
              <a:tr h="360338">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Long Range Planning</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chemeClr val="tx2"/>
                          </a:solidFill>
                          <a:effectLst/>
                          <a:latin typeface="Palatino Linotype" panose="02040502050505030304" pitchFamily="18" charset="0"/>
                          <a:ea typeface="Calibri" panose="020F0502020204030204" pitchFamily="34" charset="0"/>
                          <a:cs typeface="Arial"/>
                        </a:rPr>
                        <a:t>TBD</a:t>
                      </a: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1841402849"/>
                  </a:ext>
                </a:extLst>
              </a:tr>
              <a:tr h="334367">
                <a:tc>
                  <a:txBody>
                    <a:bodyPr/>
                    <a:lstStyle/>
                    <a:p>
                      <a:pPr marL="99695" marR="0" algn="l">
                        <a:spcBef>
                          <a:spcPts val="0"/>
                        </a:spcBef>
                        <a:spcAft>
                          <a:spcPts val="0"/>
                        </a:spcAft>
                      </a:pPr>
                      <a:r>
                        <a:rPr lang="en-US" sz="1400" b="0" i="1">
                          <a:solidFill>
                            <a:srgbClr val="FFFFFF"/>
                          </a:solidFill>
                          <a:effectLst/>
                          <a:latin typeface="Palatino Linotype" panose="02040502050505030304" pitchFamily="18" charset="0"/>
                          <a:ea typeface="Calibri" panose="020F0502020204030204" pitchFamily="34" charset="0"/>
                          <a:cs typeface="Arial"/>
                        </a:rPr>
                        <a:t>County Planning Director</a:t>
                      </a:r>
                      <a:endParaRPr lang="en-US" sz="1400" b="0" i="1">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954F72"/>
                    </a:solidFill>
                  </a:tcPr>
                </a:tc>
                <a:tc>
                  <a:txBody>
                    <a:bodyPr/>
                    <a:lstStyle/>
                    <a:p>
                      <a:pPr marL="0" marR="0" algn="l">
                        <a:spcBef>
                          <a:spcPts val="0"/>
                        </a:spcBef>
                        <a:spcAft>
                          <a:spcPts val="0"/>
                        </a:spcAft>
                      </a:pPr>
                      <a:r>
                        <a:rPr lang="en-US" sz="1400" b="0" i="0">
                          <a:solidFill>
                            <a:srgbClr val="000000"/>
                          </a:solidFill>
                          <a:effectLst/>
                          <a:latin typeface="Palatino Linotype" panose="02040502050505030304" pitchFamily="18" charset="0"/>
                          <a:ea typeface="Calibri" panose="020F0502020204030204" pitchFamily="34" charset="0"/>
                          <a:cs typeface="Arial"/>
                        </a:rPr>
                        <a:t>TBD</a:t>
                      </a:r>
                      <a:endParaRPr lang="en-US" sz="1400" b="0" i="0">
                        <a:effectLst/>
                        <a:latin typeface="Palatino Linotype" panose="02040502050505030304" pitchFamily="18" charset="0"/>
                        <a:ea typeface="Calibri" panose="020F0502020204030204" pitchFamily="34" charset="0"/>
                        <a:cs typeface="Arial"/>
                      </a:endParaRPr>
                    </a:p>
                  </a:txBody>
                  <a:tcPr marL="68580" marR="68580" marT="0" marB="0" anchor="ctr">
                    <a:lnL w="12700" cap="flat" cmpd="sng" algn="ctr">
                      <a:solidFill>
                        <a:srgbClr val="BCC5E4"/>
                      </a:solidFill>
                      <a:prstDash val="solid"/>
                      <a:round/>
                      <a:headEnd type="none" w="med" len="med"/>
                      <a:tailEnd type="none" w="med" len="med"/>
                    </a:lnL>
                    <a:lnR w="12700" cap="flat" cmpd="sng" algn="ctr">
                      <a:solidFill>
                        <a:srgbClr val="BCC5E4"/>
                      </a:solidFill>
                      <a:prstDash val="solid"/>
                      <a:round/>
                      <a:headEnd type="none" w="med" len="med"/>
                      <a:tailEnd type="none" w="med" len="med"/>
                    </a:lnR>
                    <a:lnT w="12700" cap="flat" cmpd="sng" algn="ctr">
                      <a:solidFill>
                        <a:srgbClr val="BCC5E4"/>
                      </a:solidFill>
                      <a:prstDash val="solid"/>
                      <a:round/>
                      <a:headEnd type="none" w="med" len="med"/>
                      <a:tailEnd type="none" w="med" len="med"/>
                    </a:lnT>
                    <a:lnB w="12700" cap="flat" cmpd="sng" algn="ctr">
                      <a:solidFill>
                        <a:srgbClr val="BCC5E4"/>
                      </a:solidFill>
                      <a:prstDash val="solid"/>
                      <a:round/>
                      <a:headEnd type="none" w="med" len="med"/>
                      <a:tailEnd type="none" w="med" len="med"/>
                    </a:lnB>
                    <a:solidFill>
                      <a:srgbClr val="EBD9E2"/>
                    </a:solidFill>
                  </a:tcPr>
                </a:tc>
                <a:extLst>
                  <a:ext uri="{0D108BD9-81ED-4DB2-BD59-A6C34878D82A}">
                    <a16:rowId xmlns:a16="http://schemas.microsoft.com/office/drawing/2014/main" val="3597374824"/>
                  </a:ext>
                </a:extLst>
              </a:tr>
            </a:tbl>
          </a:graphicData>
        </a:graphic>
      </p:graphicFrame>
      <p:grpSp>
        <p:nvGrpSpPr>
          <p:cNvPr id="9" name="Group 8">
            <a:extLst>
              <a:ext uri="{FF2B5EF4-FFF2-40B4-BE49-F238E27FC236}">
                <a16:creationId xmlns:a16="http://schemas.microsoft.com/office/drawing/2014/main" id="{E50A4CCA-59AC-41B4-8423-78A17B945A72}"/>
              </a:ext>
            </a:extLst>
          </p:cNvPr>
          <p:cNvGrpSpPr/>
          <p:nvPr/>
        </p:nvGrpSpPr>
        <p:grpSpPr>
          <a:xfrm>
            <a:off x="6196189" y="170187"/>
            <a:ext cx="5995811" cy="789367"/>
            <a:chOff x="6196189" y="170187"/>
            <a:chExt cx="5995811" cy="789367"/>
          </a:xfrm>
        </p:grpSpPr>
        <p:sp>
          <p:nvSpPr>
            <p:cNvPr id="11" name="Arrow: Pentagon 10">
              <a:extLst>
                <a:ext uri="{FF2B5EF4-FFF2-40B4-BE49-F238E27FC236}">
                  <a16:creationId xmlns:a16="http://schemas.microsoft.com/office/drawing/2014/main" id="{FF4860F4-A3BC-48E9-AB0C-441132F4AA50}"/>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E2EC3A7-A216-4E73-8EB3-CF75112FB575}"/>
                </a:ext>
              </a:extLst>
            </p:cNvPr>
            <p:cNvSpPr/>
            <p:nvPr/>
          </p:nvSpPr>
          <p:spPr>
            <a:xfrm>
              <a:off x="7926711" y="170187"/>
              <a:ext cx="1699504" cy="769441"/>
            </a:xfrm>
            <a:prstGeom prst="rect">
              <a:avLst/>
            </a:prstGeom>
          </p:spPr>
          <p:txBody>
            <a:bodyPr wrap="none">
              <a:spAutoFit/>
            </a:bodyPr>
            <a:lstStyle/>
            <a:p>
              <a:r>
                <a:rPr lang="en-US" sz="4400">
                  <a:solidFill>
                    <a:srgbClr val="1C4F24"/>
                  </a:solidFill>
                  <a:ea typeface="+mj-ea"/>
                  <a:cs typeface="+mj-cs"/>
                </a:rPr>
                <a:t>FY 25+</a:t>
              </a:r>
              <a:endParaRPr lang="en-US"/>
            </a:p>
          </p:txBody>
        </p:sp>
      </p:grpSp>
    </p:spTree>
    <p:extLst>
      <p:ext uri="{BB962C8B-B14F-4D97-AF65-F5344CB8AC3E}">
        <p14:creationId xmlns:p14="http://schemas.microsoft.com/office/powerpoint/2010/main" val="18227830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724069" y="564165"/>
            <a:ext cx="10972799" cy="1224310"/>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BCC5E4"/>
              </a:solidFill>
              <a:effectLst/>
              <a:uLnTx/>
              <a:uFillTx/>
              <a:latin typeface="Calibri"/>
              <a:ea typeface="+mn-ea"/>
              <a:cs typeface="+mn-cs"/>
            </a:endParaRPr>
          </a:p>
        </p:txBody>
      </p:sp>
      <p:sp>
        <p:nvSpPr>
          <p:cNvPr id="2" name="Title 1"/>
          <p:cNvSpPr>
            <a:spLocks noGrp="1"/>
          </p:cNvSpPr>
          <p:nvPr>
            <p:ph type="title"/>
          </p:nvPr>
        </p:nvSpPr>
        <p:spPr>
          <a:xfrm>
            <a:off x="724069" y="625644"/>
            <a:ext cx="10972800" cy="1143000"/>
          </a:xfrm>
        </p:spPr>
        <p:txBody>
          <a:bodyPr/>
          <a:lstStyle/>
          <a:p>
            <a:pPr algn="r"/>
            <a:r>
              <a:rPr lang="en-US"/>
              <a:t>Completed Work Plan Tasks</a:t>
            </a:r>
            <a:endParaRPr lang="en-US" u="sng"/>
          </a:p>
        </p:txBody>
      </p:sp>
      <p:sp>
        <p:nvSpPr>
          <p:cNvPr id="8" name="TextBox 7">
            <a:extLst>
              <a:ext uri="{FF2B5EF4-FFF2-40B4-BE49-F238E27FC236}">
                <a16:creationId xmlns:a16="http://schemas.microsoft.com/office/drawing/2014/main" id="{4737CDF6-8DE0-413B-87FC-5E929DC11141}"/>
              </a:ext>
            </a:extLst>
          </p:cNvPr>
          <p:cNvSpPr txBox="1"/>
          <p:nvPr/>
        </p:nvSpPr>
        <p:spPr>
          <a:xfrm>
            <a:off x="1396094" y="2010212"/>
            <a:ext cx="9965870" cy="830997"/>
          </a:xfrm>
          <a:prstGeom prst="rect">
            <a:avLst/>
          </a:prstGeom>
          <a:noFill/>
        </p:spPr>
        <p:txBody>
          <a:bodyPr wrap="square" rtlCol="0">
            <a:spAutoFit/>
          </a:bodyPr>
          <a:lstStyle/>
          <a:p>
            <a:pPr marL="0" marR="0">
              <a:spcBef>
                <a:spcPts val="0"/>
              </a:spcBef>
              <a:spcAft>
                <a:spcPts val="1000"/>
              </a:spcAft>
            </a:pPr>
            <a:r>
              <a:rPr lang="en-US" sz="2400">
                <a:effectLst/>
                <a:ea typeface="Calibri" panose="020F0502020204030204" pitchFamily="34" charset="0"/>
                <a:cs typeface="Arial" panose="020B0604020202020204" pitchFamily="34" charset="0"/>
              </a:rPr>
              <a:t>The following section includes is a list of the implementation work completed or substantially completed since Comp Plan adoption in 2012 to date.</a:t>
            </a:r>
          </a:p>
        </p:txBody>
      </p:sp>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1469353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graphicFrame>
        <p:nvGraphicFramePr>
          <p:cNvPr id="6" name="Table 5">
            <a:extLst>
              <a:ext uri="{FF2B5EF4-FFF2-40B4-BE49-F238E27FC236}">
                <a16:creationId xmlns:a16="http://schemas.microsoft.com/office/drawing/2014/main" id="{D0BD45E7-C4E1-4F69-A075-D09B7E0D995F}"/>
              </a:ext>
            </a:extLst>
          </p:cNvPr>
          <p:cNvGraphicFramePr>
            <a:graphicFrameLocks noGrp="1"/>
          </p:cNvGraphicFramePr>
          <p:nvPr>
            <p:extLst>
              <p:ext uri="{D42A27DB-BD31-4B8C-83A1-F6EECF244321}">
                <p14:modId xmlns:p14="http://schemas.microsoft.com/office/powerpoint/2010/main" val="3591714725"/>
              </p:ext>
            </p:extLst>
          </p:nvPr>
        </p:nvGraphicFramePr>
        <p:xfrm>
          <a:off x="327838" y="136524"/>
          <a:ext cx="11536324" cy="6176392"/>
        </p:xfrm>
        <a:graphic>
          <a:graphicData uri="http://schemas.openxmlformats.org/drawingml/2006/table">
            <a:tbl>
              <a:tblPr firstRow="1" firstCol="1" bandRow="1"/>
              <a:tblGrid>
                <a:gridCol w="4037714">
                  <a:extLst>
                    <a:ext uri="{9D8B030D-6E8A-4147-A177-3AD203B41FA5}">
                      <a16:colId xmlns:a16="http://schemas.microsoft.com/office/drawing/2014/main" val="517813959"/>
                    </a:ext>
                  </a:extLst>
                </a:gridCol>
                <a:gridCol w="2554141">
                  <a:extLst>
                    <a:ext uri="{9D8B030D-6E8A-4147-A177-3AD203B41FA5}">
                      <a16:colId xmlns:a16="http://schemas.microsoft.com/office/drawing/2014/main" val="1050291235"/>
                    </a:ext>
                  </a:extLst>
                </a:gridCol>
                <a:gridCol w="4944469">
                  <a:extLst>
                    <a:ext uri="{9D8B030D-6E8A-4147-A177-3AD203B41FA5}">
                      <a16:colId xmlns:a16="http://schemas.microsoft.com/office/drawing/2014/main" val="522735907"/>
                    </a:ext>
                  </a:extLst>
                </a:gridCol>
              </a:tblGrid>
              <a:tr h="105614">
                <a:tc gridSpan="3">
                  <a:txBody>
                    <a:bodyPr/>
                    <a:lstStyle/>
                    <a:p>
                      <a:pPr marL="0" marR="0">
                        <a:lnSpc>
                          <a:spcPct val="115000"/>
                        </a:lnSpc>
                        <a:spcBef>
                          <a:spcPts val="1000"/>
                        </a:spcBef>
                        <a:spcAft>
                          <a:spcPts val="0"/>
                        </a:spcAft>
                      </a:pPr>
                      <a:r>
                        <a:rPr lang="en-US" sz="1100">
                          <a:solidFill>
                            <a:srgbClr val="BCC5E4"/>
                          </a:solidFill>
                          <a:effectLst/>
                          <a:latin typeface="Century Gothic" panose="020B0502020202020204" pitchFamily="34" charset="0"/>
                          <a:ea typeface="Calibri" panose="020F0502020204030204" pitchFamily="34" charset="0"/>
                          <a:cs typeface="Arial" panose="020B0604020202020204" pitchFamily="34" charset="0"/>
                        </a:rPr>
                        <a:t>Comprehensive Plan Implementation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0" marR="0"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rgbClr val="E36C0A"/>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55102614"/>
                  </a:ext>
                </a:extLst>
              </a:tr>
              <a:tr h="105614">
                <a:tc>
                  <a:txBody>
                    <a:bodyPr/>
                    <a:lstStyle/>
                    <a:p>
                      <a:pPr marL="0" marR="0">
                        <a:lnSpc>
                          <a:spcPct val="115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Arial" panose="020B0604020202020204" pitchFamily="34" charset="0"/>
                        </a:rPr>
                        <a:t>Task</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nchor="b">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Arial" panose="020B0604020202020204" pitchFamily="34" charset="0"/>
                        </a:rPr>
                        <a:t>Date Complete</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0" marR="0" marT="0" marB="0" anchor="b">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rgbClr val="FBD4B4"/>
                    </a:solidFill>
                  </a:tcPr>
                </a:tc>
                <a:tc>
                  <a:txBody>
                    <a:bodyPr/>
                    <a:lstStyle/>
                    <a:p>
                      <a:pPr marL="0" marR="0">
                        <a:lnSpc>
                          <a:spcPct val="115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Arial" panose="020B0604020202020204" pitchFamily="34" charset="0"/>
                        </a:rPr>
                        <a:t>Comp Plan Strategies Implemented</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nchor="b">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rgbClr val="FBD4B4"/>
                    </a:solidFill>
                  </a:tcPr>
                </a:tc>
                <a:extLst>
                  <a:ext uri="{0D108BD9-81ED-4DB2-BD59-A6C34878D82A}">
                    <a16:rowId xmlns:a16="http://schemas.microsoft.com/office/drawing/2014/main" val="1784195852"/>
                  </a:ext>
                </a:extLst>
              </a:tr>
              <a:tr h="106351">
                <a:tc gridSpan="3">
                  <a:txBody>
                    <a:bodyPr/>
                    <a:lstStyle/>
                    <a:p>
                      <a:pPr marL="0" marR="0">
                        <a:lnSpc>
                          <a:spcPct val="115000"/>
                        </a:lnSpc>
                        <a:spcBef>
                          <a:spcPts val="0"/>
                        </a:spcBef>
                        <a:spcAft>
                          <a:spcPts val="0"/>
                        </a:spcAft>
                      </a:pPr>
                      <a:r>
                        <a:rPr lang="en-US" sz="1100">
                          <a:solidFill>
                            <a:srgbClr val="000000"/>
                          </a:solidFill>
                          <a:effectLst/>
                          <a:latin typeface="Palatino Linotype" panose="02040502050505030304" pitchFamily="18" charset="0"/>
                          <a:ea typeface="Calibri" panose="020F0502020204030204" pitchFamily="34" charset="0"/>
                          <a:cs typeface="Arial" panose="020B0604020202020204" pitchFamily="34" charset="0"/>
                        </a:rPr>
                        <a:t>Land Development Regulation Updates/Studies</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0" marR="0"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rgbClr val="F79646"/>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29809475"/>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382647241"/>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63976359"/>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Town </a:t>
                      </a:r>
                      <a:r>
                        <a:rPr lang="en-US" sz="1100" err="1">
                          <a:effectLst/>
                          <a:latin typeface="Palatino Linotype" panose="02040502050505030304" pitchFamily="18" charset="0"/>
                          <a:ea typeface="Calibri" panose="020F0502020204030204" pitchFamily="34" charset="0"/>
                          <a:cs typeface="Arial" panose="020B0604020202020204" pitchFamily="34" charset="0"/>
                        </a:rPr>
                        <a:t>Municode</a:t>
                      </a:r>
                      <a:r>
                        <a:rPr lang="en-US" sz="1100">
                          <a:effectLst/>
                          <a:latin typeface="Palatino Linotype" panose="02040502050505030304" pitchFamily="18" charset="0"/>
                          <a:ea typeface="Calibri" panose="020F0502020204030204" pitchFamily="34" charset="0"/>
                          <a:cs typeface="Arial" panose="020B0604020202020204" pitchFamily="34" charset="0"/>
                        </a:rPr>
                        <a:t> Implementation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185791737"/>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Town LDR Cleanup</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561059213"/>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Northern South Park Implementation LDRs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March 2024</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100">
                          <a:effectLst/>
                          <a:latin typeface="Palatino Linotype" panose="02040502050505030304" pitchFamily="18" charset="0"/>
                          <a:ea typeface="Calibri" panose="020F0502020204030204" pitchFamily="34" charset="0"/>
                          <a:cs typeface="Arial" panose="020B0604020202020204" pitchFamily="34" charset="0"/>
                        </a:rPr>
                        <a:t>3.3.S.5</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429514608"/>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Joint Standardized Indicator Data Collection – Smart Gov</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2022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 </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4091434060"/>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Northern South Park Neighborhood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July 2022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3.3.S.5</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369930136"/>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County Hog Island LDR and Zoning Map Amendment</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2022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3.2.S.1</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640942663"/>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County Wildlife Feeding &amp; Bear Conflict LDR Update</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2022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1.1.S.4</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884163918"/>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Housing Nexus Study</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2022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5.3.S.1</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851996082"/>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Housing Nexus Study</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October 2013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5.3.S.1</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065272860"/>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Vegetation Mapping</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December 2013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1.1.S.1</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636710636"/>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Joint LDR Restructure</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December 2014</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3.3.S.2, 3.3.S.3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43340386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County Rural LDRs Updates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December 2015</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1.4.S.1, 1.4.S.2, 1.4.S.3, 3.1.S.1, 3.1.S.2, 3.3.S.2, 3.3.S.3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734477380"/>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Town District 2 and LO Zoning</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November 2016</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4.1.S.1, 4.2.S.2, 4.2.S.4, 4.2.S.6, 4.4.S.3, 4.4.S.4</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488942656"/>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Focal Species Study</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2017</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1.1.S.2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676555693"/>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Nonconformities LDRs Cleanup</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May 2016</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3.3.S.2, 3.3.S.3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584680175"/>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County Nuisance LDRs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July 2016</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3.1.S.1, 3.2.S.2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999766096"/>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Town Adult Entertainment LDRs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March 2017</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3.2.S.1</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013714579"/>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Exterior Lighting LDRs Update</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September 2016</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1.3.S.2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44287820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Town ARU Allowance</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November 2016</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5.2.S.2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622456097"/>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Wildland Urban Interface LDRs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December 2016</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3.4.S.2, 3.4.S.3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829614356"/>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2016 LDR Cleanup</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January 2017</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3.3.S.2, 3.3.S.3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940724304"/>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Housing Mitigation LDRs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July 2018</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5.1.S.1, 5.2.S.2, 5.3.S.2, 5.4.S.3, 5.4.S.4</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312322476"/>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Town District 3-6 Zoning</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July 2018</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4.1.S.1, 4.1.S.2, 4.2.S.4, 4.3.S.1, 4.4.S.3, 5.2.S.1, 5.4.S.3, 5.4.S.4</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4137510657"/>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County Natural Resource LDRs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75% complete</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1.1.S.3, 1.1.S.4, 1.1.S.5, 1.1.S.6, 1.1.S.7, 1.2.S.1, 1.2.S.2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081856954"/>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Joint Comprehensive Plan Review (GMP)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November 2020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Policy 9.1.a and 9.1.d</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64776911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LDR Cleanup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July 2020</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3.3.S.2, 3.3.S.3</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37150554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Hog Island Zoning Update</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March 2022</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97733530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Wildlife Friendly Fencing Update</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November 2021</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1.1.S.4</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22508798"/>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959650142"/>
                  </a:ext>
                </a:extLst>
              </a:tr>
            </a:tbl>
          </a:graphicData>
        </a:graphic>
      </p:graphicFrame>
    </p:spTree>
    <p:extLst>
      <p:ext uri="{BB962C8B-B14F-4D97-AF65-F5344CB8AC3E}">
        <p14:creationId xmlns:p14="http://schemas.microsoft.com/office/powerpoint/2010/main" val="1107170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graphicFrame>
        <p:nvGraphicFramePr>
          <p:cNvPr id="2" name="Table 1">
            <a:extLst>
              <a:ext uri="{FF2B5EF4-FFF2-40B4-BE49-F238E27FC236}">
                <a16:creationId xmlns:a16="http://schemas.microsoft.com/office/drawing/2014/main" id="{29EBDAA5-0D19-4F95-9C04-FDEFC28EEEAA}"/>
              </a:ext>
            </a:extLst>
          </p:cNvPr>
          <p:cNvGraphicFramePr>
            <a:graphicFrameLocks noGrp="1"/>
          </p:cNvGraphicFramePr>
          <p:nvPr>
            <p:extLst>
              <p:ext uri="{D42A27DB-BD31-4B8C-83A1-F6EECF244321}">
                <p14:modId xmlns:p14="http://schemas.microsoft.com/office/powerpoint/2010/main" val="3497885734"/>
              </p:ext>
            </p:extLst>
          </p:nvPr>
        </p:nvGraphicFramePr>
        <p:xfrm>
          <a:off x="46076" y="178118"/>
          <a:ext cx="11536324" cy="4543425"/>
        </p:xfrm>
        <a:graphic>
          <a:graphicData uri="http://schemas.openxmlformats.org/drawingml/2006/table">
            <a:tbl>
              <a:tblPr firstRow="1" firstCol="1" bandRow="1"/>
              <a:tblGrid>
                <a:gridCol w="4037714">
                  <a:extLst>
                    <a:ext uri="{9D8B030D-6E8A-4147-A177-3AD203B41FA5}">
                      <a16:colId xmlns:a16="http://schemas.microsoft.com/office/drawing/2014/main" val="2392995471"/>
                    </a:ext>
                  </a:extLst>
                </a:gridCol>
                <a:gridCol w="2554141">
                  <a:extLst>
                    <a:ext uri="{9D8B030D-6E8A-4147-A177-3AD203B41FA5}">
                      <a16:colId xmlns:a16="http://schemas.microsoft.com/office/drawing/2014/main" val="1785068088"/>
                    </a:ext>
                  </a:extLst>
                </a:gridCol>
                <a:gridCol w="4944469">
                  <a:extLst>
                    <a:ext uri="{9D8B030D-6E8A-4147-A177-3AD203B41FA5}">
                      <a16:colId xmlns:a16="http://schemas.microsoft.com/office/drawing/2014/main" val="627128344"/>
                    </a:ext>
                  </a:extLst>
                </a:gridCol>
              </a:tblGrid>
              <a:tr h="106351">
                <a:tc gridSpan="3">
                  <a:txBody>
                    <a:bodyPr/>
                    <a:lstStyle/>
                    <a:p>
                      <a:pPr marL="0" marR="0">
                        <a:lnSpc>
                          <a:spcPct val="115000"/>
                        </a:lnSpc>
                        <a:spcBef>
                          <a:spcPts val="0"/>
                        </a:spcBef>
                        <a:spcAft>
                          <a:spcPts val="0"/>
                        </a:spcAft>
                      </a:pPr>
                      <a:r>
                        <a:rPr lang="en-US" sz="1100">
                          <a:solidFill>
                            <a:srgbClr val="000000"/>
                          </a:solidFill>
                          <a:effectLst/>
                          <a:latin typeface="Palatino Linotype" panose="02040502050505030304" pitchFamily="18" charset="0"/>
                          <a:ea typeface="Calibri" panose="020F0502020204030204" pitchFamily="34" charset="0"/>
                          <a:cs typeface="Arial" panose="020B0604020202020204" pitchFamily="34" charset="0"/>
                        </a:rPr>
                        <a:t>Comprehensive Plan Administration</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0" marR="0"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rgbClr val="F79646"/>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8942677"/>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2012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June 2012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044584762"/>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2013 Indicator Report &amp;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May 2013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4253733544"/>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Standardize Data Collection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538135"/>
                          </a:solidFill>
                          <a:effectLst/>
                          <a:latin typeface="Palatino Linotype" panose="02040502050505030304" pitchFamily="18" charset="0"/>
                          <a:ea typeface="Calibri" panose="020F0502020204030204" pitchFamily="34" charset="0"/>
                          <a:cs typeface="Arial" panose="020B0604020202020204" pitchFamily="34" charset="0"/>
                        </a:rPr>
                        <a:t>70% complete</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Policy 9.2.a</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073973335"/>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2014 Indicator Report &amp;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May 2014</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093556268"/>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2015 Indicator Report &amp;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August 2015</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84807570"/>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2016 Indicator Report &amp;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2016</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4281643422"/>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2017 Indicator Report &amp;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2017</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4073752000"/>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2018 Indicator Report &amp;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2018</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79047056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2019 Indicator Report &amp;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2019</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657148452"/>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2020 Indicator Report &amp;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2020</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966260214"/>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2021 Indicator Report &amp;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May 2021</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186231604"/>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2022 Indicator Report &amp; FY 23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2022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108803774"/>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2023 Indicator Report &amp; FY 24 Work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2023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9.2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311033874"/>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Joint Comprehensive Plan Review (GMP)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November 2020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Policy 9.1.a and 9.1.d</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930062632"/>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Joint Public Engagement</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Continuous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3.3.S.1</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511359613"/>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Other Coordination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Continuous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 </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636981661"/>
                  </a:ext>
                </a:extLst>
              </a:tr>
              <a:tr h="106351">
                <a:tc gridSpan="3">
                  <a:txBody>
                    <a:bodyPr/>
                    <a:lstStyle/>
                    <a:p>
                      <a:pPr marL="0" marR="0">
                        <a:lnSpc>
                          <a:spcPct val="115000"/>
                        </a:lnSpc>
                        <a:spcBef>
                          <a:spcPts val="0"/>
                        </a:spcBef>
                        <a:spcAft>
                          <a:spcPts val="0"/>
                        </a:spcAft>
                      </a:pPr>
                      <a:r>
                        <a:rPr lang="en-US" sz="1100">
                          <a:solidFill>
                            <a:srgbClr val="000000"/>
                          </a:solidFill>
                          <a:effectLst/>
                          <a:latin typeface="Palatino Linotype" panose="02040502050505030304" pitchFamily="18" charset="0"/>
                          <a:ea typeface="Calibri" panose="020F0502020204030204" pitchFamily="34" charset="0"/>
                          <a:cs typeface="Arial" panose="020B0604020202020204" pitchFamily="34" charset="0"/>
                        </a:rPr>
                        <a:t>Integrated Transportation Plan (ITP) Implementation</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0" marR="0"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rgbClr val="F79646"/>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2642627"/>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ITP</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September 2015</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7.1.S.1, 7.1.S.4, 7.1.S.6, 7.1.S.8, 7.1.S.9</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00831583"/>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Town Community Streets Plan</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April 2015</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7.2.S.1</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952023394"/>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Town District 3-6 Parking Study</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December 2017</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4.1.S.1, 4.1.S.2, 5.4.S.3, 7.3.S.1</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34040773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Joint Regional Traffic Model</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January 2019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7.2.S.6</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926083837"/>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Downtown Parking Study</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July 2019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4.1.S.1, 4.1.S.2, 5.4.S.3, 7.3.S.1</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848056507"/>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ITP Technical Update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December 2020</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7.1.S.1, 7.1.S.4, 7.1.S.6, 7.1.S.8, 7.1.S.9</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622644984"/>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ITP Transportation Lead</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February 2022</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37956779"/>
                  </a:ext>
                </a:extLst>
              </a:tr>
            </a:tbl>
          </a:graphicData>
        </a:graphic>
      </p:graphicFrame>
    </p:spTree>
    <p:extLst>
      <p:ext uri="{BB962C8B-B14F-4D97-AF65-F5344CB8AC3E}">
        <p14:creationId xmlns:p14="http://schemas.microsoft.com/office/powerpoint/2010/main" val="33143182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DFF56FB5-19D1-4906-956F-69A79F30F9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graphicFrame>
        <p:nvGraphicFramePr>
          <p:cNvPr id="2" name="Table 1">
            <a:extLst>
              <a:ext uri="{FF2B5EF4-FFF2-40B4-BE49-F238E27FC236}">
                <a16:creationId xmlns:a16="http://schemas.microsoft.com/office/drawing/2014/main" id="{29EBDAA5-0D19-4F95-9C04-FDEFC28EEEAA}"/>
              </a:ext>
            </a:extLst>
          </p:cNvPr>
          <p:cNvGraphicFramePr>
            <a:graphicFrameLocks noGrp="1"/>
          </p:cNvGraphicFramePr>
          <p:nvPr>
            <p:extLst>
              <p:ext uri="{D42A27DB-BD31-4B8C-83A1-F6EECF244321}">
                <p14:modId xmlns:p14="http://schemas.microsoft.com/office/powerpoint/2010/main" val="1410713556"/>
              </p:ext>
            </p:extLst>
          </p:nvPr>
        </p:nvGraphicFramePr>
        <p:xfrm>
          <a:off x="46076" y="178118"/>
          <a:ext cx="11536324" cy="4179951"/>
        </p:xfrm>
        <a:graphic>
          <a:graphicData uri="http://schemas.openxmlformats.org/drawingml/2006/table">
            <a:tbl>
              <a:tblPr firstRow="1" firstCol="1" bandRow="1"/>
              <a:tblGrid>
                <a:gridCol w="4037714">
                  <a:extLst>
                    <a:ext uri="{9D8B030D-6E8A-4147-A177-3AD203B41FA5}">
                      <a16:colId xmlns:a16="http://schemas.microsoft.com/office/drawing/2014/main" val="2392995471"/>
                    </a:ext>
                  </a:extLst>
                </a:gridCol>
                <a:gridCol w="2554141">
                  <a:extLst>
                    <a:ext uri="{9D8B030D-6E8A-4147-A177-3AD203B41FA5}">
                      <a16:colId xmlns:a16="http://schemas.microsoft.com/office/drawing/2014/main" val="1785068088"/>
                    </a:ext>
                  </a:extLst>
                </a:gridCol>
                <a:gridCol w="4944469">
                  <a:extLst>
                    <a:ext uri="{9D8B030D-6E8A-4147-A177-3AD203B41FA5}">
                      <a16:colId xmlns:a16="http://schemas.microsoft.com/office/drawing/2014/main" val="627128344"/>
                    </a:ext>
                  </a:extLst>
                </a:gridCol>
              </a:tblGrid>
              <a:tr h="106351">
                <a:tc gridSpan="3">
                  <a:txBody>
                    <a:bodyPr/>
                    <a:lstStyle/>
                    <a:p>
                      <a:pPr marL="0" marR="0">
                        <a:lnSpc>
                          <a:spcPct val="115000"/>
                        </a:lnSpc>
                        <a:spcBef>
                          <a:spcPts val="0"/>
                        </a:spcBef>
                        <a:spcAft>
                          <a:spcPts val="0"/>
                        </a:spcAft>
                      </a:pPr>
                      <a:r>
                        <a:rPr lang="en-US" sz="1100">
                          <a:solidFill>
                            <a:srgbClr val="000000"/>
                          </a:solidFill>
                          <a:effectLst/>
                          <a:latin typeface="Palatino Linotype" panose="02040502050505030304" pitchFamily="18" charset="0"/>
                          <a:ea typeface="Calibri" panose="020F0502020204030204" pitchFamily="34" charset="0"/>
                          <a:cs typeface="Arial" panose="020B0604020202020204" pitchFamily="34" charset="0"/>
                        </a:rPr>
                        <a:t>Housing Action Plan Implementation</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0" marR="0"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rgbClr val="F79646"/>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8683797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Housing Action Plan (HAP)</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November 2015</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5.4.S.1, 5.4.S.2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651815516"/>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Housing Authority Restructure</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December 2016</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HAP: 1</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208642969"/>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2016 Housing Supply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October 2016</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HAP: 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630654555"/>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Housing Rules and Regulations</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July 2018</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HAP: 3B</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66458707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2017 Housing Supply Plan </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November 2017</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HAP: 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489696407"/>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2018 Housing Stock Portfolio</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75% complete</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HAP: 2F</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130797272"/>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Online Intake Form</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February 2018</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HAP: 2F, 3C, 4B</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780088843"/>
                  </a:ext>
                </a:extLst>
              </a:tr>
              <a:tr h="106351">
                <a:tc>
                  <a:txBody>
                    <a:bodyPr/>
                    <a:lstStyle/>
                    <a:p>
                      <a:pPr marL="0" marR="0">
                        <a:lnSpc>
                          <a:spcPct val="115000"/>
                        </a:lnSpc>
                        <a:spcBef>
                          <a:spcPts val="0"/>
                        </a:spcBef>
                        <a:spcAft>
                          <a:spcPts val="0"/>
                        </a:spcAft>
                        <a:tabLst>
                          <a:tab pos="2263140" algn="r"/>
                        </a:tabLst>
                      </a:pPr>
                      <a:r>
                        <a:rPr lang="en-US" sz="1100">
                          <a:effectLst/>
                          <a:latin typeface="Palatino Linotype" panose="02040502050505030304" pitchFamily="18" charset="0"/>
                          <a:ea typeface="Calibri" panose="020F0502020204030204" pitchFamily="34" charset="0"/>
                          <a:cs typeface="Arial" panose="020B0604020202020204" pitchFamily="34" charset="0"/>
                        </a:rPr>
                        <a:t>2018 Housing Supply Plan	</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June 2018</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HAP: 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473985318"/>
                  </a:ext>
                </a:extLst>
              </a:tr>
              <a:tr h="106351">
                <a:tc>
                  <a:txBody>
                    <a:bodyPr/>
                    <a:lstStyle/>
                    <a:p>
                      <a:pPr marL="0" marR="0">
                        <a:lnSpc>
                          <a:spcPct val="115000"/>
                        </a:lnSpc>
                        <a:spcBef>
                          <a:spcPts val="0"/>
                        </a:spcBef>
                        <a:spcAft>
                          <a:spcPts val="0"/>
                        </a:spcAft>
                        <a:tabLst>
                          <a:tab pos="2263140" algn="r"/>
                        </a:tabLs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2019 Housing Supply Plan</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April 2019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5.4.S.1</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94337533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2020 Housing Supply Plan</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January 2020  </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Times New Roman" panose="02020603050405020304" pitchFamily="18" charset="0"/>
                        </a:rPr>
                        <a:t>5.4.S.1</a:t>
                      </a: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3473586313"/>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2022 Housing Needs Assessment</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March 2022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559903303"/>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Sustainability</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chemeClr val="accent2"/>
                    </a:solidFill>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chemeClr val="accent2"/>
                    </a:solidFill>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solidFill>
                      <a:schemeClr val="accent2"/>
                    </a:solidFill>
                  </a:tcPr>
                </a:tc>
                <a:extLst>
                  <a:ext uri="{0D108BD9-81ED-4DB2-BD59-A6C34878D82A}">
                    <a16:rowId xmlns:a16="http://schemas.microsoft.com/office/drawing/2014/main" val="2208594401"/>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Town Wastewater Treatment Plant Technical Review</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November 2022</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Principle 1.2, Policy 3.3.d, 8.1.5.3</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945148849"/>
                  </a:ext>
                </a:extLst>
              </a:tr>
              <a:tr h="106351">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County Water Quality Management Plan</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April 2024</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Palatino Linotype" panose="02040502050505030304" pitchFamily="18" charset="0"/>
                          <a:ea typeface="Calibri" panose="020F0502020204030204" pitchFamily="34" charset="0"/>
                          <a:cs typeface="Arial" panose="020B0604020202020204" pitchFamily="34" charset="0"/>
                        </a:rPr>
                        <a:t>1.2.S.3, 1.2.S.5, 1.2.S.6, Chapter 8</a:t>
                      </a: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891146066"/>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141694938"/>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4250999320"/>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13414018"/>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976626815"/>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672032892"/>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030645185"/>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1206184593"/>
                  </a:ext>
                </a:extLst>
              </a:tr>
              <a:tr h="106351">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100">
                        <a:effectLst/>
                        <a:latin typeface="Palatino Linotype" panose="02040502050505030304" pitchFamily="18" charset="0"/>
                        <a:ea typeface="Calibri" panose="020F0502020204030204" pitchFamily="34" charset="0"/>
                        <a:cs typeface="Arial" panose="020B0604020202020204" pitchFamily="34" charset="0"/>
                      </a:endParaRPr>
                    </a:p>
                  </a:txBody>
                  <a:tcPr marL="28955" marR="28955" marT="0" marB="0">
                    <a:lnL>
                      <a:noFill/>
                    </a:lnL>
                    <a:lnR>
                      <a:noFill/>
                    </a:lnR>
                    <a:lnT w="12700" cap="flat" cmpd="sng" algn="ctr">
                      <a:solidFill>
                        <a:srgbClr val="FABF8F"/>
                      </a:solidFill>
                      <a:prstDash val="solid"/>
                      <a:round/>
                      <a:headEnd type="none" w="med" len="med"/>
                      <a:tailEnd type="none" w="med" len="med"/>
                    </a:lnT>
                    <a:lnB w="12700" cap="flat" cmpd="sng" algn="ctr">
                      <a:solidFill>
                        <a:srgbClr val="FABF8F"/>
                      </a:solidFill>
                      <a:prstDash val="solid"/>
                      <a:round/>
                      <a:headEnd type="none" w="med" len="med"/>
                      <a:tailEnd type="none" w="med" len="med"/>
                    </a:lnB>
                  </a:tcPr>
                </a:tc>
                <a:extLst>
                  <a:ext uri="{0D108BD9-81ED-4DB2-BD59-A6C34878D82A}">
                    <a16:rowId xmlns:a16="http://schemas.microsoft.com/office/drawing/2014/main" val="2694396032"/>
                  </a:ext>
                </a:extLst>
              </a:tr>
            </a:tbl>
          </a:graphicData>
        </a:graphic>
      </p:graphicFrame>
    </p:spTree>
    <p:extLst>
      <p:ext uri="{BB962C8B-B14F-4D97-AF65-F5344CB8AC3E}">
        <p14:creationId xmlns:p14="http://schemas.microsoft.com/office/powerpoint/2010/main" val="2203737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3358" y="0"/>
            <a:ext cx="10972800" cy="1143000"/>
          </a:xfrm>
        </p:spPr>
        <p:txBody>
          <a:bodyPr/>
          <a:lstStyle/>
          <a:p>
            <a:pPr algn="r"/>
            <a:r>
              <a:rPr lang="en-US"/>
              <a:t>Work Plan Tasks</a:t>
            </a:r>
            <a:endParaRPr lang="en-US" u="sng"/>
          </a:p>
        </p:txBody>
      </p:sp>
      <p:sp>
        <p:nvSpPr>
          <p:cNvPr id="3" name="Content Placeholder 2"/>
          <p:cNvSpPr>
            <a:spLocks noGrp="1"/>
          </p:cNvSpPr>
          <p:nvPr>
            <p:ph idx="1"/>
          </p:nvPr>
        </p:nvSpPr>
        <p:spPr>
          <a:xfrm>
            <a:off x="383358" y="1323620"/>
            <a:ext cx="10972800" cy="4525963"/>
          </a:xfrm>
        </p:spPr>
        <p:txBody>
          <a:bodyPr/>
          <a:lstStyle/>
          <a:p>
            <a:pPr marL="0" indent="0" algn="just">
              <a:spcBef>
                <a:spcPts val="0"/>
              </a:spcBef>
              <a:spcAft>
                <a:spcPts val="1000"/>
              </a:spcAft>
              <a:buNone/>
            </a:pPr>
            <a:r>
              <a:rPr lang="en-US" sz="2400">
                <a:effectLst/>
                <a:latin typeface="+mj-lt"/>
                <a:ea typeface="Calibri" panose="020F0502020204030204" pitchFamily="34" charset="0"/>
                <a:cs typeface="Arial" panose="020B0604020202020204" pitchFamily="34" charset="0"/>
              </a:rPr>
              <a:t>Each task is represented by an individual chart and narrative. The “</a:t>
            </a:r>
            <a:r>
              <a:rPr lang="en-US" sz="2400" b="1">
                <a:effectLst/>
                <a:latin typeface="+mj-lt"/>
                <a:ea typeface="Calibri" panose="020F0502020204030204" pitchFamily="34" charset="0"/>
                <a:cs typeface="Arial" panose="020B0604020202020204" pitchFamily="34" charset="0"/>
              </a:rPr>
              <a:t>progress</a:t>
            </a:r>
            <a:r>
              <a:rPr lang="en-US" sz="2400">
                <a:effectLst/>
                <a:latin typeface="+mj-lt"/>
                <a:ea typeface="Calibri" panose="020F0502020204030204" pitchFamily="34" charset="0"/>
                <a:cs typeface="Arial" panose="020B0604020202020204" pitchFamily="34" charset="0"/>
              </a:rPr>
              <a:t>” measure is the percent of task completion at the time this Work Plan was drafted. </a:t>
            </a:r>
          </a:p>
          <a:p>
            <a:pPr marL="0" indent="0" algn="just">
              <a:spcBef>
                <a:spcPts val="0"/>
              </a:spcBef>
              <a:spcAft>
                <a:spcPts val="1000"/>
              </a:spcAft>
              <a:buNone/>
            </a:pPr>
            <a:endParaRPr lang="en-US" sz="2400">
              <a:effectLst/>
              <a:latin typeface="+mj-lt"/>
              <a:ea typeface="Calibri" panose="020F0502020204030204" pitchFamily="34" charset="0"/>
              <a:cs typeface="Arial" panose="020B0604020202020204" pitchFamily="34" charset="0"/>
            </a:endParaRPr>
          </a:p>
          <a:p>
            <a:pPr marL="0" indent="0" algn="just">
              <a:spcBef>
                <a:spcPts val="0"/>
              </a:spcBef>
              <a:spcAft>
                <a:spcPts val="1000"/>
              </a:spcAft>
              <a:buNone/>
            </a:pPr>
            <a:r>
              <a:rPr lang="en-US" sz="2400">
                <a:effectLst/>
                <a:latin typeface="+mj-lt"/>
                <a:ea typeface="Calibri" panose="020F0502020204030204" pitchFamily="34" charset="0"/>
                <a:cs typeface="Arial"/>
              </a:rPr>
              <a:t>In the “</a:t>
            </a:r>
            <a:r>
              <a:rPr lang="en-US" sz="2400" b="1">
                <a:effectLst/>
                <a:latin typeface="+mj-lt"/>
                <a:ea typeface="Calibri" panose="020F0502020204030204" pitchFamily="34" charset="0"/>
                <a:cs typeface="Arial"/>
              </a:rPr>
              <a:t>resources</a:t>
            </a:r>
            <a:r>
              <a:rPr lang="en-US" sz="2400">
                <a:effectLst/>
                <a:latin typeface="+mj-lt"/>
                <a:ea typeface="Calibri" panose="020F0502020204030204" pitchFamily="34" charset="0"/>
                <a:cs typeface="Arial"/>
              </a:rPr>
              <a:t>” fields, amounts under FY 25 are estimated staff hours and costs for consultant services by the end of June 2025 (which may be more or less than what was initially budgeted). For years prior to FY 24, those values are for time/money actually spent (which may be more or less than what was initially budgeted). </a:t>
            </a:r>
          </a:p>
          <a:p>
            <a:pPr marL="0" indent="0" algn="just">
              <a:spcBef>
                <a:spcPts val="0"/>
              </a:spcBef>
              <a:spcAft>
                <a:spcPts val="1000"/>
              </a:spcAft>
              <a:buNone/>
            </a:pPr>
            <a:r>
              <a:rPr lang="en-US" sz="2400">
                <a:effectLst/>
                <a:latin typeface="+mj-lt"/>
                <a:ea typeface="Calibri" panose="020F0502020204030204" pitchFamily="34" charset="0"/>
                <a:cs typeface="Arial"/>
              </a:rPr>
              <a:t>Any estimated values can be updated once the 2024 Fiscal Year has ended</a:t>
            </a:r>
            <a:r>
              <a:rPr lang="en-US" sz="2400">
                <a:latin typeface="+mj-lt"/>
                <a:ea typeface="Calibri" panose="020F0502020204030204" pitchFamily="34" charset="0"/>
                <a:cs typeface="Arial"/>
              </a:rPr>
              <a:t>,</a:t>
            </a:r>
            <a:r>
              <a:rPr lang="en-US" sz="2400">
                <a:effectLst/>
                <a:latin typeface="+mj-lt"/>
                <a:ea typeface="Calibri" panose="020F0502020204030204" pitchFamily="34" charset="0"/>
                <a:cs typeface="Arial"/>
              </a:rPr>
              <a:t> and the 2025 Fiscal Year budget has been approved.</a:t>
            </a:r>
            <a:r>
              <a:rPr lang="en-US" sz="2400">
                <a:latin typeface="+mj-lt"/>
                <a:ea typeface="Calibri" panose="020F0502020204030204" pitchFamily="34" charset="0"/>
                <a:cs typeface="Arial"/>
              </a:rPr>
              <a:t> </a:t>
            </a:r>
            <a:endParaRPr lang="en-US" sz="2400">
              <a:effectLst/>
              <a:latin typeface="+mj-lt"/>
              <a:ea typeface="Calibri" panose="020F0502020204030204" pitchFamily="34" charset="0"/>
              <a:cs typeface="Arial" panose="020B0604020202020204" pitchFamily="34" charset="0"/>
            </a:endParaRPr>
          </a:p>
          <a:p>
            <a:pPr marL="0" marR="0" indent="0" algn="just">
              <a:spcBef>
                <a:spcPts val="0"/>
              </a:spcBef>
              <a:spcAft>
                <a:spcPts val="1000"/>
              </a:spcAft>
              <a:buNone/>
            </a:pPr>
            <a:endParaRPr lang="en-US" sz="2400" b="1">
              <a:effectLst/>
              <a:latin typeface="+mj-lt"/>
              <a:ea typeface="Calibri" panose="020F0502020204030204" pitchFamily="34" charset="0"/>
              <a:cs typeface="Arial" panose="020B0604020202020204" pitchFamily="34" charset="0"/>
            </a:endParaRPr>
          </a:p>
        </p:txBody>
      </p:sp>
      <p:sp>
        <p:nvSpPr>
          <p:cNvPr id="10" name="Slide Number Placeholder 9">
            <a:extLst>
              <a:ext uri="{FF2B5EF4-FFF2-40B4-BE49-F238E27FC236}">
                <a16:creationId xmlns:a16="http://schemas.microsoft.com/office/drawing/2014/main" id="{85F944BA-03D2-43E1-926B-F87A50049078}"/>
              </a:ext>
            </a:extLst>
          </p:cNvPr>
          <p:cNvSpPr>
            <a:spLocks noGrp="1"/>
          </p:cNvSpPr>
          <p:nvPr>
            <p:ph type="sldNum" sz="quarter" idx="12"/>
          </p:nvPr>
        </p:nvSpPr>
        <p:spPr/>
        <p:txBody>
          <a:bodyPr/>
          <a:lstStyle/>
          <a:p>
            <a:fld id="{C219BBF7-4ABE-45B4-9BEF-3F8F75DC0670}" type="slidenum">
              <a:rPr lang="en-US" smtClean="0"/>
              <a:t>7</a:t>
            </a:fld>
            <a:endParaRPr lang="en-US"/>
          </a:p>
        </p:txBody>
      </p:sp>
    </p:spTree>
    <p:extLst>
      <p:ext uri="{BB962C8B-B14F-4D97-AF65-F5344CB8AC3E}">
        <p14:creationId xmlns:p14="http://schemas.microsoft.com/office/powerpoint/2010/main" val="4114186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6196189" y="180621"/>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3358" y="0"/>
            <a:ext cx="10972800" cy="1143000"/>
          </a:xfrm>
        </p:spPr>
        <p:txBody>
          <a:bodyPr/>
          <a:lstStyle/>
          <a:p>
            <a:pPr algn="r"/>
            <a:r>
              <a:rPr lang="en-US"/>
              <a:t>Work Plan Tasks</a:t>
            </a:r>
            <a:endParaRPr lang="en-US" u="sng"/>
          </a:p>
        </p:txBody>
      </p:sp>
      <p:sp>
        <p:nvSpPr>
          <p:cNvPr id="6" name="TextBox 5">
            <a:extLst>
              <a:ext uri="{FF2B5EF4-FFF2-40B4-BE49-F238E27FC236}">
                <a16:creationId xmlns:a16="http://schemas.microsoft.com/office/drawing/2014/main" id="{5B0ED919-7E70-4B1B-9143-EBFFDF6A418F}"/>
              </a:ext>
            </a:extLst>
          </p:cNvPr>
          <p:cNvSpPr txBox="1"/>
          <p:nvPr/>
        </p:nvSpPr>
        <p:spPr>
          <a:xfrm>
            <a:off x="633954" y="1268663"/>
            <a:ext cx="10705708" cy="2092881"/>
          </a:xfrm>
          <a:prstGeom prst="rect">
            <a:avLst/>
          </a:prstGeom>
          <a:noFill/>
        </p:spPr>
        <p:txBody>
          <a:bodyPr wrap="square" rtlCol="0">
            <a:spAutoFit/>
          </a:bodyPr>
          <a:lstStyle/>
          <a:p>
            <a:r>
              <a:rPr lang="en-US" sz="2800">
                <a:effectLst/>
                <a:latin typeface="+mj-lt"/>
                <a:ea typeface="Calibri" panose="020F0502020204030204" pitchFamily="34" charset="0"/>
                <a:cs typeface="Arial" panose="020B0604020202020204" pitchFamily="34" charset="0"/>
              </a:rPr>
              <a:t>The Work Plan tasks (beginning on page 12)  are organized chronologically based on Fiscal Year and are color-coded by the representative Comprehensive Plan Common Value each task implements. </a:t>
            </a:r>
          </a:p>
          <a:p>
            <a:endParaRPr lang="en-US"/>
          </a:p>
        </p:txBody>
      </p:sp>
      <p:sp>
        <p:nvSpPr>
          <p:cNvPr id="8" name="Slide Number Placeholder 7">
            <a:extLst>
              <a:ext uri="{FF2B5EF4-FFF2-40B4-BE49-F238E27FC236}">
                <a16:creationId xmlns:a16="http://schemas.microsoft.com/office/drawing/2014/main" id="{885B6881-C29D-4F02-B680-70B2E46EEB31}"/>
              </a:ext>
            </a:extLst>
          </p:cNvPr>
          <p:cNvSpPr>
            <a:spLocks noGrp="1"/>
          </p:cNvSpPr>
          <p:nvPr>
            <p:ph type="sldNum" sz="quarter" idx="12"/>
          </p:nvPr>
        </p:nvSpPr>
        <p:spPr/>
        <p:txBody>
          <a:bodyPr/>
          <a:lstStyle/>
          <a:p>
            <a:fld id="{C219BBF7-4ABE-45B4-9BEF-3F8F75DC0670}" type="slidenum">
              <a:rPr lang="en-US" smtClean="0"/>
              <a:t>8</a:t>
            </a:fld>
            <a:endParaRPr lang="en-US"/>
          </a:p>
        </p:txBody>
      </p:sp>
      <p:grpSp>
        <p:nvGrpSpPr>
          <p:cNvPr id="23" name="Group 22">
            <a:extLst>
              <a:ext uri="{FF2B5EF4-FFF2-40B4-BE49-F238E27FC236}">
                <a16:creationId xmlns:a16="http://schemas.microsoft.com/office/drawing/2014/main" id="{235DAD12-98F6-4F98-BD57-8F83B2752C1F}"/>
              </a:ext>
            </a:extLst>
          </p:cNvPr>
          <p:cNvGrpSpPr/>
          <p:nvPr/>
        </p:nvGrpSpPr>
        <p:grpSpPr>
          <a:xfrm>
            <a:off x="98919" y="3471441"/>
            <a:ext cx="12574905" cy="373023"/>
            <a:chOff x="420048" y="3848547"/>
            <a:chExt cx="12356220" cy="239827"/>
          </a:xfrm>
        </p:grpSpPr>
        <p:sp>
          <p:nvSpPr>
            <p:cNvPr id="16" name="TextBox 15">
              <a:extLst>
                <a:ext uri="{FF2B5EF4-FFF2-40B4-BE49-F238E27FC236}">
                  <a16:creationId xmlns:a16="http://schemas.microsoft.com/office/drawing/2014/main" id="{FB503A77-8A82-4952-AD01-7040A42BC6B5}"/>
                </a:ext>
              </a:extLst>
            </p:cNvPr>
            <p:cNvSpPr txBox="1"/>
            <p:nvPr/>
          </p:nvSpPr>
          <p:spPr>
            <a:xfrm>
              <a:off x="9962143" y="3848547"/>
              <a:ext cx="2814125" cy="237454"/>
            </a:xfrm>
            <a:prstGeom prst="rect">
              <a:avLst/>
            </a:prstGeom>
            <a:noFill/>
          </p:spPr>
          <p:txBody>
            <a:bodyPr wrap="square" rtlCol="0">
              <a:spAutoFit/>
            </a:bodyPr>
            <a:lstStyle/>
            <a:p>
              <a:r>
                <a:rPr lang="en-US" b="1"/>
                <a:t>Achieving our Vision</a:t>
              </a:r>
            </a:p>
          </p:txBody>
        </p:sp>
        <p:grpSp>
          <p:nvGrpSpPr>
            <p:cNvPr id="22" name="Group 21">
              <a:extLst>
                <a:ext uri="{FF2B5EF4-FFF2-40B4-BE49-F238E27FC236}">
                  <a16:creationId xmlns:a16="http://schemas.microsoft.com/office/drawing/2014/main" id="{37D45A54-EE95-4AB9-8CF1-BF5A5C258AD7}"/>
                </a:ext>
              </a:extLst>
            </p:cNvPr>
            <p:cNvGrpSpPr/>
            <p:nvPr/>
          </p:nvGrpSpPr>
          <p:grpSpPr>
            <a:xfrm>
              <a:off x="420048" y="3850920"/>
              <a:ext cx="9616581" cy="237454"/>
              <a:chOff x="420048" y="3850920"/>
              <a:chExt cx="9724614" cy="237454"/>
            </a:xfrm>
          </p:grpSpPr>
          <p:sp>
            <p:nvSpPr>
              <p:cNvPr id="17" name="TextBox 16">
                <a:extLst>
                  <a:ext uri="{FF2B5EF4-FFF2-40B4-BE49-F238E27FC236}">
                    <a16:creationId xmlns:a16="http://schemas.microsoft.com/office/drawing/2014/main" id="{55E736AA-E695-4C76-8420-4002F6DE7322}"/>
                  </a:ext>
                </a:extLst>
              </p:cNvPr>
              <p:cNvSpPr txBox="1"/>
              <p:nvPr/>
            </p:nvSpPr>
            <p:spPr>
              <a:xfrm>
                <a:off x="420048" y="3850920"/>
                <a:ext cx="531042" cy="237454"/>
              </a:xfrm>
              <a:prstGeom prst="rect">
                <a:avLst/>
              </a:prstGeom>
              <a:solidFill>
                <a:schemeClr val="accent6">
                  <a:lumMod val="75000"/>
                </a:schemeClr>
              </a:solidFill>
              <a:effectLst>
                <a:outerShdw blurRad="50800" dist="38100" dir="5400000" algn="t" rotWithShape="0">
                  <a:prstClr val="black">
                    <a:alpha val="40000"/>
                  </a:prstClr>
                </a:outerShdw>
              </a:effectLst>
            </p:spPr>
            <p:txBody>
              <a:bodyPr wrap="square" rtlCol="0">
                <a:spAutoFit/>
              </a:bodyPr>
              <a:lstStyle/>
              <a:p>
                <a:endParaRPr lang="en-US" b="1"/>
              </a:p>
            </p:txBody>
          </p:sp>
          <p:grpSp>
            <p:nvGrpSpPr>
              <p:cNvPr id="21" name="Group 20">
                <a:extLst>
                  <a:ext uri="{FF2B5EF4-FFF2-40B4-BE49-F238E27FC236}">
                    <a16:creationId xmlns:a16="http://schemas.microsoft.com/office/drawing/2014/main" id="{EE4071C7-22BF-4A73-9115-137CAC20580F}"/>
                  </a:ext>
                </a:extLst>
              </p:cNvPr>
              <p:cNvGrpSpPr/>
              <p:nvPr/>
            </p:nvGrpSpPr>
            <p:grpSpPr>
              <a:xfrm>
                <a:off x="1166390" y="3850920"/>
                <a:ext cx="8978272" cy="237454"/>
                <a:chOff x="1166390" y="3850920"/>
                <a:chExt cx="8978272" cy="237454"/>
              </a:xfrm>
            </p:grpSpPr>
            <p:sp>
              <p:nvSpPr>
                <p:cNvPr id="9" name="TextBox 8">
                  <a:extLst>
                    <a:ext uri="{FF2B5EF4-FFF2-40B4-BE49-F238E27FC236}">
                      <a16:creationId xmlns:a16="http://schemas.microsoft.com/office/drawing/2014/main" id="{F03C6B66-9A81-4623-BFEE-8AB74262E798}"/>
                    </a:ext>
                  </a:extLst>
                </p:cNvPr>
                <p:cNvSpPr txBox="1"/>
                <p:nvPr/>
              </p:nvSpPr>
              <p:spPr>
                <a:xfrm>
                  <a:off x="7330537" y="3850920"/>
                  <a:ext cx="2814125" cy="237454"/>
                </a:xfrm>
                <a:prstGeom prst="rect">
                  <a:avLst/>
                </a:prstGeom>
                <a:noFill/>
              </p:spPr>
              <p:txBody>
                <a:bodyPr wrap="square" rtlCol="0">
                  <a:spAutoFit/>
                </a:bodyPr>
                <a:lstStyle/>
                <a:p>
                  <a:r>
                    <a:rPr lang="en-US" b="1"/>
                    <a:t>Quality of Life</a:t>
                  </a:r>
                </a:p>
              </p:txBody>
            </p:sp>
            <p:sp>
              <p:nvSpPr>
                <p:cNvPr id="10" name="TextBox 9">
                  <a:extLst>
                    <a:ext uri="{FF2B5EF4-FFF2-40B4-BE49-F238E27FC236}">
                      <a16:creationId xmlns:a16="http://schemas.microsoft.com/office/drawing/2014/main" id="{36FE4FB8-D6A8-45D6-9AE6-EB61DA6AE332}"/>
                    </a:ext>
                  </a:extLst>
                </p:cNvPr>
                <p:cNvSpPr txBox="1"/>
                <p:nvPr/>
              </p:nvSpPr>
              <p:spPr>
                <a:xfrm>
                  <a:off x="1166390" y="3850920"/>
                  <a:ext cx="2814125" cy="237454"/>
                </a:xfrm>
                <a:prstGeom prst="rect">
                  <a:avLst/>
                </a:prstGeom>
                <a:noFill/>
              </p:spPr>
              <p:txBody>
                <a:bodyPr wrap="square" rtlCol="0">
                  <a:spAutoFit/>
                </a:bodyPr>
                <a:lstStyle/>
                <a:p>
                  <a:r>
                    <a:rPr lang="en-US" b="1"/>
                    <a:t>Ecosystem Stewardship</a:t>
                  </a:r>
                </a:p>
              </p:txBody>
            </p:sp>
            <p:sp>
              <p:nvSpPr>
                <p:cNvPr id="11" name="TextBox 10">
                  <a:extLst>
                    <a:ext uri="{FF2B5EF4-FFF2-40B4-BE49-F238E27FC236}">
                      <a16:creationId xmlns:a16="http://schemas.microsoft.com/office/drawing/2014/main" id="{944234A0-F161-495E-9CC1-7DB51615B0D8}"/>
                    </a:ext>
                  </a:extLst>
                </p:cNvPr>
                <p:cNvSpPr txBox="1"/>
                <p:nvPr/>
              </p:nvSpPr>
              <p:spPr>
                <a:xfrm>
                  <a:off x="4276001" y="3850920"/>
                  <a:ext cx="2814125" cy="237454"/>
                </a:xfrm>
                <a:prstGeom prst="rect">
                  <a:avLst/>
                </a:prstGeom>
                <a:noFill/>
              </p:spPr>
              <p:txBody>
                <a:bodyPr wrap="square" rtlCol="0">
                  <a:spAutoFit/>
                </a:bodyPr>
                <a:lstStyle/>
                <a:p>
                  <a:r>
                    <a:rPr lang="en-US" b="1"/>
                    <a:t>Growth Management</a:t>
                  </a:r>
                </a:p>
              </p:txBody>
            </p:sp>
            <p:sp>
              <p:nvSpPr>
                <p:cNvPr id="18" name="TextBox 17">
                  <a:extLst>
                    <a:ext uri="{FF2B5EF4-FFF2-40B4-BE49-F238E27FC236}">
                      <a16:creationId xmlns:a16="http://schemas.microsoft.com/office/drawing/2014/main" id="{50D46D48-C2B3-4013-800A-8EDF735EEB1F}"/>
                    </a:ext>
                  </a:extLst>
                </p:cNvPr>
                <p:cNvSpPr txBox="1"/>
                <p:nvPr/>
              </p:nvSpPr>
              <p:spPr>
                <a:xfrm>
                  <a:off x="3716613" y="3850920"/>
                  <a:ext cx="531042" cy="237454"/>
                </a:xfrm>
                <a:prstGeom prst="rect">
                  <a:avLst/>
                </a:prstGeom>
                <a:solidFill>
                  <a:schemeClr val="accent2"/>
                </a:solidFill>
                <a:effectLst>
                  <a:outerShdw blurRad="50800" dist="38100" dir="5400000" algn="t" rotWithShape="0">
                    <a:prstClr val="black">
                      <a:alpha val="40000"/>
                    </a:prstClr>
                  </a:outerShdw>
                </a:effectLst>
              </p:spPr>
              <p:txBody>
                <a:bodyPr wrap="square" rtlCol="0">
                  <a:spAutoFit/>
                </a:bodyPr>
                <a:lstStyle/>
                <a:p>
                  <a:endParaRPr lang="en-US" b="1"/>
                </a:p>
              </p:txBody>
            </p:sp>
            <p:sp>
              <p:nvSpPr>
                <p:cNvPr id="19" name="TextBox 18">
                  <a:extLst>
                    <a:ext uri="{FF2B5EF4-FFF2-40B4-BE49-F238E27FC236}">
                      <a16:creationId xmlns:a16="http://schemas.microsoft.com/office/drawing/2014/main" id="{49F98578-E3F8-4E33-B7AE-E9D99A7B4401}"/>
                    </a:ext>
                  </a:extLst>
                </p:cNvPr>
                <p:cNvSpPr txBox="1"/>
                <p:nvPr/>
              </p:nvSpPr>
              <p:spPr>
                <a:xfrm>
                  <a:off x="6796258" y="3850920"/>
                  <a:ext cx="531042" cy="237454"/>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endParaRPr lang="en-US" b="1"/>
                </a:p>
              </p:txBody>
            </p:sp>
            <p:sp>
              <p:nvSpPr>
                <p:cNvPr id="20" name="TextBox 19">
                  <a:extLst>
                    <a:ext uri="{FF2B5EF4-FFF2-40B4-BE49-F238E27FC236}">
                      <a16:creationId xmlns:a16="http://schemas.microsoft.com/office/drawing/2014/main" id="{06E90A1E-6281-4962-BDAD-1517C69DAD7D}"/>
                    </a:ext>
                  </a:extLst>
                </p:cNvPr>
                <p:cNvSpPr txBox="1"/>
                <p:nvPr/>
              </p:nvSpPr>
              <p:spPr>
                <a:xfrm>
                  <a:off x="9403056" y="3850920"/>
                  <a:ext cx="531042" cy="237454"/>
                </a:xfrm>
                <a:prstGeom prst="rect">
                  <a:avLst/>
                </a:prstGeom>
                <a:solidFill>
                  <a:schemeClr val="accent1"/>
                </a:solidFill>
                <a:effectLst>
                  <a:outerShdw blurRad="50800" dist="38100" dir="5400000" algn="t" rotWithShape="0">
                    <a:prstClr val="black">
                      <a:alpha val="40000"/>
                    </a:prstClr>
                  </a:outerShdw>
                </a:effectLst>
              </p:spPr>
              <p:txBody>
                <a:bodyPr wrap="square" rtlCol="0">
                  <a:spAutoFit/>
                </a:bodyPr>
                <a:lstStyle/>
                <a:p>
                  <a:endParaRPr lang="en-US" b="1"/>
                </a:p>
              </p:txBody>
            </p:sp>
          </p:grpSp>
        </p:grpSp>
      </p:grpSp>
    </p:spTree>
    <p:extLst>
      <p:ext uri="{BB962C8B-B14F-4D97-AF65-F5344CB8AC3E}">
        <p14:creationId xmlns:p14="http://schemas.microsoft.com/office/powerpoint/2010/main" val="845238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EBBD3DAB-ED69-445F-B16C-7FE3E7C082D1}"/>
              </a:ext>
            </a:extLst>
          </p:cNvPr>
          <p:cNvSpPr/>
          <p:nvPr/>
        </p:nvSpPr>
        <p:spPr>
          <a:xfrm rot="10800000">
            <a:off x="6196189" y="0"/>
            <a:ext cx="5995811" cy="778933"/>
          </a:xfrm>
          <a:prstGeom prst="homePlat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BCC5E4"/>
              </a:solidFill>
              <a:effectLst/>
              <a:uLnTx/>
              <a:uFillTx/>
              <a:latin typeface="Calibri"/>
              <a:ea typeface="+mn-ea"/>
              <a:cs typeface="+mn-cs"/>
            </a:endParaRPr>
          </a:p>
        </p:txBody>
      </p:sp>
      <p:sp>
        <p:nvSpPr>
          <p:cNvPr id="2" name="Title 1"/>
          <p:cNvSpPr>
            <a:spLocks noGrp="1"/>
          </p:cNvSpPr>
          <p:nvPr>
            <p:ph type="title"/>
          </p:nvPr>
        </p:nvSpPr>
        <p:spPr>
          <a:xfrm>
            <a:off x="509412" y="-273086"/>
            <a:ext cx="10972800" cy="1143000"/>
          </a:xfrm>
        </p:spPr>
        <p:txBody>
          <a:bodyPr/>
          <a:lstStyle/>
          <a:p>
            <a:pPr algn="r"/>
            <a:r>
              <a:rPr lang="en-US"/>
              <a:t>Work Plan Tasks</a:t>
            </a:r>
            <a:endParaRPr lang="en-US" u="sng"/>
          </a:p>
        </p:txBody>
      </p:sp>
      <p:sp>
        <p:nvSpPr>
          <p:cNvPr id="8" name="Slide Number Placeholder 7">
            <a:extLst>
              <a:ext uri="{FF2B5EF4-FFF2-40B4-BE49-F238E27FC236}">
                <a16:creationId xmlns:a16="http://schemas.microsoft.com/office/drawing/2014/main" id="{885B6881-C29D-4F02-B680-70B2E46EEB3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19BBF7-4ABE-45B4-9BEF-3F8F75DC0670}" type="slidenum">
              <a:rPr kumimoji="0" lang="en-US" sz="1400" b="1"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graphicFrame>
        <p:nvGraphicFramePr>
          <p:cNvPr id="3" name="Table 2">
            <a:extLst>
              <a:ext uri="{FF2B5EF4-FFF2-40B4-BE49-F238E27FC236}">
                <a16:creationId xmlns:a16="http://schemas.microsoft.com/office/drawing/2014/main" id="{884E40EF-2F6C-4CE7-ABC4-63D2A17D74E8}"/>
              </a:ext>
            </a:extLst>
          </p:cNvPr>
          <p:cNvGraphicFramePr>
            <a:graphicFrameLocks noGrp="1"/>
          </p:cNvGraphicFramePr>
          <p:nvPr>
            <p:extLst>
              <p:ext uri="{D42A27DB-BD31-4B8C-83A1-F6EECF244321}">
                <p14:modId xmlns:p14="http://schemas.microsoft.com/office/powerpoint/2010/main" val="2381295909"/>
              </p:ext>
            </p:extLst>
          </p:nvPr>
        </p:nvGraphicFramePr>
        <p:xfrm>
          <a:off x="709788" y="557280"/>
          <a:ext cx="9940414" cy="6330771"/>
        </p:xfrm>
        <a:graphic>
          <a:graphicData uri="http://schemas.openxmlformats.org/drawingml/2006/table">
            <a:tbl>
              <a:tblPr firstRow="1" firstCol="1" bandRow="1"/>
              <a:tblGrid>
                <a:gridCol w="4948944">
                  <a:extLst>
                    <a:ext uri="{9D8B030D-6E8A-4147-A177-3AD203B41FA5}">
                      <a16:colId xmlns:a16="http://schemas.microsoft.com/office/drawing/2014/main" val="2733763938"/>
                    </a:ext>
                  </a:extLst>
                </a:gridCol>
                <a:gridCol w="4991470">
                  <a:extLst>
                    <a:ext uri="{9D8B030D-6E8A-4147-A177-3AD203B41FA5}">
                      <a16:colId xmlns:a16="http://schemas.microsoft.com/office/drawing/2014/main" val="2554391263"/>
                    </a:ext>
                  </a:extLst>
                </a:gridCol>
              </a:tblGrid>
              <a:tr h="201749">
                <a:tc gridSpan="2">
                  <a:txBody>
                    <a:bodyPr/>
                    <a:lstStyle/>
                    <a:p>
                      <a:pPr marL="0" marR="0" algn="just">
                        <a:spcBef>
                          <a:spcPts val="0"/>
                        </a:spcBef>
                        <a:spcAft>
                          <a:spcPts val="1000"/>
                        </a:spcAft>
                      </a:pPr>
                      <a:r>
                        <a:rPr lang="en-US" sz="1400" b="1">
                          <a:solidFill>
                            <a:srgbClr val="BCC5E4"/>
                          </a:solidFill>
                          <a:effectLst/>
                          <a:latin typeface="Calibri" panose="020F0502020204030204" pitchFamily="34" charset="0"/>
                          <a:ea typeface="Calibri" panose="020F0502020204030204" pitchFamily="34" charset="0"/>
                          <a:cs typeface="Arial" panose="020B0604020202020204" pitchFamily="34" charset="0"/>
                        </a:rPr>
                        <a:t>JOINT TASKS</a:t>
                      </a:r>
                      <a:endParaRPr lang="en-US" sz="1400">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tc hMerge="1">
                  <a:txBody>
                    <a:bodyPr/>
                    <a:lstStyle/>
                    <a:p>
                      <a:endParaRPr lang="en-US"/>
                    </a:p>
                  </a:txBody>
                  <a:tcPr/>
                </a:tc>
                <a:extLst>
                  <a:ext uri="{0D108BD9-81ED-4DB2-BD59-A6C34878D82A}">
                    <a16:rowId xmlns:a16="http://schemas.microsoft.com/office/drawing/2014/main" val="2239288316"/>
                  </a:ext>
                </a:extLst>
              </a:tr>
              <a:tr h="281589">
                <a:tc>
                  <a:txBody>
                    <a:bodyPr/>
                    <a:lstStyle/>
                    <a:p>
                      <a:pPr marL="0" marR="0" algn="just">
                        <a:spcBef>
                          <a:spcPts val="0"/>
                        </a:spcBef>
                        <a:spcAft>
                          <a:spcPts val="1000"/>
                        </a:spcAft>
                      </a:pPr>
                      <a:r>
                        <a:rPr lang="en-US" sz="1200" b="1">
                          <a:solidFill>
                            <a:srgbClr val="000000"/>
                          </a:solidFill>
                          <a:effectLst/>
                          <a:latin typeface="Calibri" panose="020F0502020204030204" pitchFamily="34" charset="0"/>
                          <a:ea typeface="Calibri" panose="020F0502020204030204" pitchFamily="34" charset="0"/>
                          <a:cs typeface="Arial" panose="020B0604020202020204" pitchFamily="34" charset="0"/>
                        </a:rPr>
                        <a:t>In Progress (and to roll over to FY25)</a:t>
                      </a:r>
                      <a:endParaRPr lang="en-US" sz="1200">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
                        <a:spcBef>
                          <a:spcPts val="0"/>
                        </a:spcBef>
                        <a:spcAft>
                          <a:spcPts val="1000"/>
                        </a:spcAft>
                      </a:pPr>
                      <a:r>
                        <a:rPr lang="en-US" sz="1200" b="1">
                          <a:solidFill>
                            <a:srgbClr val="000000"/>
                          </a:solidFill>
                          <a:effectLst/>
                          <a:latin typeface="Calibri" panose="020F0502020204030204" pitchFamily="34" charset="0"/>
                          <a:ea typeface="Calibri" panose="020F0502020204030204" pitchFamily="34" charset="0"/>
                          <a:cs typeface="Arial" panose="020B0604020202020204" pitchFamily="34" charset="0"/>
                        </a:rPr>
                        <a:t>New (beginning in FY25)</a:t>
                      </a:r>
                      <a:endParaRPr lang="en-US" sz="1200">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369895744"/>
                  </a:ext>
                </a:extLst>
              </a:tr>
              <a:tr h="691710">
                <a:tc>
                  <a:txBody>
                    <a:bodyPr/>
                    <a:lstStyle/>
                    <a:p>
                      <a:pPr marL="342900" marR="0" lvl="0" indent="-342900" algn="just">
                        <a:spcBef>
                          <a:spcPts val="0"/>
                        </a:spcBef>
                        <a:spcAft>
                          <a:spcPts val="0"/>
                        </a:spcAft>
                        <a:buFont typeface="Symbol" panose="05050102010706020507" pitchFamily="18" charset="2"/>
                        <a:buChar cha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Road and Pathways Standards LDR Update (Pathways) (20% complete)</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Joint Annual Indicator Report Review (Joint Long Range Planning) (30% complete)</a:t>
                      </a:r>
                      <a:endParaRPr lang="en-US" sz="1200">
                        <a:effectLst/>
                        <a:latin typeface="Palatino Linotype" panose="02040502050505030304" pitchFamily="18" charset="0"/>
                        <a:ea typeface="Calibri" panose="020F050202020403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endParaRPr lang="en-US" sz="1200" i="1">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5000"/>
                      </a:schemeClr>
                    </a:solidFill>
                  </a:tcPr>
                </a:tc>
                <a:tc>
                  <a:txBody>
                    <a:bodyPr/>
                    <a:lstStyle/>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u="sng">
                          <a:solidFill>
                            <a:schemeClr val="tx2"/>
                          </a:solidFill>
                          <a:effectLst/>
                          <a:latin typeface="Calibri" panose="020F0502020204030204" pitchFamily="34" charset="0"/>
                          <a:ea typeface="Calibri" panose="020F0502020204030204" pitchFamily="34" charset="0"/>
                          <a:cs typeface="Arial" panose="020B0604020202020204" pitchFamily="34" charset="0"/>
                        </a:rPr>
                        <a:t>Traffic Impact Study LDRs (Planning)</a:t>
                      </a:r>
                    </a:p>
                    <a:p>
                      <a:pPr marL="171450" marR="0" indent="-171450" algn="just">
                        <a:spcBef>
                          <a:spcPts val="0"/>
                        </a:spcBef>
                        <a:spcAft>
                          <a:spcPts val="0"/>
                        </a:spcAft>
                        <a:buFont typeface="Arial" panose="020B0604020202020204" pitchFamily="34" charset="0"/>
                        <a:buChar char="•"/>
                      </a:pPr>
                      <a:endParaRPr lang="en-US" sz="1200" b="1" u="sng">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307039164"/>
                  </a:ext>
                </a:extLst>
              </a:tr>
              <a:tr h="201749">
                <a:tc gridSpan="2">
                  <a:txBody>
                    <a:bodyPr/>
                    <a:lstStyle/>
                    <a:p>
                      <a:pPr marL="0" marR="0" algn="just">
                        <a:spcBef>
                          <a:spcPts val="0"/>
                        </a:spcBef>
                        <a:spcAft>
                          <a:spcPts val="1000"/>
                        </a:spcAft>
                      </a:pPr>
                      <a:r>
                        <a:rPr lang="en-US" sz="1400" b="1">
                          <a:solidFill>
                            <a:srgbClr val="BCC5E4"/>
                          </a:solidFill>
                          <a:effectLst/>
                          <a:latin typeface="Calibri" panose="020F0502020204030204" pitchFamily="34" charset="0"/>
                          <a:ea typeface="Calibri" panose="020F0502020204030204" pitchFamily="34" charset="0"/>
                          <a:cs typeface="Arial" panose="020B0604020202020204" pitchFamily="34" charset="0"/>
                        </a:rPr>
                        <a:t>TOWN TASKS</a:t>
                      </a:r>
                      <a:endParaRPr lang="en-US" sz="1400">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6969"/>
                    </a:solidFill>
                  </a:tcPr>
                </a:tc>
                <a:tc hMerge="1">
                  <a:txBody>
                    <a:bodyPr/>
                    <a:lstStyle/>
                    <a:p>
                      <a:endParaRPr lang="en-US"/>
                    </a:p>
                  </a:txBody>
                  <a:tcPr/>
                </a:tc>
                <a:extLst>
                  <a:ext uri="{0D108BD9-81ED-4DB2-BD59-A6C34878D82A}">
                    <a16:rowId xmlns:a16="http://schemas.microsoft.com/office/drawing/2014/main" val="1581621514"/>
                  </a:ext>
                </a:extLst>
              </a:tr>
              <a:tr h="201749">
                <a:tc>
                  <a:txBody>
                    <a:bodyPr/>
                    <a:lstStyle/>
                    <a:p>
                      <a:pPr marL="0" marR="0" algn="just">
                        <a:spcBef>
                          <a:spcPts val="0"/>
                        </a:spcBef>
                        <a:spcAft>
                          <a:spcPts val="1000"/>
                        </a:spcAft>
                      </a:pPr>
                      <a:r>
                        <a:rPr lang="en-US"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In Progress </a:t>
                      </a:r>
                      <a:endParaRPr lang="en-US" sz="1400">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69292"/>
                    </a:solidFill>
                  </a:tcPr>
                </a:tc>
                <a:tc>
                  <a:txBody>
                    <a:bodyPr/>
                    <a:lstStyle/>
                    <a:p>
                      <a:pPr marL="0" marR="0" algn="just">
                        <a:spcBef>
                          <a:spcPts val="0"/>
                        </a:spcBef>
                        <a:spcAft>
                          <a:spcPts val="1000"/>
                        </a:spcAft>
                      </a:pPr>
                      <a:r>
                        <a:rPr lang="en-US"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New</a:t>
                      </a:r>
                      <a:endParaRPr lang="en-US" sz="1400">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69292"/>
                    </a:solidFill>
                  </a:tcPr>
                </a:tc>
                <a:extLst>
                  <a:ext uri="{0D108BD9-81ED-4DB2-BD59-A6C34878D82A}">
                    <a16:rowId xmlns:a16="http://schemas.microsoft.com/office/drawing/2014/main" val="1038106721"/>
                  </a:ext>
                </a:extLst>
              </a:tr>
              <a:tr h="1931023">
                <a:tc>
                  <a:txBody>
                    <a:bodyPr/>
                    <a:lstStyle/>
                    <a:p>
                      <a:pPr marL="342900" marR="0" lvl="0" indent="-342900" algn="just">
                        <a:spcBef>
                          <a:spcPts val="0"/>
                        </a:spcBef>
                        <a:spcAft>
                          <a:spcPts val="0"/>
                        </a:spcAft>
                        <a:buFont typeface="Symbol" panose="05050102010706020507" pitchFamily="18" charset="2"/>
                        <a:buChar cha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Hillside LDRs Update (Planning)  (</a:t>
                      </a:r>
                      <a:r>
                        <a:rPr lang="en-US" sz="1200">
                          <a:solidFill>
                            <a:srgbClr val="FF0000"/>
                          </a:solidFill>
                          <a:effectLst/>
                          <a:latin typeface="Calibri" panose="020F0502020204030204" pitchFamily="34" charset="0"/>
                          <a:ea typeface="Calibri" panose="020F0502020204030204" pitchFamily="34" charset="0"/>
                          <a:cs typeface="Arial" panose="020B0604020202020204" pitchFamily="34" charset="0"/>
                        </a:rPr>
                        <a:t>on hold</a:t>
                      </a: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1200">
                        <a:effectLst/>
                        <a:highlight>
                          <a:srgbClr val="FFFF00"/>
                        </a:highlight>
                        <a:latin typeface="Palatino Linotype" panose="02040502050505030304" pitchFamily="18" charset="0"/>
                        <a:ea typeface="Calibri" panose="020F0502020204030204" pitchFamily="34" charset="0"/>
                        <a:cs typeface="Arial" panose="020B0604020202020204" pitchFamily="34" charset="0"/>
                      </a:endParaRPr>
                    </a:p>
                    <a:p>
                      <a:pPr marL="342900" marR="0" lvl="0" indent="-342900" algn="just">
                        <a:spcBef>
                          <a:spcPts val="0"/>
                        </a:spcBef>
                        <a:spcAft>
                          <a:spcPts val="0"/>
                        </a:spcAft>
                        <a:buFont typeface="Symbol" panose="05050102010706020507" pitchFamily="18" charset="2"/>
                        <a:buChar cha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Town Water Quality (Town Public Works &amp; Planning) (70% complete)</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200" u="none">
                          <a:solidFill>
                            <a:srgbClr val="000000"/>
                          </a:solidFill>
                          <a:effectLst/>
                          <a:latin typeface="Calibri" panose="020F0502020204030204" pitchFamily="34" charset="0"/>
                          <a:ea typeface="Calibri" panose="020F0502020204030204" pitchFamily="34" charset="0"/>
                          <a:cs typeface="Arial" panose="020B0604020202020204" pitchFamily="34" charset="0"/>
                        </a:rPr>
                        <a:t>Town Workforce Housing Mitigation LDRs (Joint LR Planning) (</a:t>
                      </a:r>
                      <a:r>
                        <a:rPr lang="en-US" sz="1200" u="none">
                          <a:solidFill>
                            <a:srgbClr val="FF0000"/>
                          </a:solidFill>
                          <a:effectLst/>
                          <a:latin typeface="Calibri" panose="020F0502020204030204" pitchFamily="34" charset="0"/>
                          <a:ea typeface="Calibri" panose="020F0502020204030204" pitchFamily="34" charset="0"/>
                          <a:cs typeface="Arial" panose="020B0604020202020204" pitchFamily="34" charset="0"/>
                        </a:rPr>
                        <a:t>on hold</a:t>
                      </a:r>
                      <a:r>
                        <a:rPr lang="en-US" sz="1200" u="none">
                          <a:solidFill>
                            <a:srgbClr val="000000"/>
                          </a:solidFill>
                          <a:effectLst/>
                          <a:latin typeface="Calibri" panose="020F0502020204030204" pitchFamily="34" charset="0"/>
                          <a:ea typeface="Calibri" panose="020F0502020204030204" pitchFamily="34" charset="0"/>
                          <a:cs typeface="Arial" panose="020B0604020202020204" pitchFamily="34" charset="0"/>
                        </a:rPr>
                        <a:t>)</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Ecosystem Indicators (Ecosystem Stewardship) (20% complete)</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Climate Action Plan (Ecosystem Stewardship) (75% complete)</a:t>
                      </a:r>
                      <a:endParaRPr lang="en-US" sz="1200">
                        <a:effectLst/>
                        <a:latin typeface="Palatino Linotype" panose="02040502050505030304" pitchFamily="18" charset="0"/>
                        <a:ea typeface="Calibri" panose="020F050202020403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200" err="1">
                          <a:solidFill>
                            <a:srgbClr val="000000"/>
                          </a:solidFill>
                          <a:effectLst/>
                          <a:latin typeface="Calibri" panose="020F0502020204030204" pitchFamily="34" charset="0"/>
                          <a:ea typeface="Calibri" panose="020F0502020204030204" pitchFamily="34" charset="0"/>
                          <a:cs typeface="Arial" panose="020B0604020202020204" pitchFamily="34" charset="0"/>
                        </a:rPr>
                        <a:t>Karns</a:t>
                      </a: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 Meadow Master Planning (Ecosystem Stewardship &amp; Parks &amp; Recreation) (60% complete)</a:t>
                      </a:r>
                    </a:p>
                    <a:p>
                      <a:pPr marL="342900" marR="0" lvl="0" indent="-342900" algn="just">
                        <a:spcBef>
                          <a:spcPts val="0"/>
                        </a:spcBef>
                        <a:spcAft>
                          <a:spcPts val="0"/>
                        </a:spcAft>
                        <a:buFont typeface="Symbol" panose="05050102010706020507" pitchFamily="18" charset="2"/>
                        <a:buChar char=""/>
                      </a:pPr>
                      <a:r>
                        <a:rPr lang="en-US" sz="1200"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Large Building and Workforce Housing Bonus Review (Planning) (</a:t>
                      </a:r>
                      <a:r>
                        <a:rPr lang="en-US" sz="1200"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on hold</a:t>
                      </a:r>
                      <a:r>
                        <a:rPr lang="en-US" sz="1200"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200"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Phase I Diversity Equity &amp; Inclusion (Joint Long Range Planning &amp; Community Development) (</a:t>
                      </a:r>
                      <a:r>
                        <a:rPr lang="en-US" sz="1200"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on hold</a:t>
                      </a:r>
                      <a:r>
                        <a:rPr lang="en-US" sz="1200"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endPar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5000"/>
                      </a:schemeClr>
                    </a:solidFill>
                  </a:tcPr>
                </a:tc>
                <a:tc>
                  <a:txBody>
                    <a:bodyPr/>
                    <a:lstStyle/>
                    <a:p>
                      <a:pPr marL="342900" marR="0" lvl="0" indent="-342900" algn="just">
                        <a:spcBef>
                          <a:spcPts val="0"/>
                        </a:spcBef>
                        <a:spcAft>
                          <a:spcPts val="0"/>
                        </a:spcAft>
                        <a:buFont typeface="Symbol" panose="05050102010706020507" pitchFamily="18" charset="2"/>
                        <a:buChar char=""/>
                      </a:pPr>
                      <a:endParaRPr lang="en-US" sz="1400" strike="noStrike">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82352646"/>
                  </a:ext>
                </a:extLst>
              </a:tr>
              <a:tr h="227502">
                <a:tc gridSpan="2">
                  <a:txBody>
                    <a:bodyPr/>
                    <a:lstStyle/>
                    <a:p>
                      <a:pPr marL="0" marR="0" algn="just">
                        <a:spcBef>
                          <a:spcPts val="0"/>
                        </a:spcBef>
                        <a:spcAft>
                          <a:spcPts val="1000"/>
                        </a:spcAft>
                      </a:pPr>
                      <a:r>
                        <a:rPr lang="en-US" sz="1400" b="1">
                          <a:solidFill>
                            <a:srgbClr val="BCC5E4"/>
                          </a:solidFill>
                          <a:effectLst/>
                          <a:latin typeface="Calibri" panose="020F0502020204030204" pitchFamily="34" charset="0"/>
                          <a:ea typeface="Calibri" panose="020F0502020204030204" pitchFamily="34" charset="0"/>
                          <a:cs typeface="Arial" panose="020B0604020202020204" pitchFamily="34" charset="0"/>
                        </a:rPr>
                        <a:t>COUNTY TASKS </a:t>
                      </a:r>
                      <a:endParaRPr lang="en-US" sz="1400">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50000"/>
                      </a:schemeClr>
                    </a:solidFill>
                  </a:tcPr>
                </a:tc>
                <a:tc hMerge="1">
                  <a:txBody>
                    <a:bodyPr/>
                    <a:lstStyle/>
                    <a:p>
                      <a:endParaRPr lang="en-US"/>
                    </a:p>
                  </a:txBody>
                  <a:tcPr/>
                </a:tc>
                <a:extLst>
                  <a:ext uri="{0D108BD9-81ED-4DB2-BD59-A6C34878D82A}">
                    <a16:rowId xmlns:a16="http://schemas.microsoft.com/office/drawing/2014/main" val="3248140783"/>
                  </a:ext>
                </a:extLst>
              </a:tr>
              <a:tr h="201749">
                <a:tc>
                  <a:txBody>
                    <a:bodyPr/>
                    <a:lstStyle/>
                    <a:p>
                      <a:pPr marL="0" marR="0" algn="just">
                        <a:spcBef>
                          <a:spcPts val="0"/>
                        </a:spcBef>
                        <a:spcAft>
                          <a:spcPts val="1000"/>
                        </a:spcAft>
                      </a:pPr>
                      <a:r>
                        <a:rPr lang="en-US"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In Progress </a:t>
                      </a:r>
                      <a:endParaRPr lang="en-US" sz="1400">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5000"/>
                      </a:schemeClr>
                    </a:solidFill>
                  </a:tcPr>
                </a:tc>
                <a:tc>
                  <a:txBody>
                    <a:bodyPr/>
                    <a:lstStyle/>
                    <a:p>
                      <a:pPr marL="0" marR="0" algn="just">
                        <a:spcBef>
                          <a:spcPts val="0"/>
                        </a:spcBef>
                        <a:spcAft>
                          <a:spcPts val="1000"/>
                        </a:spcAft>
                      </a:pPr>
                      <a:r>
                        <a:rPr lang="en-US" sz="1400" b="1">
                          <a:solidFill>
                            <a:srgbClr val="000000"/>
                          </a:solidFill>
                          <a:effectLst/>
                          <a:latin typeface="Calibri" panose="020F0502020204030204" pitchFamily="34" charset="0"/>
                          <a:ea typeface="Calibri" panose="020F0502020204030204" pitchFamily="34" charset="0"/>
                          <a:cs typeface="Arial" panose="020B0604020202020204" pitchFamily="34" charset="0"/>
                        </a:rPr>
                        <a:t>New</a:t>
                      </a:r>
                      <a:endParaRPr lang="en-US" sz="1400">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5000"/>
                      </a:schemeClr>
                    </a:solidFill>
                  </a:tcPr>
                </a:tc>
                <a:extLst>
                  <a:ext uri="{0D108BD9-81ED-4DB2-BD59-A6C34878D82A}">
                    <a16:rowId xmlns:a16="http://schemas.microsoft.com/office/drawing/2014/main" val="1668786202"/>
                  </a:ext>
                </a:extLst>
              </a:tr>
              <a:tr h="2075129">
                <a:tc>
                  <a:txBody>
                    <a:bodyPr/>
                    <a:lstStyle/>
                    <a:p>
                      <a:pPr marL="342900" marR="0" lvl="0" indent="-342900" algn="just">
                        <a:spcBef>
                          <a:spcPts val="0"/>
                        </a:spcBef>
                        <a:spcAft>
                          <a:spcPts val="0"/>
                        </a:spcAft>
                        <a:buFont typeface="Symbol" panose="05050102010706020507" pitchFamily="18" charset="2"/>
                        <a:buChar cha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Natural Resource Regulations &amp; Tiered Habitat Mapping (Planning) (80% complete)</a:t>
                      </a:r>
                      <a:endParaRPr lang="en-US" sz="1200">
                        <a:effectLst/>
                        <a:latin typeface="Palatino Linotype" panose="02040502050505030304" pitchFamily="18" charset="0"/>
                        <a:ea typeface="Calibri" panose="020F0502020204030204" pitchFamily="34" charset="0"/>
                        <a:cs typeface="Arial" panose="020B0604020202020204" pitchFamily="34" charset="0"/>
                      </a:endParaRPr>
                    </a:p>
                    <a:p>
                      <a:pPr marL="342900" marR="0" lvl="0" indent="-342900" algn="just">
                        <a:spcBef>
                          <a:spcPts val="0"/>
                        </a:spcBef>
                        <a:spcAft>
                          <a:spcPts val="0"/>
                        </a:spcAft>
                        <a:buFont typeface="Symbol" panose="05050102010706020507" pitchFamily="18" charset="2"/>
                        <a:buChar cha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Wildlife Crossings Master Plan Implementation (Public Works) (30% complete)</a:t>
                      </a:r>
                      <a:endParaRPr lang="en-US" sz="1200">
                        <a:effectLst/>
                        <a:latin typeface="Palatino Linotype" panose="02040502050505030304" pitchFamily="18" charset="0"/>
                        <a:ea typeface="Calibri" panose="020F0502020204030204" pitchFamily="34" charset="0"/>
                        <a:cs typeface="Arial" panose="020B0604020202020204" pitchFamily="34" charset="0"/>
                      </a:endParaRPr>
                    </a:p>
                    <a:p>
                      <a:pPr marL="342900" marR="0" lvl="0" indent="-342900" algn="just">
                        <a:spcBef>
                          <a:spcPts val="0"/>
                        </a:spcBef>
                        <a:spcAft>
                          <a:spcPts val="0"/>
                        </a:spcAft>
                        <a:buFont typeface="Symbol" panose="05050102010706020507" pitchFamily="18" charset="2"/>
                        <a:buChar cha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Water Quality Master Plan (Public Works) (98% complete)</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County Workforce Housing Mitigation LDRs (Joint LR Planning) (</a:t>
                      </a:r>
                      <a:r>
                        <a:rPr lang="en-US" sz="1200">
                          <a:solidFill>
                            <a:srgbClr val="FF0000"/>
                          </a:solidFill>
                          <a:effectLst/>
                          <a:latin typeface="Calibri" panose="020F0502020204030204" pitchFamily="34" charset="0"/>
                          <a:ea typeface="Calibri" panose="020F0502020204030204" pitchFamily="34" charset="0"/>
                          <a:cs typeface="Arial" panose="020B0604020202020204" pitchFamily="34" charset="0"/>
                        </a:rPr>
                        <a:t>on hold</a:t>
                      </a: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Highway 22 Capital Multi Modal Transportation Improvement Projects (Public Works &amp; WYDOT) (WYDOT schedule)</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County Review of Accessory Residential Units (County Planning) (10% complete)</a:t>
                      </a: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200">
                          <a:solidFill>
                            <a:srgbClr val="000000"/>
                          </a:solidFill>
                          <a:effectLst/>
                          <a:latin typeface="Calibri" panose="020F0502020204030204" pitchFamily="34" charset="0"/>
                          <a:ea typeface="Calibri" panose="020F0502020204030204" pitchFamily="34" charset="0"/>
                          <a:cs typeface="Arial" panose="020B0604020202020204" pitchFamily="34" charset="0"/>
                        </a:rPr>
                        <a:t>Teton County Scenic Preserve Trust RFP Project (County Planning) (70% complete)</a:t>
                      </a:r>
                      <a:endParaRPr lang="en-US" sz="1200">
                        <a:solidFill>
                          <a:srgbClr val="000000"/>
                        </a:solidFill>
                        <a:effectLst/>
                        <a:latin typeface="Palatino Linotype" panose="02040502050505030304" pitchFamily="18" charset="0"/>
                        <a:ea typeface="Calibri" panose="020F0502020204030204" pitchFamily="34" charset="0"/>
                        <a:cs typeface="Arial" panose="020B0604020202020204" pitchFamily="34" charset="0"/>
                      </a:endParaRP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5000"/>
                      </a:schemeClr>
                    </a:solidFill>
                  </a:tcPr>
                </a:tc>
                <a:tc>
                  <a:txBody>
                    <a:bodyPr/>
                    <a:lstStyle/>
                    <a:p>
                      <a:pPr marL="171450" marR="0" indent="-171450" algn="just">
                        <a:spcBef>
                          <a:spcPts val="0"/>
                        </a:spcBef>
                        <a:spcAft>
                          <a:spcPts val="0"/>
                        </a:spcAft>
                        <a:buFont typeface="Arial" panose="020B0604020202020204" pitchFamily="34" charset="0"/>
                        <a:buChar char="•"/>
                      </a:pPr>
                      <a:r>
                        <a:rPr lang="en-US" sz="1200">
                          <a:solidFill>
                            <a:schemeClr val="tx2"/>
                          </a:solidFill>
                          <a:effectLst/>
                          <a:latin typeface="Calibri" panose="020F0502020204030204" pitchFamily="34" charset="0"/>
                          <a:ea typeface="Calibri" panose="020F0502020204030204" pitchFamily="34" charset="0"/>
                          <a:cs typeface="Arial" panose="020B0604020202020204" pitchFamily="34" charset="0"/>
                        </a:rPr>
                        <a:t>Water Quality LDR Amendments (Planning)</a:t>
                      </a:r>
                    </a:p>
                    <a:p>
                      <a:pPr marL="171450" marR="0" indent="-171450" algn="just">
                        <a:spcBef>
                          <a:spcPts val="0"/>
                        </a:spcBef>
                        <a:spcAft>
                          <a:spcPts val="0"/>
                        </a:spcAft>
                        <a:buFont typeface="Arial" panose="020B0604020202020204" pitchFamily="34" charset="0"/>
                        <a:buChar char="•"/>
                      </a:pPr>
                      <a:r>
                        <a:rPr lang="en-US" sz="1200">
                          <a:solidFill>
                            <a:schemeClr val="tx2"/>
                          </a:solidFill>
                          <a:effectLst/>
                          <a:latin typeface="Calibri" panose="020F0502020204030204" pitchFamily="34" charset="0"/>
                          <a:ea typeface="Calibri" panose="020F0502020204030204" pitchFamily="34" charset="0"/>
                          <a:cs typeface="Arial" panose="020B0604020202020204" pitchFamily="34" charset="0"/>
                        </a:rPr>
                        <a:t>Aspens Commercial (Planning) </a:t>
                      </a:r>
                      <a:endParaRPr lang="en-US" sz="1200" b="1" u="sng">
                        <a:solidFill>
                          <a:schemeClr val="tx2"/>
                        </a:solidFill>
                        <a:effectLst/>
                        <a:latin typeface="Calibri" panose="020F0502020204030204" pitchFamily="34" charset="0"/>
                        <a:ea typeface="Calibri" panose="020F0502020204030204" pitchFamily="34" charset="0"/>
                        <a:cs typeface="Arial" panose="020B0604020202020204" pitchFamily="34" charset="0"/>
                      </a:endParaRPr>
                    </a:p>
                    <a:p>
                      <a:pPr marL="171450" marR="0" indent="-171450" algn="just">
                        <a:spcBef>
                          <a:spcPts val="0"/>
                        </a:spcBef>
                        <a:spcAft>
                          <a:spcPts val="0"/>
                        </a:spcAft>
                        <a:buFont typeface="Arial" panose="020B0604020202020204" pitchFamily="34" charset="0"/>
                        <a:buChar char="•"/>
                      </a:pPr>
                      <a:r>
                        <a:rPr lang="en-US" sz="1200">
                          <a:solidFill>
                            <a:schemeClr val="tx2"/>
                          </a:solidFill>
                          <a:effectLst/>
                          <a:latin typeface="Calibri" panose="020F0502020204030204" pitchFamily="34" charset="0"/>
                          <a:ea typeface="Calibri" panose="020F0502020204030204" pitchFamily="34" charset="0"/>
                          <a:cs typeface="Arial" panose="020B0604020202020204" pitchFamily="34" charset="0"/>
                        </a:rPr>
                        <a:t>Fire Protection Resolution for New Subdivisions – LDRs (Planning)</a:t>
                      </a:r>
                    </a:p>
                    <a:p>
                      <a:pPr marL="171450" marR="0" indent="-171450" algn="just">
                        <a:spcBef>
                          <a:spcPts val="0"/>
                        </a:spcBef>
                        <a:spcAft>
                          <a:spcPts val="0"/>
                        </a:spcAft>
                        <a:buFont typeface="Arial" panose="020B0604020202020204" pitchFamily="34" charset="0"/>
                        <a:buChar char="•"/>
                      </a:pPr>
                      <a:r>
                        <a:rPr lang="en-US" sz="1200">
                          <a:solidFill>
                            <a:schemeClr val="tx2"/>
                          </a:solidFill>
                          <a:effectLst/>
                          <a:latin typeface="Calibri" panose="020F0502020204030204" pitchFamily="34" charset="0"/>
                          <a:ea typeface="Calibri" panose="020F0502020204030204" pitchFamily="34" charset="0"/>
                          <a:cs typeface="Arial" panose="020B0604020202020204" pitchFamily="34" charset="0"/>
                        </a:rPr>
                        <a:t>Business Park Legacy Zoning </a:t>
                      </a:r>
                      <a:r>
                        <a:rPr lang="en-US" sz="1200" u="sng">
                          <a:solidFill>
                            <a:schemeClr val="tx2"/>
                          </a:solidFill>
                          <a:effectLst/>
                          <a:latin typeface="Calibri" panose="020F0502020204030204" pitchFamily="34" charset="0"/>
                          <a:ea typeface="Calibri" panose="020F0502020204030204" pitchFamily="34" charset="0"/>
                          <a:cs typeface="Arial" panose="020B0604020202020204" pitchFamily="34" charset="0"/>
                        </a:rPr>
                        <a:t>(County only at this time)</a:t>
                      </a:r>
                    </a:p>
                  </a:txBody>
                  <a:tcPr marL="46793" marR="467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590567297"/>
                  </a:ext>
                </a:extLst>
              </a:tr>
            </a:tbl>
          </a:graphicData>
        </a:graphic>
      </p:graphicFrame>
    </p:spTree>
    <p:extLst>
      <p:ext uri="{BB962C8B-B14F-4D97-AF65-F5344CB8AC3E}">
        <p14:creationId xmlns:p14="http://schemas.microsoft.com/office/powerpoint/2010/main" val="1028086959"/>
      </p:ext>
    </p:extLst>
  </p:cSld>
  <p:clrMapOvr>
    <a:masterClrMapping/>
  </p:clrMapOvr>
</p:sld>
</file>

<file path=ppt/theme/theme1.xml><?xml version="1.0" encoding="utf-8"?>
<a:theme xmlns:a="http://schemas.openxmlformats.org/drawingml/2006/main" name="CompPlanPPTheme">
  <a:themeElements>
    <a:clrScheme name="Comp Plan">
      <a:dk1>
        <a:srgbClr val="1C4F24"/>
      </a:dk1>
      <a:lt1>
        <a:srgbClr val="BCC5E4"/>
      </a:lt1>
      <a:dk2>
        <a:srgbClr val="000000"/>
      </a:dk2>
      <a:lt2>
        <a:srgbClr val="FFFFFF"/>
      </a:lt2>
      <a:accent1>
        <a:srgbClr val="954F72"/>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mpPlanPPTheme" id="{8A26DC3C-5273-4E5D-BCD9-AF069E0390DD}" vid="{C4B1E301-38C8-44CA-ACD2-53E26BA3F0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1c7ef77e-170a-485c-855e-b345781b6308">
      <UserInfo>
        <DisplayName>Rian Rooney</DisplayName>
        <AccountId>6</AccountId>
        <AccountType/>
      </UserInfo>
      <UserInfo>
        <DisplayName>Erin Monroe</DisplayName>
        <AccountId>235</AccountId>
        <AccountType/>
      </UserInfo>
    </SharedWithUsers>
    <lcf76f155ced4ddcb4097134ff3c332f xmlns="7a8e9bb9-fd04-47fb-9a37-2c5fdfef2401">
      <Terms xmlns="http://schemas.microsoft.com/office/infopath/2007/PartnerControls"/>
    </lcf76f155ced4ddcb4097134ff3c332f>
    <TaxCatchAll xmlns="1c7ef77e-170a-485c-855e-b345781b630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722A17313720D498652ED3D1F15B8E3" ma:contentTypeVersion="16" ma:contentTypeDescription="Create a new document." ma:contentTypeScope="" ma:versionID="cab0a8f885de0361a0bebe56bbb23e1f">
  <xsd:schema xmlns:xsd="http://www.w3.org/2001/XMLSchema" xmlns:xs="http://www.w3.org/2001/XMLSchema" xmlns:p="http://schemas.microsoft.com/office/2006/metadata/properties" xmlns:ns2="7a8e9bb9-fd04-47fb-9a37-2c5fdfef2401" xmlns:ns3="1c7ef77e-170a-485c-855e-b345781b6308" targetNamespace="http://schemas.microsoft.com/office/2006/metadata/properties" ma:root="true" ma:fieldsID="d4a273063270f0720db3249f215c0101" ns2:_="" ns3:_="">
    <xsd:import namespace="7a8e9bb9-fd04-47fb-9a37-2c5fdfef2401"/>
    <xsd:import namespace="1c7ef77e-170a-485c-855e-b345781b630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e9bb9-fd04-47fb-9a37-2c5fdfef24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4791e68-10d4-4127-afbc-6fe46909883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7ef77e-170a-485c-855e-b345781b630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df4a42eb-3eef-4b5d-a070-aaa89cedf12b}" ma:internalName="TaxCatchAll" ma:showField="CatchAllData" ma:web="1c7ef77e-170a-485c-855e-b345781b63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815D06-3B75-456D-AC18-BD6E2B26D460}">
  <ds:schemaRefs>
    <ds:schemaRef ds:uri="1c7ef77e-170a-485c-855e-b345781b6308"/>
    <ds:schemaRef ds:uri="7a8e9bb9-fd04-47fb-9a37-2c5fdfef240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2610FEE-2299-43CE-BA89-BE60729899CB}">
  <ds:schemaRefs>
    <ds:schemaRef ds:uri="1c7ef77e-170a-485c-855e-b345781b6308"/>
    <ds:schemaRef ds:uri="7a8e9bb9-fd04-47fb-9a37-2c5fdfef240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097D8BB-1D79-4AE6-BCA2-D00CF13FC0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TM10001105[[fn=Crop]]</Template>
  <Application>Microsoft Office PowerPoint</Application>
  <PresentationFormat>Widescreen</PresentationFormat>
  <Slides>66</Slides>
  <Notes>66</Notes>
  <HiddenSlides>0</HiddenSlide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CompPlanPPTheme</vt:lpstr>
      <vt:lpstr>Fiscal Year 2025 Implementation Work Plan April 2024 DRAFT </vt:lpstr>
      <vt:lpstr>Introduction</vt:lpstr>
      <vt:lpstr>Purpose</vt:lpstr>
      <vt:lpstr>Scope</vt:lpstr>
      <vt:lpstr>Staff Capacity</vt:lpstr>
      <vt:lpstr>FY25 Long Range Planning Priorities</vt:lpstr>
      <vt:lpstr>Work Plan Tasks</vt:lpstr>
      <vt:lpstr>Work Plan Tasks</vt:lpstr>
      <vt:lpstr>Work Plan Tasks</vt:lpstr>
      <vt:lpstr>Fiscal Year 24 Tasks</vt:lpstr>
      <vt:lpstr>Fiscal Year 24 Tasks – Completing Soon</vt:lpstr>
      <vt:lpstr>PowerPoint Presentation</vt:lpstr>
      <vt:lpstr>PowerPoint Presentation</vt:lpstr>
      <vt:lpstr>Fiscal Year 24-25 Tasks In-Progress</vt:lpstr>
      <vt:lpstr>Fiscal Year 24-25  Tasks In-Progress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New Fiscal Year 25 Tasks</vt:lpstr>
      <vt:lpstr>New Fiscal Year 25+ Tasks</vt:lpstr>
      <vt:lpstr>PowerPoint Presentation</vt:lpstr>
      <vt:lpstr>PowerPoint Presentation</vt:lpstr>
      <vt:lpstr>PowerPoint Presentation</vt:lpstr>
      <vt:lpstr>PowerPoint Presentation</vt:lpstr>
      <vt:lpstr>PowerPoint Presentation</vt:lpstr>
      <vt:lpstr>Ongoing Tasks</vt:lpstr>
      <vt:lpstr>Ongoing Tasks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Future Tasks – Non-Budgeted and/or Unscheduled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Completed Work Plan Tasks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Norton</dc:creator>
  <cp:revision>1</cp:revision>
  <cp:lastPrinted>2024-03-26T21:45:36Z</cp:lastPrinted>
  <dcterms:created xsi:type="dcterms:W3CDTF">2018-03-19T16:11:42Z</dcterms:created>
  <dcterms:modified xsi:type="dcterms:W3CDTF">2024-05-29T21:39:38Z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0x0101008722A17313720D498652ED3D1F15B8E3</vt:lpwstr>
  </property>
  <property fmtid="{D5CDD505-2E9C-101B-9397-08002B2CF9AE}" pid="3" name="MediaServiceImageTags">
    <vt:lpwstr/>
  </property>
</Properties>
</file>