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257" r:id="rId6"/>
    <p:sldId id="272" r:id="rId7"/>
    <p:sldId id="274" r:id="rId8"/>
    <p:sldId id="290" r:id="rId9"/>
    <p:sldId id="281" r:id="rId10"/>
    <p:sldId id="284" r:id="rId11"/>
    <p:sldId id="280" r:id="rId12"/>
    <p:sldId id="278" r:id="rId13"/>
    <p:sldId id="275" r:id="rId14"/>
    <p:sldId id="276" r:id="rId15"/>
    <p:sldId id="261" r:id="rId16"/>
    <p:sldId id="285" r:id="rId17"/>
    <p:sldId id="270" r:id="rId18"/>
    <p:sldId id="260" r:id="rId19"/>
    <p:sldId id="296" r:id="rId20"/>
    <p:sldId id="308" r:id="rId21"/>
    <p:sldId id="299" r:id="rId22"/>
    <p:sldId id="298" r:id="rId23"/>
    <p:sldId id="287" r:id="rId24"/>
    <p:sldId id="293" r:id="rId25"/>
    <p:sldId id="301" r:id="rId26"/>
    <p:sldId id="307" r:id="rId27"/>
    <p:sldId id="303" r:id="rId28"/>
    <p:sldId id="302" r:id="rId29"/>
    <p:sldId id="305" r:id="rId30"/>
    <p:sldId id="306" r:id="rId31"/>
    <p:sldId id="300" r:id="rId32"/>
    <p:sldId id="268" r:id="rId33"/>
    <p:sldId id="294" r:id="rId34"/>
    <p:sldId id="27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93" autoAdjust="0"/>
  </p:normalViewPr>
  <p:slideViewPr>
    <p:cSldViewPr snapToGrid="0">
      <p:cViewPr varScale="1">
        <p:scale>
          <a:sx n="45" d="100"/>
          <a:sy n="45" d="100"/>
        </p:scale>
        <p:origin x="14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 Rooney" userId="c0f470d8-96ee-4dee-a334-b57751f56e8c" providerId="ADAL" clId="{ED5C89BC-D883-4E1D-8DC9-8A36DBFDA07C}"/>
    <pc:docChg chg="modSld sldOrd">
      <pc:chgData name="Rian Rooney" userId="c0f470d8-96ee-4dee-a334-b57751f56e8c" providerId="ADAL" clId="{ED5C89BC-D883-4E1D-8DC9-8A36DBFDA07C}" dt="2021-02-26T15:10:25.758" v="16" actId="20577"/>
      <pc:docMkLst>
        <pc:docMk/>
      </pc:docMkLst>
      <pc:sldChg chg="modNotesTx">
        <pc:chgData name="Rian Rooney" userId="c0f470d8-96ee-4dee-a334-b57751f56e8c" providerId="ADAL" clId="{ED5C89BC-D883-4E1D-8DC9-8A36DBFDA07C}" dt="2021-02-26T15:08:19.602" v="3" actId="20577"/>
        <pc:sldMkLst>
          <pc:docMk/>
          <pc:sldMk cId="185720399" sldId="260"/>
        </pc:sldMkLst>
      </pc:sldChg>
      <pc:sldChg chg="ord">
        <pc:chgData name="Rian Rooney" userId="c0f470d8-96ee-4dee-a334-b57751f56e8c" providerId="ADAL" clId="{ED5C89BC-D883-4E1D-8DC9-8A36DBFDA07C}" dt="2021-02-26T15:09:21.193" v="8"/>
        <pc:sldMkLst>
          <pc:docMk/>
          <pc:sldMk cId="3955482542" sldId="261"/>
        </pc:sldMkLst>
      </pc:sldChg>
      <pc:sldChg chg="modNotesTx">
        <pc:chgData name="Rian Rooney" userId="c0f470d8-96ee-4dee-a334-b57751f56e8c" providerId="ADAL" clId="{ED5C89BC-D883-4E1D-8DC9-8A36DBFDA07C}" dt="2021-02-26T15:10:25.758" v="16" actId="20577"/>
        <pc:sldMkLst>
          <pc:docMk/>
          <pc:sldMk cId="1493284020" sldId="272"/>
        </pc:sldMkLst>
      </pc:sldChg>
      <pc:sldChg chg="modNotesTx">
        <pc:chgData name="Rian Rooney" userId="c0f470d8-96ee-4dee-a334-b57751f56e8c" providerId="ADAL" clId="{ED5C89BC-D883-4E1D-8DC9-8A36DBFDA07C}" dt="2021-02-26T15:07:22.614" v="1" actId="20577"/>
        <pc:sldMkLst>
          <pc:docMk/>
          <pc:sldMk cId="667896165" sldId="273"/>
        </pc:sldMkLst>
      </pc:sldChg>
      <pc:sldChg chg="modNotesTx">
        <pc:chgData name="Rian Rooney" userId="c0f470d8-96ee-4dee-a334-b57751f56e8c" providerId="ADAL" clId="{ED5C89BC-D883-4E1D-8DC9-8A36DBFDA07C}" dt="2021-02-26T15:10:18.387" v="15" actId="20577"/>
        <pc:sldMkLst>
          <pc:docMk/>
          <pc:sldMk cId="33543775" sldId="274"/>
        </pc:sldMkLst>
      </pc:sldChg>
      <pc:sldChg chg="modNotesTx">
        <pc:chgData name="Rian Rooney" userId="c0f470d8-96ee-4dee-a334-b57751f56e8c" providerId="ADAL" clId="{ED5C89BC-D883-4E1D-8DC9-8A36DBFDA07C}" dt="2021-02-26T15:09:29.164" v="9" actId="20577"/>
        <pc:sldMkLst>
          <pc:docMk/>
          <pc:sldMk cId="1942666731" sldId="276"/>
        </pc:sldMkLst>
      </pc:sldChg>
      <pc:sldChg chg="modNotesTx">
        <pc:chgData name="Rian Rooney" userId="c0f470d8-96ee-4dee-a334-b57751f56e8c" providerId="ADAL" clId="{ED5C89BC-D883-4E1D-8DC9-8A36DBFDA07C}" dt="2021-02-26T15:09:39.242" v="10" actId="20577"/>
        <pc:sldMkLst>
          <pc:docMk/>
          <pc:sldMk cId="541258647" sldId="278"/>
        </pc:sldMkLst>
      </pc:sldChg>
      <pc:sldChg chg="modNotesTx">
        <pc:chgData name="Rian Rooney" userId="c0f470d8-96ee-4dee-a334-b57751f56e8c" providerId="ADAL" clId="{ED5C89BC-D883-4E1D-8DC9-8A36DBFDA07C}" dt="2021-02-26T15:09:57.585" v="11" actId="20577"/>
        <pc:sldMkLst>
          <pc:docMk/>
          <pc:sldMk cId="2086310954" sldId="280"/>
        </pc:sldMkLst>
      </pc:sldChg>
      <pc:sldChg chg="modNotesTx">
        <pc:chgData name="Rian Rooney" userId="c0f470d8-96ee-4dee-a334-b57751f56e8c" providerId="ADAL" clId="{ED5C89BC-D883-4E1D-8DC9-8A36DBFDA07C}" dt="2021-02-26T15:10:06.536" v="13" actId="20577"/>
        <pc:sldMkLst>
          <pc:docMk/>
          <pc:sldMk cId="385601912" sldId="281"/>
        </pc:sldMkLst>
      </pc:sldChg>
      <pc:sldChg chg="modNotesTx">
        <pc:chgData name="Rian Rooney" userId="c0f470d8-96ee-4dee-a334-b57751f56e8c" providerId="ADAL" clId="{ED5C89BC-D883-4E1D-8DC9-8A36DBFDA07C}" dt="2021-02-26T15:10:01.959" v="12" actId="20577"/>
        <pc:sldMkLst>
          <pc:docMk/>
          <pc:sldMk cId="2983485014" sldId="284"/>
        </pc:sldMkLst>
      </pc:sldChg>
      <pc:sldChg chg="modNotesTx">
        <pc:chgData name="Rian Rooney" userId="c0f470d8-96ee-4dee-a334-b57751f56e8c" providerId="ADAL" clId="{ED5C89BC-D883-4E1D-8DC9-8A36DBFDA07C}" dt="2021-02-26T15:09:13.815" v="4" actId="20577"/>
        <pc:sldMkLst>
          <pc:docMk/>
          <pc:sldMk cId="1539625290" sldId="285"/>
        </pc:sldMkLst>
      </pc:sldChg>
      <pc:sldChg chg="modNotesTx">
        <pc:chgData name="Rian Rooney" userId="c0f470d8-96ee-4dee-a334-b57751f56e8c" providerId="ADAL" clId="{ED5C89BC-D883-4E1D-8DC9-8A36DBFDA07C}" dt="2021-02-26T15:10:10.559" v="14" actId="20577"/>
        <pc:sldMkLst>
          <pc:docMk/>
          <pc:sldMk cId="1351898609" sldId="290"/>
        </pc:sldMkLst>
      </pc:sldChg>
      <pc:sldChg chg="modNotesTx">
        <pc:chgData name="Rian Rooney" userId="c0f470d8-96ee-4dee-a334-b57751f56e8c" providerId="ADAL" clId="{ED5C89BC-D883-4E1D-8DC9-8A36DBFDA07C}" dt="2021-02-26T15:08:08.341" v="2" actId="20577"/>
        <pc:sldMkLst>
          <pc:docMk/>
          <pc:sldMk cId="3963681628" sldId="29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toncountywy.sharepoint.com/sites/LongRangePlanning/Shared%20Documents/Zoning%20Map%20&amp;%20Amendments/Teton%20County/2020/ZMA2020-0003%20390%20Residential/5.%20Application/Survey%20Results%2039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What are your Greatest</a:t>
            </a:r>
            <a:r>
              <a:rPr lang="en-US" sz="2800" baseline="0"/>
              <a:t> Concerns for Subarea 12.2?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Concerns!$N$1</c:f>
              <c:strCache>
                <c:ptCount val="1"/>
                <c:pt idx="0">
                  <c:v>Greatest Concern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Concerns!$K$2:$K$9</c:f>
              <c:strCache>
                <c:ptCount val="8"/>
                <c:pt idx="0">
                  <c:v>Change in Character</c:v>
                </c:pt>
                <c:pt idx="1">
                  <c:v>Wildlife Vehicle Collisions &amp; Traffic</c:v>
                </c:pt>
                <c:pt idx="2">
                  <c:v>Water Quality</c:v>
                </c:pt>
                <c:pt idx="3">
                  <c:v>Mobility / Transportation Options</c:v>
                </c:pt>
                <c:pt idx="4">
                  <c:v>Access to Amenities and Services</c:v>
                </c:pt>
                <c:pt idx="5">
                  <c:v>Lack of Affordable Housing</c:v>
                </c:pt>
                <c:pt idx="6">
                  <c:v>Increase in Population and Development in the Area</c:v>
                </c:pt>
                <c:pt idx="7">
                  <c:v>Wildlife Habitat Quality</c:v>
                </c:pt>
              </c:strCache>
            </c:strRef>
          </c:cat>
          <c:val>
            <c:numRef>
              <c:f>Concerns!$N$2:$N$9</c:f>
              <c:numCache>
                <c:formatCode>General</c:formatCode>
                <c:ptCount val="8"/>
                <c:pt idx="0">
                  <c:v>5</c:v>
                </c:pt>
                <c:pt idx="1">
                  <c:v>13</c:v>
                </c:pt>
                <c:pt idx="2">
                  <c:v>4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12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C6-4B1B-B610-620C48A89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919823"/>
        <c:axId val="531930639"/>
      </c:barChart>
      <c:catAx>
        <c:axId val="53191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930639"/>
        <c:crosses val="autoZero"/>
        <c:auto val="1"/>
        <c:lblAlgn val="ctr"/>
        <c:lblOffset val="100"/>
        <c:noMultiLvlLbl val="0"/>
      </c:catAx>
      <c:valAx>
        <c:axId val="53193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919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699D7-A76D-41C5-A1F7-1474C2D849EB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6939A5-9AAB-4117-8785-C1571D15C8A6}">
      <dgm:prSet/>
      <dgm:spPr/>
      <dgm:t>
        <a:bodyPr/>
        <a:lstStyle/>
        <a:p>
          <a:pPr>
            <a:defRPr b="1"/>
          </a:pPr>
          <a:r>
            <a:rPr lang="en-US"/>
            <a:t>1994</a:t>
          </a:r>
        </a:p>
      </dgm:t>
    </dgm:pt>
    <dgm:pt modelId="{E3DB8D35-121B-4D69-A70A-43039BD81A72}" type="parTrans" cxnId="{193FBD7D-51F7-48F2-AF7D-B74AD7D3186A}">
      <dgm:prSet/>
      <dgm:spPr/>
      <dgm:t>
        <a:bodyPr/>
        <a:lstStyle/>
        <a:p>
          <a:endParaRPr lang="en-US"/>
        </a:p>
      </dgm:t>
    </dgm:pt>
    <dgm:pt modelId="{B4A0BEC7-FC06-498C-BE8F-E0DDA908C8C6}" type="sibTrans" cxnId="{193FBD7D-51F7-48F2-AF7D-B74AD7D3186A}">
      <dgm:prSet/>
      <dgm:spPr/>
      <dgm:t>
        <a:bodyPr/>
        <a:lstStyle/>
        <a:p>
          <a:endParaRPr lang="en-US"/>
        </a:p>
      </dgm:t>
    </dgm:pt>
    <dgm:pt modelId="{E77A37CB-369D-43D5-A28D-FDE94BB5CEBD}">
      <dgm:prSet/>
      <dgm:spPr/>
      <dgm:t>
        <a:bodyPr/>
        <a:lstStyle/>
        <a:p>
          <a:pPr algn="ctr"/>
          <a:r>
            <a:rPr lang="en-US" dirty="0"/>
            <a:t>Comprehensive Plan and Land Development Regulations (LDRs)</a:t>
          </a:r>
        </a:p>
      </dgm:t>
    </dgm:pt>
    <dgm:pt modelId="{C72E9427-480D-4C06-9FD9-854094B79B4C}" type="parTrans" cxnId="{ACB961BF-A91B-4A3B-BAF5-C6D25CCBB9D2}">
      <dgm:prSet/>
      <dgm:spPr/>
      <dgm:t>
        <a:bodyPr/>
        <a:lstStyle/>
        <a:p>
          <a:endParaRPr lang="en-US"/>
        </a:p>
      </dgm:t>
    </dgm:pt>
    <dgm:pt modelId="{B72C633B-B683-4A66-B997-CA710DF5F175}" type="sibTrans" cxnId="{ACB961BF-A91B-4A3B-BAF5-C6D25CCBB9D2}">
      <dgm:prSet/>
      <dgm:spPr/>
      <dgm:t>
        <a:bodyPr/>
        <a:lstStyle/>
        <a:p>
          <a:endParaRPr lang="en-US"/>
        </a:p>
      </dgm:t>
    </dgm:pt>
    <dgm:pt modelId="{5C10A3BA-28D6-471D-AAB1-7A39AAFC871F}">
      <dgm:prSet/>
      <dgm:spPr/>
      <dgm:t>
        <a:bodyPr/>
        <a:lstStyle/>
        <a:p>
          <a:pPr>
            <a:defRPr b="1"/>
          </a:pPr>
          <a:r>
            <a:rPr lang="en-US"/>
            <a:t>2012</a:t>
          </a:r>
        </a:p>
      </dgm:t>
    </dgm:pt>
    <dgm:pt modelId="{EF576880-54F2-45BB-B3A6-1F64E49DE58D}" type="parTrans" cxnId="{582B12FF-D085-4C86-ACD7-0223D8AEA714}">
      <dgm:prSet/>
      <dgm:spPr/>
      <dgm:t>
        <a:bodyPr/>
        <a:lstStyle/>
        <a:p>
          <a:endParaRPr lang="en-US"/>
        </a:p>
      </dgm:t>
    </dgm:pt>
    <dgm:pt modelId="{6581EA60-80AC-41B5-9377-72D4C5B4C09F}" type="sibTrans" cxnId="{582B12FF-D085-4C86-ACD7-0223D8AEA714}">
      <dgm:prSet/>
      <dgm:spPr/>
      <dgm:t>
        <a:bodyPr/>
        <a:lstStyle/>
        <a:p>
          <a:endParaRPr lang="en-US"/>
        </a:p>
      </dgm:t>
    </dgm:pt>
    <dgm:pt modelId="{B9A363C7-27E5-447A-8A04-AE390C32FD4F}">
      <dgm:prSet/>
      <dgm:spPr/>
      <dgm:t>
        <a:bodyPr/>
        <a:lstStyle/>
        <a:p>
          <a:pPr algn="ctr"/>
          <a:r>
            <a:rPr lang="en-US" dirty="0"/>
            <a:t>Jackson/Teton County </a:t>
          </a:r>
        </a:p>
        <a:p>
          <a:pPr algn="ctr"/>
          <a:r>
            <a:rPr lang="en-US" dirty="0"/>
            <a:t>Comprehensive Plan</a:t>
          </a:r>
        </a:p>
      </dgm:t>
    </dgm:pt>
    <dgm:pt modelId="{8EEC9A40-7BBF-410B-A19B-8D83018053C7}" type="parTrans" cxnId="{3CF8138A-750E-4FC8-88FB-FD3520C86022}">
      <dgm:prSet/>
      <dgm:spPr/>
      <dgm:t>
        <a:bodyPr/>
        <a:lstStyle/>
        <a:p>
          <a:endParaRPr lang="en-US"/>
        </a:p>
      </dgm:t>
    </dgm:pt>
    <dgm:pt modelId="{36837E32-1004-4915-9600-D2C8F10ED1C6}" type="sibTrans" cxnId="{3CF8138A-750E-4FC8-88FB-FD3520C86022}">
      <dgm:prSet/>
      <dgm:spPr/>
      <dgm:t>
        <a:bodyPr/>
        <a:lstStyle/>
        <a:p>
          <a:endParaRPr lang="en-US"/>
        </a:p>
      </dgm:t>
    </dgm:pt>
    <dgm:pt modelId="{85E93AF5-A176-41FF-88A7-23C65252DDB0}">
      <dgm:prSet/>
      <dgm:spPr/>
      <dgm:t>
        <a:bodyPr/>
        <a:lstStyle/>
        <a:p>
          <a:pPr>
            <a:defRPr b="1"/>
          </a:pPr>
          <a:r>
            <a:rPr lang="en-US"/>
            <a:t>2016</a:t>
          </a:r>
        </a:p>
      </dgm:t>
    </dgm:pt>
    <dgm:pt modelId="{F49E3EF9-46A2-43D1-89DB-2048F0BDE94A}" type="parTrans" cxnId="{CFC24376-5A22-4C79-908A-0E7AA3E9524E}">
      <dgm:prSet/>
      <dgm:spPr/>
      <dgm:t>
        <a:bodyPr/>
        <a:lstStyle/>
        <a:p>
          <a:endParaRPr lang="en-US"/>
        </a:p>
      </dgm:t>
    </dgm:pt>
    <dgm:pt modelId="{0EDA80C1-8C41-438F-8E61-AB275D5B1C4C}" type="sibTrans" cxnId="{CFC24376-5A22-4C79-908A-0E7AA3E9524E}">
      <dgm:prSet/>
      <dgm:spPr/>
      <dgm:t>
        <a:bodyPr/>
        <a:lstStyle/>
        <a:p>
          <a:endParaRPr lang="en-US"/>
        </a:p>
      </dgm:t>
    </dgm:pt>
    <dgm:pt modelId="{A8E3948F-66C1-409E-9B49-A590B7FC5DE4}">
      <dgm:prSet/>
      <dgm:spPr/>
      <dgm:t>
        <a:bodyPr/>
        <a:lstStyle/>
        <a:p>
          <a:pPr algn="ctr"/>
          <a:r>
            <a:rPr lang="en-US" dirty="0"/>
            <a:t>New Rural Character Zones for LDRs</a:t>
          </a:r>
        </a:p>
      </dgm:t>
    </dgm:pt>
    <dgm:pt modelId="{E90614CC-A999-400A-AE78-9E453E5C666A}" type="parTrans" cxnId="{F8416418-6822-4F4B-B5A7-F0DC410A7D3B}">
      <dgm:prSet/>
      <dgm:spPr/>
      <dgm:t>
        <a:bodyPr/>
        <a:lstStyle/>
        <a:p>
          <a:endParaRPr lang="en-US"/>
        </a:p>
      </dgm:t>
    </dgm:pt>
    <dgm:pt modelId="{DEE191CE-4D64-4F74-ACB8-C20116973D25}" type="sibTrans" cxnId="{F8416418-6822-4F4B-B5A7-F0DC410A7D3B}">
      <dgm:prSet/>
      <dgm:spPr/>
      <dgm:t>
        <a:bodyPr/>
        <a:lstStyle/>
        <a:p>
          <a:endParaRPr lang="en-US"/>
        </a:p>
      </dgm:t>
    </dgm:pt>
    <dgm:pt modelId="{94F466F2-E3C7-4E04-A770-5E3A6DBDF67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defRPr b="1"/>
          </a:pPr>
          <a:r>
            <a:rPr lang="en-US"/>
            <a:t>Present</a:t>
          </a:r>
        </a:p>
      </dgm:t>
    </dgm:pt>
    <dgm:pt modelId="{10738375-A46E-4F50-B3DD-C0B6C44DCFE2}" type="parTrans" cxnId="{D07FB0DE-623F-4837-AC82-53279497835F}">
      <dgm:prSet/>
      <dgm:spPr/>
      <dgm:t>
        <a:bodyPr/>
        <a:lstStyle/>
        <a:p>
          <a:endParaRPr lang="en-US"/>
        </a:p>
      </dgm:t>
    </dgm:pt>
    <dgm:pt modelId="{C1750ED4-A852-482A-9AB6-10AFC1817453}" type="sibTrans" cxnId="{D07FB0DE-623F-4837-AC82-53279497835F}">
      <dgm:prSet/>
      <dgm:spPr/>
      <dgm:t>
        <a:bodyPr/>
        <a:lstStyle/>
        <a:p>
          <a:endParaRPr lang="en-US"/>
        </a:p>
      </dgm:t>
    </dgm:pt>
    <dgm:pt modelId="{3FA4AF19-9571-44BD-9A2E-96648DB3F63B}">
      <dgm:prSet/>
      <dgm:spPr>
        <a:solidFill>
          <a:srgbClr val="CCECFF">
            <a:alpha val="89804"/>
          </a:srgbClr>
        </a:solidFill>
      </dgm:spPr>
      <dgm:t>
        <a:bodyPr/>
        <a:lstStyle/>
        <a:p>
          <a:pPr algn="ctr"/>
          <a:r>
            <a:rPr lang="en-US" dirty="0"/>
            <a:t>Develop Complete Neighborhood Character Zones for LDRs</a:t>
          </a:r>
        </a:p>
      </dgm:t>
    </dgm:pt>
    <dgm:pt modelId="{F19F6607-D050-4683-A2DE-1E3321D3EAB8}" type="parTrans" cxnId="{55091B49-E7B6-4F85-8C57-8A92598511E3}">
      <dgm:prSet/>
      <dgm:spPr/>
      <dgm:t>
        <a:bodyPr/>
        <a:lstStyle/>
        <a:p>
          <a:endParaRPr lang="en-US"/>
        </a:p>
      </dgm:t>
    </dgm:pt>
    <dgm:pt modelId="{E215ECB2-0E00-459C-A342-DE08E85AF613}" type="sibTrans" cxnId="{55091B49-E7B6-4F85-8C57-8A92598511E3}">
      <dgm:prSet/>
      <dgm:spPr/>
      <dgm:t>
        <a:bodyPr/>
        <a:lstStyle/>
        <a:p>
          <a:endParaRPr lang="en-US"/>
        </a:p>
      </dgm:t>
    </dgm:pt>
    <dgm:pt modelId="{18D7117A-BB8F-429C-A68E-6DAAB26BCB8E}" type="pres">
      <dgm:prSet presAssocID="{5D1699D7-A76D-41C5-A1F7-1474C2D849EB}" presName="root" presStyleCnt="0">
        <dgm:presLayoutVars>
          <dgm:chMax/>
          <dgm:chPref/>
          <dgm:animLvl val="lvl"/>
        </dgm:presLayoutVars>
      </dgm:prSet>
      <dgm:spPr/>
    </dgm:pt>
    <dgm:pt modelId="{25B3BC43-B9EA-4839-9995-3D99B8E83364}" type="pres">
      <dgm:prSet presAssocID="{5D1699D7-A76D-41C5-A1F7-1474C2D849EB}" presName="divider" presStyleLbl="fgAcc1" presStyleIdx="0" presStyleCnt="1"/>
      <dgm:spPr/>
    </dgm:pt>
    <dgm:pt modelId="{05AA9085-FDB0-4EDE-9058-D6E9B490A93B}" type="pres">
      <dgm:prSet presAssocID="{5D1699D7-A76D-41C5-A1F7-1474C2D849EB}" presName="nodes" presStyleCnt="0">
        <dgm:presLayoutVars>
          <dgm:chMax/>
          <dgm:chPref/>
          <dgm:animLvl val="lvl"/>
        </dgm:presLayoutVars>
      </dgm:prSet>
      <dgm:spPr/>
    </dgm:pt>
    <dgm:pt modelId="{095358C8-ADFF-4FC4-BED0-8C7E383E5E9A}" type="pres">
      <dgm:prSet presAssocID="{096939A5-9AAB-4117-8785-C1571D15C8A6}" presName="composite" presStyleCnt="0"/>
      <dgm:spPr/>
    </dgm:pt>
    <dgm:pt modelId="{DACBA79A-0CF8-411A-B85A-69C1015EC662}" type="pres">
      <dgm:prSet presAssocID="{096939A5-9AAB-4117-8785-C1571D15C8A6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4F91DAA0-73BE-46C0-BCD9-429945FB22B8}" type="pres">
      <dgm:prSet presAssocID="{096939A5-9AAB-4117-8785-C1571D15C8A6}" presName="L2TextContainerWrapper" presStyleCnt="0">
        <dgm:presLayoutVars>
          <dgm:bulletEnabled val="1"/>
        </dgm:presLayoutVars>
      </dgm:prSet>
      <dgm:spPr/>
    </dgm:pt>
    <dgm:pt modelId="{6B04CC74-FAF0-4016-8B7F-06532016FD0B}" type="pres">
      <dgm:prSet presAssocID="{096939A5-9AAB-4117-8785-C1571D15C8A6}" presName="L2TextContainer" presStyleLbl="bgAccFollowNode1" presStyleIdx="0" presStyleCnt="4"/>
      <dgm:spPr/>
    </dgm:pt>
    <dgm:pt modelId="{D38C6DFA-C343-4E38-B639-C3745A88A506}" type="pres">
      <dgm:prSet presAssocID="{096939A5-9AAB-4117-8785-C1571D15C8A6}" presName="FlexibleEmptyPlaceHolder" presStyleCnt="0"/>
      <dgm:spPr/>
    </dgm:pt>
    <dgm:pt modelId="{E7CAEB7E-75D1-4169-820F-06FF297906C8}" type="pres">
      <dgm:prSet presAssocID="{096939A5-9AAB-4117-8785-C1571D15C8A6}" presName="ConnectLine" presStyleLbl="sibTrans1D1" presStyleIdx="0" presStyleCnt="4"/>
      <dgm:spPr/>
    </dgm:pt>
    <dgm:pt modelId="{62070050-7AAD-457D-833E-BB22B2D5536A}" type="pres">
      <dgm:prSet presAssocID="{096939A5-9AAB-4117-8785-C1571D15C8A6}" presName="ConnectorPoint" presStyleLbl="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26DDBFA-E521-43E4-805D-CD524CDC8C50}" type="pres">
      <dgm:prSet presAssocID="{096939A5-9AAB-4117-8785-C1571D15C8A6}" presName="EmptyPlaceHolder" presStyleCnt="0"/>
      <dgm:spPr/>
    </dgm:pt>
    <dgm:pt modelId="{1452826C-BCAD-4DF5-B773-75FA4EB411AD}" type="pres">
      <dgm:prSet presAssocID="{B4A0BEC7-FC06-498C-BE8F-E0DDA908C8C6}" presName="spaceBetweenRectangles" presStyleCnt="0"/>
      <dgm:spPr/>
    </dgm:pt>
    <dgm:pt modelId="{273C6632-C369-4179-8E99-E14DD8FCB83C}" type="pres">
      <dgm:prSet presAssocID="{5C10A3BA-28D6-471D-AAB1-7A39AAFC871F}" presName="composite" presStyleCnt="0"/>
      <dgm:spPr/>
    </dgm:pt>
    <dgm:pt modelId="{14268E78-ADCC-4C67-96B4-4E4B53803935}" type="pres">
      <dgm:prSet presAssocID="{5C10A3BA-28D6-471D-AAB1-7A39AAFC871F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AF5572E4-5C0F-4680-8B3D-EFF6C185C3F0}" type="pres">
      <dgm:prSet presAssocID="{5C10A3BA-28D6-471D-AAB1-7A39AAFC871F}" presName="L2TextContainerWrapper" presStyleCnt="0">
        <dgm:presLayoutVars>
          <dgm:bulletEnabled val="1"/>
        </dgm:presLayoutVars>
      </dgm:prSet>
      <dgm:spPr/>
    </dgm:pt>
    <dgm:pt modelId="{3B5245E3-585C-4DA1-9BF0-37662A341576}" type="pres">
      <dgm:prSet presAssocID="{5C10A3BA-28D6-471D-AAB1-7A39AAFC871F}" presName="L2TextContainer" presStyleLbl="bgAccFollowNode1" presStyleIdx="1" presStyleCnt="4"/>
      <dgm:spPr/>
    </dgm:pt>
    <dgm:pt modelId="{196AFD92-078B-400A-9D40-D0BB07FB7DEF}" type="pres">
      <dgm:prSet presAssocID="{5C10A3BA-28D6-471D-AAB1-7A39AAFC871F}" presName="FlexibleEmptyPlaceHolder" presStyleCnt="0"/>
      <dgm:spPr/>
    </dgm:pt>
    <dgm:pt modelId="{7DD8659C-47F9-423F-9CDB-7B2B6D9C6AF2}" type="pres">
      <dgm:prSet presAssocID="{5C10A3BA-28D6-471D-AAB1-7A39AAFC871F}" presName="ConnectLine" presStyleLbl="sibTrans1D1" presStyleIdx="1" presStyleCnt="4"/>
      <dgm:spPr/>
    </dgm:pt>
    <dgm:pt modelId="{B5AF5748-1519-4A08-AF60-225707140817}" type="pres">
      <dgm:prSet presAssocID="{5C10A3BA-28D6-471D-AAB1-7A39AAFC871F}" presName="ConnectorPoint" presStyleLbl="node1" presStyleIdx="1" presStyleCnt="4"/>
      <dgm:spPr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308F0D7-D659-4B8E-A07C-737FD80E8E87}" type="pres">
      <dgm:prSet presAssocID="{5C10A3BA-28D6-471D-AAB1-7A39AAFC871F}" presName="EmptyPlaceHolder" presStyleCnt="0"/>
      <dgm:spPr/>
    </dgm:pt>
    <dgm:pt modelId="{CA700F92-C5D3-492A-A012-4CB87349FAD1}" type="pres">
      <dgm:prSet presAssocID="{6581EA60-80AC-41B5-9377-72D4C5B4C09F}" presName="spaceBetweenRectangles" presStyleCnt="0"/>
      <dgm:spPr/>
    </dgm:pt>
    <dgm:pt modelId="{ADC51FCB-633C-45E8-9E79-B594CE51B6C6}" type="pres">
      <dgm:prSet presAssocID="{85E93AF5-A176-41FF-88A7-23C65252DDB0}" presName="composite" presStyleCnt="0"/>
      <dgm:spPr/>
    </dgm:pt>
    <dgm:pt modelId="{5D678FBC-E097-44BB-9363-D7E82624157C}" type="pres">
      <dgm:prSet presAssocID="{85E93AF5-A176-41FF-88A7-23C65252DDB0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CC07D2B7-A9B5-4F18-8F96-9BD12FED499B}" type="pres">
      <dgm:prSet presAssocID="{85E93AF5-A176-41FF-88A7-23C65252DDB0}" presName="L2TextContainerWrapper" presStyleCnt="0">
        <dgm:presLayoutVars>
          <dgm:bulletEnabled val="1"/>
        </dgm:presLayoutVars>
      </dgm:prSet>
      <dgm:spPr/>
    </dgm:pt>
    <dgm:pt modelId="{2D6D251E-886D-4721-A3E2-ABEF1BFA7A3E}" type="pres">
      <dgm:prSet presAssocID="{85E93AF5-A176-41FF-88A7-23C65252DDB0}" presName="L2TextContainer" presStyleLbl="bgAccFollowNode1" presStyleIdx="2" presStyleCnt="4"/>
      <dgm:spPr/>
    </dgm:pt>
    <dgm:pt modelId="{304D07E0-B34F-4762-94BD-7B20781852E1}" type="pres">
      <dgm:prSet presAssocID="{85E93AF5-A176-41FF-88A7-23C65252DDB0}" presName="FlexibleEmptyPlaceHolder" presStyleCnt="0"/>
      <dgm:spPr/>
    </dgm:pt>
    <dgm:pt modelId="{66957F5C-1B05-4B57-AF89-92DF83A69ADA}" type="pres">
      <dgm:prSet presAssocID="{85E93AF5-A176-41FF-88A7-23C65252DDB0}" presName="ConnectLine" presStyleLbl="sibTrans1D1" presStyleIdx="2" presStyleCnt="4"/>
      <dgm:spPr/>
    </dgm:pt>
    <dgm:pt modelId="{FE5ECCB9-0FAA-45DA-AF2E-FD58739A037C}" type="pres">
      <dgm:prSet presAssocID="{85E93AF5-A176-41FF-88A7-23C65252DDB0}" presName="ConnectorPoint" presStyleLbl="node1" presStyleIdx="2" presStyleCnt="4"/>
      <dgm:spPr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3AFCBD2-7462-4A9D-BB39-34E6BC34764C}" type="pres">
      <dgm:prSet presAssocID="{85E93AF5-A176-41FF-88A7-23C65252DDB0}" presName="EmptyPlaceHolder" presStyleCnt="0"/>
      <dgm:spPr/>
    </dgm:pt>
    <dgm:pt modelId="{9D376F52-8876-40EE-AAED-B9C36C8B48CA}" type="pres">
      <dgm:prSet presAssocID="{0EDA80C1-8C41-438F-8E61-AB275D5B1C4C}" presName="spaceBetweenRectangles" presStyleCnt="0"/>
      <dgm:spPr/>
    </dgm:pt>
    <dgm:pt modelId="{412C3D6A-4224-46DC-9328-1A17F589FA5C}" type="pres">
      <dgm:prSet presAssocID="{94F466F2-E3C7-4E04-A770-5E3A6DBDF675}" presName="composite" presStyleCnt="0"/>
      <dgm:spPr/>
    </dgm:pt>
    <dgm:pt modelId="{564C32A4-35F3-4473-BEE1-B57D1887032D}" type="pres">
      <dgm:prSet presAssocID="{94F466F2-E3C7-4E04-A770-5E3A6DBDF675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EEAF982D-5130-4E1B-803C-21AA4E1324F0}" type="pres">
      <dgm:prSet presAssocID="{94F466F2-E3C7-4E04-A770-5E3A6DBDF675}" presName="L2TextContainerWrapper" presStyleCnt="0">
        <dgm:presLayoutVars>
          <dgm:bulletEnabled val="1"/>
        </dgm:presLayoutVars>
      </dgm:prSet>
      <dgm:spPr/>
    </dgm:pt>
    <dgm:pt modelId="{FF2E2147-9D1F-42C7-B716-E03C862C53FA}" type="pres">
      <dgm:prSet presAssocID="{94F466F2-E3C7-4E04-A770-5E3A6DBDF675}" presName="L2TextContainer" presStyleLbl="bgAccFollowNode1" presStyleIdx="3" presStyleCnt="4"/>
      <dgm:spPr/>
    </dgm:pt>
    <dgm:pt modelId="{F3AF1642-927A-4397-9C33-61E7C7219F2A}" type="pres">
      <dgm:prSet presAssocID="{94F466F2-E3C7-4E04-A770-5E3A6DBDF675}" presName="FlexibleEmptyPlaceHolder" presStyleCnt="0"/>
      <dgm:spPr/>
    </dgm:pt>
    <dgm:pt modelId="{D094D8E8-B55C-48B2-87A9-4F4974EAF327}" type="pres">
      <dgm:prSet presAssocID="{94F466F2-E3C7-4E04-A770-5E3A6DBDF675}" presName="ConnectLine" presStyleLbl="sibTrans1D1" presStyleIdx="3" presStyleCnt="4"/>
      <dgm:spPr/>
    </dgm:pt>
    <dgm:pt modelId="{E803D0FE-25D0-487D-BB2D-F63FD968FD73}" type="pres">
      <dgm:prSet presAssocID="{94F466F2-E3C7-4E04-A770-5E3A6DBDF675}" presName="ConnectorPoint" presStyleLbl="node1" presStyleIdx="3" presStyleCnt="4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6E76261-ADAD-4F70-8FF8-98756552D63C}" type="pres">
      <dgm:prSet presAssocID="{94F466F2-E3C7-4E04-A770-5E3A6DBDF675}" presName="EmptyPlaceHolder" presStyleCnt="0"/>
      <dgm:spPr/>
    </dgm:pt>
  </dgm:ptLst>
  <dgm:cxnLst>
    <dgm:cxn modelId="{F8416418-6822-4F4B-B5A7-F0DC410A7D3B}" srcId="{85E93AF5-A176-41FF-88A7-23C65252DDB0}" destId="{A8E3948F-66C1-409E-9B49-A590B7FC5DE4}" srcOrd="0" destOrd="0" parTransId="{E90614CC-A999-400A-AE78-9E453E5C666A}" sibTransId="{DEE191CE-4D64-4F74-ACB8-C20116973D25}"/>
    <dgm:cxn modelId="{D2E72624-CD77-48F2-BB2D-77EF82934EDC}" type="presOf" srcId="{B9A363C7-27E5-447A-8A04-AE390C32FD4F}" destId="{3B5245E3-585C-4DA1-9BF0-37662A341576}" srcOrd="0" destOrd="0" presId="urn:microsoft.com/office/officeart/2017/3/layout/HorizontalLabelsTimeline"/>
    <dgm:cxn modelId="{55091B49-E7B6-4F85-8C57-8A92598511E3}" srcId="{94F466F2-E3C7-4E04-A770-5E3A6DBDF675}" destId="{3FA4AF19-9571-44BD-9A2E-96648DB3F63B}" srcOrd="0" destOrd="0" parTransId="{F19F6607-D050-4683-A2DE-1E3321D3EAB8}" sibTransId="{E215ECB2-0E00-459C-A342-DE08E85AF613}"/>
    <dgm:cxn modelId="{E1ADC16E-41A2-485F-9327-7BDF297E0F24}" type="presOf" srcId="{3FA4AF19-9571-44BD-9A2E-96648DB3F63B}" destId="{FF2E2147-9D1F-42C7-B716-E03C862C53FA}" srcOrd="0" destOrd="0" presId="urn:microsoft.com/office/officeart/2017/3/layout/HorizontalLabelsTimeline"/>
    <dgm:cxn modelId="{CFC24376-5A22-4C79-908A-0E7AA3E9524E}" srcId="{5D1699D7-A76D-41C5-A1F7-1474C2D849EB}" destId="{85E93AF5-A176-41FF-88A7-23C65252DDB0}" srcOrd="2" destOrd="0" parTransId="{F49E3EF9-46A2-43D1-89DB-2048F0BDE94A}" sibTransId="{0EDA80C1-8C41-438F-8E61-AB275D5B1C4C}"/>
    <dgm:cxn modelId="{9986C379-1EE9-46D2-99FC-62ADBD27E9BC}" type="presOf" srcId="{096939A5-9AAB-4117-8785-C1571D15C8A6}" destId="{DACBA79A-0CF8-411A-B85A-69C1015EC662}" srcOrd="0" destOrd="0" presId="urn:microsoft.com/office/officeart/2017/3/layout/HorizontalLabelsTimeline"/>
    <dgm:cxn modelId="{193FBD7D-51F7-48F2-AF7D-B74AD7D3186A}" srcId="{5D1699D7-A76D-41C5-A1F7-1474C2D849EB}" destId="{096939A5-9AAB-4117-8785-C1571D15C8A6}" srcOrd="0" destOrd="0" parTransId="{E3DB8D35-121B-4D69-A70A-43039BD81A72}" sibTransId="{B4A0BEC7-FC06-498C-BE8F-E0DDA908C8C6}"/>
    <dgm:cxn modelId="{3CF8138A-750E-4FC8-88FB-FD3520C86022}" srcId="{5C10A3BA-28D6-471D-AAB1-7A39AAFC871F}" destId="{B9A363C7-27E5-447A-8A04-AE390C32FD4F}" srcOrd="0" destOrd="0" parTransId="{8EEC9A40-7BBF-410B-A19B-8D83018053C7}" sibTransId="{36837E32-1004-4915-9600-D2C8F10ED1C6}"/>
    <dgm:cxn modelId="{103E7498-11D0-4DCF-8407-1E8B8D946CC9}" type="presOf" srcId="{E77A37CB-369D-43D5-A28D-FDE94BB5CEBD}" destId="{6B04CC74-FAF0-4016-8B7F-06532016FD0B}" srcOrd="0" destOrd="0" presId="urn:microsoft.com/office/officeart/2017/3/layout/HorizontalLabelsTimeline"/>
    <dgm:cxn modelId="{ACB961BF-A91B-4A3B-BAF5-C6D25CCBB9D2}" srcId="{096939A5-9AAB-4117-8785-C1571D15C8A6}" destId="{E77A37CB-369D-43D5-A28D-FDE94BB5CEBD}" srcOrd="0" destOrd="0" parTransId="{C72E9427-480D-4C06-9FD9-854094B79B4C}" sibTransId="{B72C633B-B683-4A66-B997-CA710DF5F175}"/>
    <dgm:cxn modelId="{E3CE50C0-6506-4C70-B34C-25B5357EB16C}" type="presOf" srcId="{85E93AF5-A176-41FF-88A7-23C65252DDB0}" destId="{5D678FBC-E097-44BB-9363-D7E82624157C}" srcOrd="0" destOrd="0" presId="urn:microsoft.com/office/officeart/2017/3/layout/HorizontalLabelsTimeline"/>
    <dgm:cxn modelId="{5224B1CA-16B9-46A5-A778-350A0090B079}" type="presOf" srcId="{A8E3948F-66C1-409E-9B49-A590B7FC5DE4}" destId="{2D6D251E-886D-4721-A3E2-ABEF1BFA7A3E}" srcOrd="0" destOrd="0" presId="urn:microsoft.com/office/officeart/2017/3/layout/HorizontalLabelsTimeline"/>
    <dgm:cxn modelId="{D07FB0DE-623F-4837-AC82-53279497835F}" srcId="{5D1699D7-A76D-41C5-A1F7-1474C2D849EB}" destId="{94F466F2-E3C7-4E04-A770-5E3A6DBDF675}" srcOrd="3" destOrd="0" parTransId="{10738375-A46E-4F50-B3DD-C0B6C44DCFE2}" sibTransId="{C1750ED4-A852-482A-9AB6-10AFC1817453}"/>
    <dgm:cxn modelId="{64EDFCEF-12D7-47A1-AD19-B5447C862E61}" type="presOf" srcId="{5D1699D7-A76D-41C5-A1F7-1474C2D849EB}" destId="{18D7117A-BB8F-429C-A68E-6DAAB26BCB8E}" srcOrd="0" destOrd="0" presId="urn:microsoft.com/office/officeart/2017/3/layout/HorizontalLabelsTimeline"/>
    <dgm:cxn modelId="{B72103F1-6172-47EC-BB98-4041E0EE7B6A}" type="presOf" srcId="{94F466F2-E3C7-4E04-A770-5E3A6DBDF675}" destId="{564C32A4-35F3-4473-BEE1-B57D1887032D}" srcOrd="0" destOrd="0" presId="urn:microsoft.com/office/officeart/2017/3/layout/HorizontalLabelsTimeline"/>
    <dgm:cxn modelId="{C2E8C3FA-0A6C-46E1-90CE-79ED77E2E1F9}" type="presOf" srcId="{5C10A3BA-28D6-471D-AAB1-7A39AAFC871F}" destId="{14268E78-ADCC-4C67-96B4-4E4B53803935}" srcOrd="0" destOrd="0" presId="urn:microsoft.com/office/officeart/2017/3/layout/HorizontalLabelsTimeline"/>
    <dgm:cxn modelId="{582B12FF-D085-4C86-ACD7-0223D8AEA714}" srcId="{5D1699D7-A76D-41C5-A1F7-1474C2D849EB}" destId="{5C10A3BA-28D6-471D-AAB1-7A39AAFC871F}" srcOrd="1" destOrd="0" parTransId="{EF576880-54F2-45BB-B3A6-1F64E49DE58D}" sibTransId="{6581EA60-80AC-41B5-9377-72D4C5B4C09F}"/>
    <dgm:cxn modelId="{D4FEFF2D-80B8-4E6E-9521-D5FB5551DF92}" type="presParOf" srcId="{18D7117A-BB8F-429C-A68E-6DAAB26BCB8E}" destId="{25B3BC43-B9EA-4839-9995-3D99B8E83364}" srcOrd="0" destOrd="0" presId="urn:microsoft.com/office/officeart/2017/3/layout/HorizontalLabelsTimeline"/>
    <dgm:cxn modelId="{DDEB97C9-FCB0-4909-834D-77D9646BA5C9}" type="presParOf" srcId="{18D7117A-BB8F-429C-A68E-6DAAB26BCB8E}" destId="{05AA9085-FDB0-4EDE-9058-D6E9B490A93B}" srcOrd="1" destOrd="0" presId="urn:microsoft.com/office/officeart/2017/3/layout/HorizontalLabelsTimeline"/>
    <dgm:cxn modelId="{17E46720-C087-4A87-8A99-83FF927286F8}" type="presParOf" srcId="{05AA9085-FDB0-4EDE-9058-D6E9B490A93B}" destId="{095358C8-ADFF-4FC4-BED0-8C7E383E5E9A}" srcOrd="0" destOrd="0" presId="urn:microsoft.com/office/officeart/2017/3/layout/HorizontalLabelsTimeline"/>
    <dgm:cxn modelId="{C77EA20A-C745-40A0-B35E-7E22E75FE21E}" type="presParOf" srcId="{095358C8-ADFF-4FC4-BED0-8C7E383E5E9A}" destId="{DACBA79A-0CF8-411A-B85A-69C1015EC662}" srcOrd="0" destOrd="0" presId="urn:microsoft.com/office/officeart/2017/3/layout/HorizontalLabelsTimeline"/>
    <dgm:cxn modelId="{0E477CD7-C43C-4132-9178-CBF50AA54020}" type="presParOf" srcId="{095358C8-ADFF-4FC4-BED0-8C7E383E5E9A}" destId="{4F91DAA0-73BE-46C0-BCD9-429945FB22B8}" srcOrd="1" destOrd="0" presId="urn:microsoft.com/office/officeart/2017/3/layout/HorizontalLabelsTimeline"/>
    <dgm:cxn modelId="{83B15EC1-2BA9-4C5C-9B1B-975A5A530D75}" type="presParOf" srcId="{4F91DAA0-73BE-46C0-BCD9-429945FB22B8}" destId="{6B04CC74-FAF0-4016-8B7F-06532016FD0B}" srcOrd="0" destOrd="0" presId="urn:microsoft.com/office/officeart/2017/3/layout/HorizontalLabelsTimeline"/>
    <dgm:cxn modelId="{96F5CC6C-954C-4B45-9FF3-8B5F57BF743F}" type="presParOf" srcId="{4F91DAA0-73BE-46C0-BCD9-429945FB22B8}" destId="{D38C6DFA-C343-4E38-B639-C3745A88A506}" srcOrd="1" destOrd="0" presId="urn:microsoft.com/office/officeart/2017/3/layout/HorizontalLabelsTimeline"/>
    <dgm:cxn modelId="{F60E0DBF-6A9B-4D71-9C31-019FD42956A4}" type="presParOf" srcId="{095358C8-ADFF-4FC4-BED0-8C7E383E5E9A}" destId="{E7CAEB7E-75D1-4169-820F-06FF297906C8}" srcOrd="2" destOrd="0" presId="urn:microsoft.com/office/officeart/2017/3/layout/HorizontalLabelsTimeline"/>
    <dgm:cxn modelId="{B89BDDAF-F5DB-464B-BD2A-EC462B491331}" type="presParOf" srcId="{095358C8-ADFF-4FC4-BED0-8C7E383E5E9A}" destId="{62070050-7AAD-457D-833E-BB22B2D5536A}" srcOrd="3" destOrd="0" presId="urn:microsoft.com/office/officeart/2017/3/layout/HorizontalLabelsTimeline"/>
    <dgm:cxn modelId="{3227A125-B579-4956-89C4-825BEF6C5FF9}" type="presParOf" srcId="{095358C8-ADFF-4FC4-BED0-8C7E383E5E9A}" destId="{826DDBFA-E521-43E4-805D-CD524CDC8C50}" srcOrd="4" destOrd="0" presId="urn:microsoft.com/office/officeart/2017/3/layout/HorizontalLabelsTimeline"/>
    <dgm:cxn modelId="{5E41A741-B126-4ED8-BF03-DE3358A61027}" type="presParOf" srcId="{05AA9085-FDB0-4EDE-9058-D6E9B490A93B}" destId="{1452826C-BCAD-4DF5-B773-75FA4EB411AD}" srcOrd="1" destOrd="0" presId="urn:microsoft.com/office/officeart/2017/3/layout/HorizontalLabelsTimeline"/>
    <dgm:cxn modelId="{CD8D155B-3C33-473E-BCF6-78D32909AA4E}" type="presParOf" srcId="{05AA9085-FDB0-4EDE-9058-D6E9B490A93B}" destId="{273C6632-C369-4179-8E99-E14DD8FCB83C}" srcOrd="2" destOrd="0" presId="urn:microsoft.com/office/officeart/2017/3/layout/HorizontalLabelsTimeline"/>
    <dgm:cxn modelId="{EB90B498-839A-49B1-B625-52C070047132}" type="presParOf" srcId="{273C6632-C369-4179-8E99-E14DD8FCB83C}" destId="{14268E78-ADCC-4C67-96B4-4E4B53803935}" srcOrd="0" destOrd="0" presId="urn:microsoft.com/office/officeart/2017/3/layout/HorizontalLabelsTimeline"/>
    <dgm:cxn modelId="{F69FBDCC-4BB5-4217-AE2F-2E9251DD15D8}" type="presParOf" srcId="{273C6632-C369-4179-8E99-E14DD8FCB83C}" destId="{AF5572E4-5C0F-4680-8B3D-EFF6C185C3F0}" srcOrd="1" destOrd="0" presId="urn:microsoft.com/office/officeart/2017/3/layout/HorizontalLabelsTimeline"/>
    <dgm:cxn modelId="{A18DD1ED-293C-4D53-AA04-73A870F8FF5A}" type="presParOf" srcId="{AF5572E4-5C0F-4680-8B3D-EFF6C185C3F0}" destId="{3B5245E3-585C-4DA1-9BF0-37662A341576}" srcOrd="0" destOrd="0" presId="urn:microsoft.com/office/officeart/2017/3/layout/HorizontalLabelsTimeline"/>
    <dgm:cxn modelId="{663577AD-8A0E-4B2D-83A9-69CDBB0EDDD9}" type="presParOf" srcId="{AF5572E4-5C0F-4680-8B3D-EFF6C185C3F0}" destId="{196AFD92-078B-400A-9D40-D0BB07FB7DEF}" srcOrd="1" destOrd="0" presId="urn:microsoft.com/office/officeart/2017/3/layout/HorizontalLabelsTimeline"/>
    <dgm:cxn modelId="{374880A1-E8FB-4994-A83B-3B672786C0DE}" type="presParOf" srcId="{273C6632-C369-4179-8E99-E14DD8FCB83C}" destId="{7DD8659C-47F9-423F-9CDB-7B2B6D9C6AF2}" srcOrd="2" destOrd="0" presId="urn:microsoft.com/office/officeart/2017/3/layout/HorizontalLabelsTimeline"/>
    <dgm:cxn modelId="{89573066-B59D-44D4-AB0A-5B57300D1FF1}" type="presParOf" srcId="{273C6632-C369-4179-8E99-E14DD8FCB83C}" destId="{B5AF5748-1519-4A08-AF60-225707140817}" srcOrd="3" destOrd="0" presId="urn:microsoft.com/office/officeart/2017/3/layout/HorizontalLabelsTimeline"/>
    <dgm:cxn modelId="{856C2249-11C4-4BD8-8AC2-C8BDBC300A59}" type="presParOf" srcId="{273C6632-C369-4179-8E99-E14DD8FCB83C}" destId="{8308F0D7-D659-4B8E-A07C-737FD80E8E87}" srcOrd="4" destOrd="0" presId="urn:microsoft.com/office/officeart/2017/3/layout/HorizontalLabelsTimeline"/>
    <dgm:cxn modelId="{14478C08-8BF2-45C7-8930-E036596C7213}" type="presParOf" srcId="{05AA9085-FDB0-4EDE-9058-D6E9B490A93B}" destId="{CA700F92-C5D3-492A-A012-4CB87349FAD1}" srcOrd="3" destOrd="0" presId="urn:microsoft.com/office/officeart/2017/3/layout/HorizontalLabelsTimeline"/>
    <dgm:cxn modelId="{9EC3E233-A3CE-4F7E-BD8D-953804E212F1}" type="presParOf" srcId="{05AA9085-FDB0-4EDE-9058-D6E9B490A93B}" destId="{ADC51FCB-633C-45E8-9E79-B594CE51B6C6}" srcOrd="4" destOrd="0" presId="urn:microsoft.com/office/officeart/2017/3/layout/HorizontalLabelsTimeline"/>
    <dgm:cxn modelId="{9E70A0C3-C546-4891-8FA5-49DBE1E54F87}" type="presParOf" srcId="{ADC51FCB-633C-45E8-9E79-B594CE51B6C6}" destId="{5D678FBC-E097-44BB-9363-D7E82624157C}" srcOrd="0" destOrd="0" presId="urn:microsoft.com/office/officeart/2017/3/layout/HorizontalLabelsTimeline"/>
    <dgm:cxn modelId="{0C931E89-3942-4F10-A2F7-B0366AAB4FC0}" type="presParOf" srcId="{ADC51FCB-633C-45E8-9E79-B594CE51B6C6}" destId="{CC07D2B7-A9B5-4F18-8F96-9BD12FED499B}" srcOrd="1" destOrd="0" presId="urn:microsoft.com/office/officeart/2017/3/layout/HorizontalLabelsTimeline"/>
    <dgm:cxn modelId="{2B6326F4-5B07-4A56-A7B0-37ACE23E836C}" type="presParOf" srcId="{CC07D2B7-A9B5-4F18-8F96-9BD12FED499B}" destId="{2D6D251E-886D-4721-A3E2-ABEF1BFA7A3E}" srcOrd="0" destOrd="0" presId="urn:microsoft.com/office/officeart/2017/3/layout/HorizontalLabelsTimeline"/>
    <dgm:cxn modelId="{F29ED1E4-0DAF-4A9E-9D81-4170D92FE242}" type="presParOf" srcId="{CC07D2B7-A9B5-4F18-8F96-9BD12FED499B}" destId="{304D07E0-B34F-4762-94BD-7B20781852E1}" srcOrd="1" destOrd="0" presId="urn:microsoft.com/office/officeart/2017/3/layout/HorizontalLabelsTimeline"/>
    <dgm:cxn modelId="{997EE972-45E6-4210-A2D5-D924C422797B}" type="presParOf" srcId="{ADC51FCB-633C-45E8-9E79-B594CE51B6C6}" destId="{66957F5C-1B05-4B57-AF89-92DF83A69ADA}" srcOrd="2" destOrd="0" presId="urn:microsoft.com/office/officeart/2017/3/layout/HorizontalLabelsTimeline"/>
    <dgm:cxn modelId="{DF22F32C-C52F-4B3C-9084-0D9322C5C3BC}" type="presParOf" srcId="{ADC51FCB-633C-45E8-9E79-B594CE51B6C6}" destId="{FE5ECCB9-0FAA-45DA-AF2E-FD58739A037C}" srcOrd="3" destOrd="0" presId="urn:microsoft.com/office/officeart/2017/3/layout/HorizontalLabelsTimeline"/>
    <dgm:cxn modelId="{832EB839-ED5A-4B08-BF1C-F56CB6421EDF}" type="presParOf" srcId="{ADC51FCB-633C-45E8-9E79-B594CE51B6C6}" destId="{A3AFCBD2-7462-4A9D-BB39-34E6BC34764C}" srcOrd="4" destOrd="0" presId="urn:microsoft.com/office/officeart/2017/3/layout/HorizontalLabelsTimeline"/>
    <dgm:cxn modelId="{FB4A9529-BB09-4691-938B-01BAB5848CD6}" type="presParOf" srcId="{05AA9085-FDB0-4EDE-9058-D6E9B490A93B}" destId="{9D376F52-8876-40EE-AAED-B9C36C8B48CA}" srcOrd="5" destOrd="0" presId="urn:microsoft.com/office/officeart/2017/3/layout/HorizontalLabelsTimeline"/>
    <dgm:cxn modelId="{77F88AC7-0A70-45ED-A306-FAC409C10DB2}" type="presParOf" srcId="{05AA9085-FDB0-4EDE-9058-D6E9B490A93B}" destId="{412C3D6A-4224-46DC-9328-1A17F589FA5C}" srcOrd="6" destOrd="0" presId="urn:microsoft.com/office/officeart/2017/3/layout/HorizontalLabelsTimeline"/>
    <dgm:cxn modelId="{7037DE2C-4830-4AE6-A470-A5B68DEEFB31}" type="presParOf" srcId="{412C3D6A-4224-46DC-9328-1A17F589FA5C}" destId="{564C32A4-35F3-4473-BEE1-B57D1887032D}" srcOrd="0" destOrd="0" presId="urn:microsoft.com/office/officeart/2017/3/layout/HorizontalLabelsTimeline"/>
    <dgm:cxn modelId="{497F1FB2-D292-446D-91DA-F0745B07DEF5}" type="presParOf" srcId="{412C3D6A-4224-46DC-9328-1A17F589FA5C}" destId="{EEAF982D-5130-4E1B-803C-21AA4E1324F0}" srcOrd="1" destOrd="0" presId="urn:microsoft.com/office/officeart/2017/3/layout/HorizontalLabelsTimeline"/>
    <dgm:cxn modelId="{B9264F2D-6F2D-4E7A-8A8B-93A192E3D0E7}" type="presParOf" srcId="{EEAF982D-5130-4E1B-803C-21AA4E1324F0}" destId="{FF2E2147-9D1F-42C7-B716-E03C862C53FA}" srcOrd="0" destOrd="0" presId="urn:microsoft.com/office/officeart/2017/3/layout/HorizontalLabelsTimeline"/>
    <dgm:cxn modelId="{3277A12D-D0F4-4A88-8A91-1C53C53ADFCA}" type="presParOf" srcId="{EEAF982D-5130-4E1B-803C-21AA4E1324F0}" destId="{F3AF1642-927A-4397-9C33-61E7C7219F2A}" srcOrd="1" destOrd="0" presId="urn:microsoft.com/office/officeart/2017/3/layout/HorizontalLabelsTimeline"/>
    <dgm:cxn modelId="{A44B8B28-2BAC-44F8-8E1F-ECB3DD9F01B5}" type="presParOf" srcId="{412C3D6A-4224-46DC-9328-1A17F589FA5C}" destId="{D094D8E8-B55C-48B2-87A9-4F4974EAF327}" srcOrd="2" destOrd="0" presId="urn:microsoft.com/office/officeart/2017/3/layout/HorizontalLabelsTimeline"/>
    <dgm:cxn modelId="{F6396EED-3B47-4FC6-A7B1-0622384B2638}" type="presParOf" srcId="{412C3D6A-4224-46DC-9328-1A17F589FA5C}" destId="{E803D0FE-25D0-487D-BB2D-F63FD968FD73}" srcOrd="3" destOrd="0" presId="urn:microsoft.com/office/officeart/2017/3/layout/HorizontalLabelsTimeline"/>
    <dgm:cxn modelId="{C430F21A-B0BE-490D-8C16-1522ECEE1776}" type="presParOf" srcId="{412C3D6A-4224-46DC-9328-1A17F589FA5C}" destId="{F6E76261-ADAD-4F70-8FF8-98756552D63C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3BC43-B9EA-4839-9995-3D99B8E83364}">
      <dsp:nvSpPr>
        <dsp:cNvPr id="0" name=""/>
        <dsp:cNvSpPr/>
      </dsp:nvSpPr>
      <dsp:spPr>
        <a:xfrm>
          <a:off x="0" y="2175669"/>
          <a:ext cx="1140748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BA79A-0CF8-411A-B85A-69C1015EC662}">
      <dsp:nvSpPr>
        <dsp:cNvPr id="0" name=""/>
        <dsp:cNvSpPr/>
      </dsp:nvSpPr>
      <dsp:spPr>
        <a:xfrm>
          <a:off x="275105" y="1348914"/>
          <a:ext cx="4014455" cy="522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1994</a:t>
          </a:r>
        </a:p>
      </dsp:txBody>
      <dsp:txXfrm>
        <a:off x="275105" y="1348914"/>
        <a:ext cx="4014455" cy="522160"/>
      </dsp:txXfrm>
    </dsp:sp>
    <dsp:sp modelId="{6B04CC74-FAF0-4016-8B7F-06532016FD0B}">
      <dsp:nvSpPr>
        <dsp:cNvPr id="0" name=""/>
        <dsp:cNvSpPr/>
      </dsp:nvSpPr>
      <dsp:spPr>
        <a:xfrm>
          <a:off x="275105" y="543359"/>
          <a:ext cx="4014455" cy="8055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Comprehensive Plan and Land Development Regulations (LDRs)</a:t>
          </a:r>
        </a:p>
      </dsp:txBody>
      <dsp:txXfrm>
        <a:off x="275105" y="543359"/>
        <a:ext cx="4014455" cy="805555"/>
      </dsp:txXfrm>
    </dsp:sp>
    <dsp:sp modelId="{E7CAEB7E-75D1-4169-820F-06FF297906C8}">
      <dsp:nvSpPr>
        <dsp:cNvPr id="0" name=""/>
        <dsp:cNvSpPr/>
      </dsp:nvSpPr>
      <dsp:spPr>
        <a:xfrm>
          <a:off x="2282332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68E78-ADCC-4C67-96B4-4E4B53803935}">
      <dsp:nvSpPr>
        <dsp:cNvPr id="0" name=""/>
        <dsp:cNvSpPr/>
      </dsp:nvSpPr>
      <dsp:spPr>
        <a:xfrm>
          <a:off x="2556045" y="2480262"/>
          <a:ext cx="4014455" cy="52216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2012</a:t>
          </a:r>
        </a:p>
      </dsp:txBody>
      <dsp:txXfrm>
        <a:off x="2556045" y="2480262"/>
        <a:ext cx="4014455" cy="522160"/>
      </dsp:txXfrm>
    </dsp:sp>
    <dsp:sp modelId="{3B5245E3-585C-4DA1-9BF0-37662A341576}">
      <dsp:nvSpPr>
        <dsp:cNvPr id="0" name=""/>
        <dsp:cNvSpPr/>
      </dsp:nvSpPr>
      <dsp:spPr>
        <a:xfrm>
          <a:off x="2556045" y="3002423"/>
          <a:ext cx="4014455" cy="904194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Jackson/Teton County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Comprehensive Plan</a:t>
          </a:r>
        </a:p>
      </dsp:txBody>
      <dsp:txXfrm>
        <a:off x="2556045" y="3002423"/>
        <a:ext cx="4014455" cy="904194"/>
      </dsp:txXfrm>
    </dsp:sp>
    <dsp:sp modelId="{7DD8659C-47F9-423F-9CDB-7B2B6D9C6AF2}">
      <dsp:nvSpPr>
        <dsp:cNvPr id="0" name=""/>
        <dsp:cNvSpPr/>
      </dsp:nvSpPr>
      <dsp:spPr>
        <a:xfrm>
          <a:off x="4563273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70050-7AAD-457D-833E-BB22B2D5536A}">
      <dsp:nvSpPr>
        <dsp:cNvPr id="0" name=""/>
        <dsp:cNvSpPr/>
      </dsp:nvSpPr>
      <dsp:spPr>
        <a:xfrm rot="2700000">
          <a:off x="2248487" y="2141823"/>
          <a:ext cx="67690" cy="67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F5748-1519-4A08-AF60-225707140817}">
      <dsp:nvSpPr>
        <dsp:cNvPr id="0" name=""/>
        <dsp:cNvSpPr/>
      </dsp:nvSpPr>
      <dsp:spPr>
        <a:xfrm rot="2700000">
          <a:off x="4529427" y="2141823"/>
          <a:ext cx="67690" cy="6769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78FBC-E097-44BB-9363-D7E82624157C}">
      <dsp:nvSpPr>
        <dsp:cNvPr id="0" name=""/>
        <dsp:cNvSpPr/>
      </dsp:nvSpPr>
      <dsp:spPr>
        <a:xfrm>
          <a:off x="4836986" y="1348914"/>
          <a:ext cx="4014455" cy="52216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2016</a:t>
          </a:r>
        </a:p>
      </dsp:txBody>
      <dsp:txXfrm>
        <a:off x="4836986" y="1348914"/>
        <a:ext cx="4014455" cy="522160"/>
      </dsp:txXfrm>
    </dsp:sp>
    <dsp:sp modelId="{2D6D251E-886D-4721-A3E2-ABEF1BFA7A3E}">
      <dsp:nvSpPr>
        <dsp:cNvPr id="0" name=""/>
        <dsp:cNvSpPr/>
      </dsp:nvSpPr>
      <dsp:spPr>
        <a:xfrm>
          <a:off x="4836986" y="773518"/>
          <a:ext cx="4014455" cy="575396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Rural Character Zones for LDRs</a:t>
          </a:r>
        </a:p>
      </dsp:txBody>
      <dsp:txXfrm>
        <a:off x="4836986" y="773518"/>
        <a:ext cx="4014455" cy="575396"/>
      </dsp:txXfrm>
    </dsp:sp>
    <dsp:sp modelId="{66957F5C-1B05-4B57-AF89-92DF83A69ADA}">
      <dsp:nvSpPr>
        <dsp:cNvPr id="0" name=""/>
        <dsp:cNvSpPr/>
      </dsp:nvSpPr>
      <dsp:spPr>
        <a:xfrm>
          <a:off x="6844213" y="1871075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C32A4-35F3-4473-BEE1-B57D1887032D}">
      <dsp:nvSpPr>
        <dsp:cNvPr id="0" name=""/>
        <dsp:cNvSpPr/>
      </dsp:nvSpPr>
      <dsp:spPr>
        <a:xfrm>
          <a:off x="7117926" y="2480262"/>
          <a:ext cx="4014455" cy="52216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Present</a:t>
          </a:r>
        </a:p>
      </dsp:txBody>
      <dsp:txXfrm>
        <a:off x="7117926" y="2480262"/>
        <a:ext cx="4014455" cy="522160"/>
      </dsp:txXfrm>
    </dsp:sp>
    <dsp:sp modelId="{FF2E2147-9D1F-42C7-B716-E03C862C53FA}">
      <dsp:nvSpPr>
        <dsp:cNvPr id="0" name=""/>
        <dsp:cNvSpPr/>
      </dsp:nvSpPr>
      <dsp:spPr>
        <a:xfrm>
          <a:off x="7117926" y="3002423"/>
          <a:ext cx="4014455" cy="805555"/>
        </a:xfrm>
        <a:prstGeom prst="rect">
          <a:avLst/>
        </a:prstGeom>
        <a:solidFill>
          <a:srgbClr val="CCECFF">
            <a:alpha val="89804"/>
          </a:srgb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Complete Neighborhood Character Zones for LDRs</a:t>
          </a:r>
        </a:p>
      </dsp:txBody>
      <dsp:txXfrm>
        <a:off x="7117926" y="3002423"/>
        <a:ext cx="4014455" cy="805555"/>
      </dsp:txXfrm>
    </dsp:sp>
    <dsp:sp modelId="{D094D8E8-B55C-48B2-87A9-4F4974EAF327}">
      <dsp:nvSpPr>
        <dsp:cNvPr id="0" name=""/>
        <dsp:cNvSpPr/>
      </dsp:nvSpPr>
      <dsp:spPr>
        <a:xfrm>
          <a:off x="9125154" y="2175668"/>
          <a:ext cx="0" cy="304593"/>
        </a:xfrm>
        <a:prstGeom prst="line">
          <a:avLst/>
        </a:pr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ECCB9-0FAA-45DA-AF2E-FD58739A037C}">
      <dsp:nvSpPr>
        <dsp:cNvPr id="0" name=""/>
        <dsp:cNvSpPr/>
      </dsp:nvSpPr>
      <dsp:spPr>
        <a:xfrm rot="2700000">
          <a:off x="6810368" y="2141823"/>
          <a:ext cx="67690" cy="6769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3D0FE-25D0-487D-BB2D-F63FD968FD73}">
      <dsp:nvSpPr>
        <dsp:cNvPr id="0" name=""/>
        <dsp:cNvSpPr/>
      </dsp:nvSpPr>
      <dsp:spPr>
        <a:xfrm rot="2700000">
          <a:off x="9091308" y="2141823"/>
          <a:ext cx="67690" cy="6769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CC8A-29D8-4229-94C9-9F112607A738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EE02-F678-4B39-BECD-198E0B82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8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 vs. proposed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70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4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8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5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4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BEE02-F678-4B39-BECD-198E0B828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C471A-DF66-4E28-A3CE-1B62E7AA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A273-EE2B-4643-9A2B-7EF69046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37F83-80E9-4D0D-9AA8-DF15C46B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9C50E-1F4E-4F88-8D12-514BDD6C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AFF74-F88E-47D7-B9D4-7785AA9B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96891-13C4-49EC-ABED-E2FA90CD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48BB7-B099-4C4E-9829-FE7ECACF2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2E48C-BFE6-4B39-9EFB-C81F8462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FE543-C17E-41FE-9F33-61B7D7A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4E22-3AB6-4F5D-BCA6-1B5FBFDF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76ABF-DBEB-4097-B304-EBB4E5E43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D8367-26B4-405C-98D1-ADEB6564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64CF8-E88A-4A17-97E8-01A25FBE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D7F8-A156-4055-B93E-955F51D4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2693-CDA5-48D0-AAC6-B1F5ABC3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5E89-AB48-4C91-9F59-AAF0B457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7865-1C21-4377-85B6-8B1DC363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73F4-747F-482F-86BB-3A1B745F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7B760-E004-4F8A-BEAC-DDBF69E3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264B-59F4-492A-98D2-844F796A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25C3-AA76-4A8C-A280-3A3F4C62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BFF53-B4EC-433E-B235-76E5223E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7C008-4FE9-4501-B933-18C784FA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8461-8338-4214-87AA-C7895741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EC758-9AF1-4A96-BA06-3354055D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7D3B-7274-4112-AE8D-A325076E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8621-162F-4EF6-AF61-577E8D061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FC886-FF5E-404C-8B62-A93E6B858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31299-07B8-47C5-9A91-E802C0FE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DF31E-0DD4-4804-948B-A2F70D90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A91BA-E771-4D48-A4D6-D831833C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6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4D3F-744D-4770-BC05-762C05C2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B34B9-6421-4138-85ED-E603EBD7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99A16-F747-4489-B144-D560AD304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11580-536B-4C62-8CCE-D6EFD7BDC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BB23D-48BB-487C-AF8D-B58D497B9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DE935-EF60-4B4C-939D-31C20EE2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E0E8F-A25A-4955-AA69-1707C574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1A2A8-7582-4ACB-92AC-F6B4D082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497EF-C1DB-47A4-9996-56B2CC50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BBE3F9-E829-49A9-951F-92E0A4B5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0E174-0775-4737-924E-57B839E29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8A9D6-5399-4A7D-ABC9-46D9BB8F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3F9F58-305D-492E-A0D3-0FEF1FBF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70CDA-FDE5-4521-A5E0-EAC536C6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A4326-569A-4A46-A12C-9337CBA6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4C24-45D4-476E-AA97-4E1A9C90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1A23-D863-4657-88D8-999BD92F1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60873-6D8F-4C78-8763-9D2F1374F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5CE4-9F81-4FF8-A72E-21547EFA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659B-E0E3-474B-AFA2-ABFDD1F8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96DA0-171E-490D-8735-08EA2D723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08C0-8AB7-4299-A9B5-7931BBB56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36F8F-AC59-4280-8C09-E079F2A69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68B37-70E9-41E6-9B9B-02E261882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CE6CC-86CB-4FB5-8CBA-7433E1D0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4D6E-59E8-4CAC-B456-8AB3B7B9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33A03-6ED0-4D46-9342-62051E8C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8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1081D-0515-4EDF-B05C-2AEC3E11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F79B8-F274-43A6-AAAC-2650CB961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7F21-B370-4EC8-9275-C39F39779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7B23-7378-4188-86A2-1D5E7613674B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344DB-4C3D-4DD4-89D6-7DB7DE71E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ACD29-9DC3-4F66-ABF4-2B0A98190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3A7E-26A8-47EE-92A0-5AC00FD52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malone@tetoncountywy.gov" TargetMode="External"/><Relationship Id="rId2" Type="http://schemas.openxmlformats.org/officeDocument/2006/relationships/hyperlink" Target="mailto:rrooney@tetoncountywy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ramage@tetoncountywy.gov" TargetMode="External"/><Relationship Id="rId4" Type="http://schemas.openxmlformats.org/officeDocument/2006/relationships/hyperlink" Target="mailto:rhostetter@tetoncountywy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rooney@tetoncountywy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jacksontetonplan.com/31/Land-Development-Regulations" TargetMode="External"/><Relationship Id="rId2" Type="http://schemas.openxmlformats.org/officeDocument/2006/relationships/hyperlink" Target="https://jacksontetonplan.com/390rezo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rooney@tetoncountywy.gov" TargetMode="External"/><Relationship Id="rId4" Type="http://schemas.openxmlformats.org/officeDocument/2006/relationships/hyperlink" Target="http://jacksontetonplan.com/270/Comprehensive-Pla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318-13F0-4803-8EE6-6E988464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999"/>
            <a:ext cx="9144000" cy="2387600"/>
          </a:xfrm>
        </p:spPr>
        <p:txBody>
          <a:bodyPr/>
          <a:lstStyle/>
          <a:p>
            <a:r>
              <a:rPr lang="en-US" dirty="0"/>
              <a:t>390 Residential Rezone</a:t>
            </a:r>
            <a:br>
              <a:rPr lang="en-US" dirty="0"/>
            </a:br>
            <a:r>
              <a:rPr lang="en-US" dirty="0"/>
              <a:t>Informational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C7DB1-9992-4506-990D-FD13D8A30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674"/>
            <a:ext cx="9144000" cy="1655762"/>
          </a:xfrm>
        </p:spPr>
        <p:txBody>
          <a:bodyPr/>
          <a:lstStyle/>
          <a:p>
            <a:r>
              <a:rPr lang="en-US" dirty="0"/>
              <a:t>February 25, 2021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6786EB-2B15-4A7F-9C85-6D7668CE6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0" y="303202"/>
            <a:ext cx="2364509" cy="15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80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12, 2020 Neighborhood Meeting</a:t>
            </a:r>
          </a:p>
          <a:p>
            <a:r>
              <a:rPr lang="en-US" dirty="0"/>
              <a:t>Written Comments</a:t>
            </a:r>
          </a:p>
          <a:p>
            <a:r>
              <a:rPr lang="en-US" dirty="0"/>
              <a:t>December 2020 – January 2021 Online Survey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7CBF889-A9E4-4F6F-8BCC-1B2E2ED0A6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987691"/>
              </p:ext>
            </p:extLst>
          </p:nvPr>
        </p:nvGraphicFramePr>
        <p:xfrm>
          <a:off x="736315" y="169363"/>
          <a:ext cx="10617485" cy="668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2666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Zoning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Preserve riparian areas and permeability</a:t>
            </a:r>
          </a:p>
          <a:p>
            <a:r>
              <a:rPr lang="en-US" dirty="0"/>
              <a:t>Maintain open space and landscape</a:t>
            </a:r>
          </a:p>
          <a:p>
            <a:r>
              <a:rPr lang="en-US" dirty="0"/>
              <a:t>Honor existing development rights</a:t>
            </a:r>
          </a:p>
          <a:p>
            <a:r>
              <a:rPr lang="en-US" dirty="0"/>
              <a:t>Easier to use</a:t>
            </a:r>
          </a:p>
        </p:txBody>
      </p:sp>
    </p:spTree>
    <p:extLst>
      <p:ext uri="{BB962C8B-B14F-4D97-AF65-F5344CB8AC3E}">
        <p14:creationId xmlns:p14="http://schemas.microsoft.com/office/powerpoint/2010/main" val="39554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Neighborhood Residential-1 (NR-1)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Purpose: “Allow for the exercise of property rights in a way that allows for wildlife permeability and the preservation of open space to provide a predominance of landscape over built form.”</a:t>
            </a:r>
          </a:p>
          <a:p>
            <a:r>
              <a:rPr lang="en-US" dirty="0"/>
              <a:t>Use: Detached Single-Family Residential</a:t>
            </a:r>
          </a:p>
          <a:p>
            <a:r>
              <a:rPr lang="en-US" dirty="0"/>
              <a:t>Density: 3-acre minimum lot size</a:t>
            </a:r>
          </a:p>
          <a:p>
            <a:r>
              <a:rPr lang="en-US" dirty="0"/>
              <a:t>Predictability and clarity</a:t>
            </a:r>
          </a:p>
          <a:p>
            <a:r>
              <a:rPr lang="en-US" dirty="0"/>
              <a:t>Flexibility for property owners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3F344A-FDDE-4ACD-8E01-4E56F4CBE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2" y="812799"/>
            <a:ext cx="4509910" cy="583635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DFD308-E945-46D9-B6AB-53A41DF7A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1" y="812800"/>
            <a:ext cx="4509910" cy="583635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3786CDF-6175-4F26-A943-7D8F1357ED9D}"/>
              </a:ext>
            </a:extLst>
          </p:cNvPr>
          <p:cNvSpPr/>
          <p:nvPr/>
        </p:nvSpPr>
        <p:spPr>
          <a:xfrm>
            <a:off x="5601578" y="3241935"/>
            <a:ext cx="1025236" cy="5726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6BE0A-20B4-4120-BD51-35989CD07509}"/>
              </a:ext>
            </a:extLst>
          </p:cNvPr>
          <p:cNvSpPr txBox="1"/>
          <p:nvPr/>
        </p:nvSpPr>
        <p:spPr>
          <a:xfrm>
            <a:off x="2041236" y="517236"/>
            <a:ext cx="158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Zoning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7A9283-5944-4466-8356-FD4EC4807F5C}"/>
              </a:ext>
            </a:extLst>
          </p:cNvPr>
          <p:cNvSpPr txBox="1"/>
          <p:nvPr/>
        </p:nvSpPr>
        <p:spPr>
          <a:xfrm>
            <a:off x="8567061" y="517236"/>
            <a:ext cx="175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Zoning</a:t>
            </a:r>
          </a:p>
        </p:txBody>
      </p:sp>
    </p:spTree>
    <p:extLst>
      <p:ext uri="{BB962C8B-B14F-4D97-AF65-F5344CB8AC3E}">
        <p14:creationId xmlns:p14="http://schemas.microsoft.com/office/powerpoint/2010/main" val="12439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What’s Changing? (Residential)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55CEAE4F-DB2E-4A5B-8CF3-7BC25972C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915629"/>
              </p:ext>
            </p:extLst>
          </p:nvPr>
        </p:nvGraphicFramePr>
        <p:xfrm>
          <a:off x="607289" y="1690688"/>
          <a:ext cx="10977420" cy="47690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88710">
                  <a:extLst>
                    <a:ext uri="{9D8B030D-6E8A-4147-A177-3AD203B41FA5}">
                      <a16:colId xmlns:a16="http://schemas.microsoft.com/office/drawing/2014/main" val="1022112932"/>
                    </a:ext>
                  </a:extLst>
                </a:gridCol>
                <a:gridCol w="5488710">
                  <a:extLst>
                    <a:ext uri="{9D8B030D-6E8A-4147-A177-3AD203B41FA5}">
                      <a16:colId xmlns:a16="http://schemas.microsoft.com/office/drawing/2014/main" val="1152678029"/>
                    </a:ext>
                  </a:extLst>
                </a:gridCol>
              </a:tblGrid>
              <a:tr h="242511">
                <a:tc>
                  <a:txBody>
                    <a:bodyPr/>
                    <a:lstStyle/>
                    <a:p>
                      <a:r>
                        <a:rPr lang="en-US" sz="2400" b="1" dirty="0"/>
                        <a:t>Same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Changed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910"/>
                  </a:ext>
                </a:extLst>
              </a:tr>
              <a:tr h="418580">
                <a:tc>
                  <a:txBody>
                    <a:bodyPr/>
                    <a:lstStyle/>
                    <a:p>
                      <a:r>
                        <a:rPr lang="en-US"/>
                        <a:t>Environmental &amp; Scenic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/>
                        <a:t>Maximum Site Development (more flexible)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340335"/>
                  </a:ext>
                </a:extLst>
              </a:tr>
              <a:tr h="418580">
                <a:tc>
                  <a:txBody>
                    <a:bodyPr/>
                    <a:lstStyle/>
                    <a:p>
                      <a:r>
                        <a:rPr lang="en-US"/>
                        <a:t>Fencing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u="none" dirty="0"/>
                        <a:t>Maximum Floor Area (more flexible)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468729"/>
                  </a:ext>
                </a:extLst>
              </a:tr>
              <a:tr h="418580">
                <a:tc>
                  <a:txBody>
                    <a:bodyPr/>
                    <a:lstStyle/>
                    <a:p>
                      <a:r>
                        <a:rPr lang="en-US"/>
                        <a:t>Grading, Erosion &amp; Stormwater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u="none" dirty="0"/>
                        <a:t>Land Division (simplified)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04736"/>
                  </a:ext>
                </a:extLst>
              </a:tr>
              <a:tr h="418580">
                <a:tc>
                  <a:txBody>
                    <a:bodyPr/>
                    <a:lstStyle/>
                    <a:p>
                      <a:r>
                        <a:rPr lang="en-US"/>
                        <a:t>Natural Hazard Protection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Site Development Setbacks (simplified)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02130"/>
                  </a:ext>
                </a:extLst>
              </a:tr>
              <a:tr h="418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Lighting &amp; Noise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Allowed Uses (remove Outdoor Recreation)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71679"/>
                  </a:ext>
                </a:extLst>
              </a:tr>
              <a:tr h="390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Structure 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Signs (simplified)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69907"/>
                  </a:ext>
                </a:extLst>
              </a:tr>
              <a:tr h="18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Structure Setbacks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258531"/>
                  </a:ext>
                </a:extLst>
              </a:tr>
              <a:tr h="242511">
                <a:tc>
                  <a:txBody>
                    <a:bodyPr/>
                    <a:lstStyle/>
                    <a:p>
                      <a:r>
                        <a:rPr lang="en-US"/>
                        <a:t>Landscaping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5094"/>
                  </a:ext>
                </a:extLst>
              </a:tr>
              <a:tr h="242511">
                <a:tc>
                  <a:txBody>
                    <a:bodyPr/>
                    <a:lstStyle/>
                    <a:p>
                      <a:r>
                        <a:rPr lang="en-US"/>
                        <a:t>Required Physical Development 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76440"/>
                  </a:ext>
                </a:extLst>
              </a:tr>
              <a:tr h="242511">
                <a:tc>
                  <a:txBody>
                    <a:bodyPr/>
                    <a:lstStyle/>
                    <a:p>
                      <a:r>
                        <a:rPr lang="en-US"/>
                        <a:t>Infrastructure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35847"/>
                  </a:ext>
                </a:extLst>
              </a:tr>
              <a:tr h="242511">
                <a:tc>
                  <a:txBody>
                    <a:bodyPr/>
                    <a:lstStyle/>
                    <a:p>
                      <a:r>
                        <a:rPr lang="en-US"/>
                        <a:t>Operational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10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2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Maximum Site Development + Floor Area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18D7BA-95C2-4E13-B503-9F9914BC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82" y="1825625"/>
            <a:ext cx="5732318" cy="2090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Added flexibility</a:t>
            </a:r>
          </a:p>
          <a:p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2BC72F-FB83-4B3E-A20E-4D180B052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r="22627"/>
          <a:stretch/>
        </p:blipFill>
        <p:spPr>
          <a:xfrm>
            <a:off x="-95875" y="1027905"/>
            <a:ext cx="6808096" cy="4643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11523-1B07-42D4-A1C5-EF1ACF8B8005}"/>
              </a:ext>
            </a:extLst>
          </p:cNvPr>
          <p:cNvSpPr txBox="1"/>
          <p:nvPr/>
        </p:nvSpPr>
        <p:spPr>
          <a:xfrm>
            <a:off x="2022763" y="4864450"/>
            <a:ext cx="360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Area: 100,000sf (2.3 acres)</a:t>
            </a:r>
          </a:p>
          <a:p>
            <a:r>
              <a:rPr lang="en-US" dirty="0"/>
              <a:t>Encumbered with ROW easement</a:t>
            </a:r>
          </a:p>
        </p:txBody>
      </p:sp>
    </p:spTree>
    <p:extLst>
      <p:ext uri="{BB962C8B-B14F-4D97-AF65-F5344CB8AC3E}">
        <p14:creationId xmlns:p14="http://schemas.microsoft.com/office/powerpoint/2010/main" val="385363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Maximum Site Development + Floor Area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18D7BA-95C2-4E13-B503-9F9914BC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82" y="1825625"/>
            <a:ext cx="5110018" cy="2090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r>
              <a:rPr lang="en-US" dirty="0"/>
              <a:t>Lot Area: 100,000sf (2.3 acres)</a:t>
            </a:r>
          </a:p>
          <a:p>
            <a:r>
              <a:rPr lang="en-US" dirty="0"/>
              <a:t>Encumbered with ROW easement</a:t>
            </a:r>
          </a:p>
          <a:p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2BC72F-FB83-4B3E-A20E-4D180B052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r="22627"/>
          <a:stretch/>
        </p:blipFill>
        <p:spPr>
          <a:xfrm>
            <a:off x="-95875" y="1027905"/>
            <a:ext cx="6808096" cy="4643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11523-1B07-42D4-A1C5-EF1ACF8B8005}"/>
              </a:ext>
            </a:extLst>
          </p:cNvPr>
          <p:cNvSpPr txBox="1"/>
          <p:nvPr/>
        </p:nvSpPr>
        <p:spPr>
          <a:xfrm>
            <a:off x="2022763" y="4864450"/>
            <a:ext cx="360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Area: 100,000sf (2.3 acres)</a:t>
            </a:r>
          </a:p>
          <a:p>
            <a:r>
              <a:rPr lang="en-US" dirty="0"/>
              <a:t>Encumbered with ROW easement</a:t>
            </a:r>
          </a:p>
        </p:txBody>
      </p:sp>
    </p:spTree>
    <p:extLst>
      <p:ext uri="{BB962C8B-B14F-4D97-AF65-F5344CB8AC3E}">
        <p14:creationId xmlns:p14="http://schemas.microsoft.com/office/powerpoint/2010/main" val="229610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Maximum Site Development + Floor Area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18D7BA-95C2-4E13-B503-9F9914BC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82" y="1825625"/>
            <a:ext cx="5948218" cy="2090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Current Allowance (NC-TC)</a:t>
            </a:r>
          </a:p>
          <a:p>
            <a:r>
              <a:rPr lang="en-US" dirty="0"/>
              <a:t>Max. Floor Area : 6,500sf</a:t>
            </a:r>
          </a:p>
          <a:p>
            <a:r>
              <a:rPr lang="en-US" dirty="0"/>
              <a:t>Max. Site Development : 14,500sf</a:t>
            </a:r>
          </a:p>
          <a:p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2BC72F-FB83-4B3E-A20E-4D180B052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r="22627"/>
          <a:stretch/>
        </p:blipFill>
        <p:spPr>
          <a:xfrm>
            <a:off x="-95875" y="1027905"/>
            <a:ext cx="6808096" cy="4643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11523-1B07-42D4-A1C5-EF1ACF8B8005}"/>
              </a:ext>
            </a:extLst>
          </p:cNvPr>
          <p:cNvSpPr txBox="1"/>
          <p:nvPr/>
        </p:nvSpPr>
        <p:spPr>
          <a:xfrm>
            <a:off x="2022762" y="4864450"/>
            <a:ext cx="6262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Lot Area: 100,000sf – 19,000sf = 81,000sf (1.9 acres) </a:t>
            </a:r>
          </a:p>
          <a:p>
            <a:r>
              <a:rPr lang="en-US" dirty="0"/>
              <a:t>Encumbered with ROW easement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1A53D0-51A6-4CEF-8201-EE58284F719C}"/>
              </a:ext>
            </a:extLst>
          </p:cNvPr>
          <p:cNvSpPr/>
          <p:nvPr/>
        </p:nvSpPr>
        <p:spPr>
          <a:xfrm>
            <a:off x="508000" y="2623128"/>
            <a:ext cx="1681018" cy="1819564"/>
          </a:xfrm>
          <a:custGeom>
            <a:avLst/>
            <a:gdLst>
              <a:gd name="connsiteX0" fmla="*/ 914400 w 1671782"/>
              <a:gd name="connsiteY0" fmla="*/ 0 h 1801091"/>
              <a:gd name="connsiteX1" fmla="*/ 1671782 w 1671782"/>
              <a:gd name="connsiteY1" fmla="*/ 9237 h 1801091"/>
              <a:gd name="connsiteX2" fmla="*/ 1062182 w 1671782"/>
              <a:gd name="connsiteY2" fmla="*/ 1782618 h 1801091"/>
              <a:gd name="connsiteX3" fmla="*/ 0 w 1671782"/>
              <a:gd name="connsiteY3" fmla="*/ 1801091 h 1801091"/>
              <a:gd name="connsiteX4" fmla="*/ 914400 w 1671782"/>
              <a:gd name="connsiteY4" fmla="*/ 0 h 1801091"/>
              <a:gd name="connsiteX0" fmla="*/ 914400 w 1671782"/>
              <a:gd name="connsiteY0" fmla="*/ 0 h 1810327"/>
              <a:gd name="connsiteX1" fmla="*/ 1671782 w 1671782"/>
              <a:gd name="connsiteY1" fmla="*/ 9237 h 1810327"/>
              <a:gd name="connsiteX2" fmla="*/ 1043709 w 1671782"/>
              <a:gd name="connsiteY2" fmla="*/ 1810327 h 1810327"/>
              <a:gd name="connsiteX3" fmla="*/ 0 w 1671782"/>
              <a:gd name="connsiteY3" fmla="*/ 1801091 h 1810327"/>
              <a:gd name="connsiteX4" fmla="*/ 914400 w 1671782"/>
              <a:gd name="connsiteY4" fmla="*/ 0 h 1810327"/>
              <a:gd name="connsiteX0" fmla="*/ 923636 w 1681018"/>
              <a:gd name="connsiteY0" fmla="*/ 0 h 1819564"/>
              <a:gd name="connsiteX1" fmla="*/ 1681018 w 1681018"/>
              <a:gd name="connsiteY1" fmla="*/ 9237 h 1819564"/>
              <a:gd name="connsiteX2" fmla="*/ 1052945 w 1681018"/>
              <a:gd name="connsiteY2" fmla="*/ 1810327 h 1819564"/>
              <a:gd name="connsiteX3" fmla="*/ 0 w 1681018"/>
              <a:gd name="connsiteY3" fmla="*/ 1819564 h 1819564"/>
              <a:gd name="connsiteX4" fmla="*/ 923636 w 1681018"/>
              <a:gd name="connsiteY4" fmla="*/ 0 h 181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018" h="1819564">
                <a:moveTo>
                  <a:pt x="923636" y="0"/>
                </a:moveTo>
                <a:lnTo>
                  <a:pt x="1681018" y="9237"/>
                </a:lnTo>
                <a:lnTo>
                  <a:pt x="1052945" y="1810327"/>
                </a:lnTo>
                <a:lnTo>
                  <a:pt x="0" y="1819564"/>
                </a:lnTo>
                <a:lnTo>
                  <a:pt x="923636" y="0"/>
                </a:lnTo>
                <a:close/>
              </a:path>
            </a:pathLst>
          </a:custGeom>
          <a:pattFill prst="openDmnd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3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06D0331-2D21-460B-BCC5-503F272D8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22628"/>
          <a:stretch/>
        </p:blipFill>
        <p:spPr>
          <a:xfrm>
            <a:off x="-95875" y="1027906"/>
            <a:ext cx="6808096" cy="4643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Maximum Site Development + Floor Area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18D7BA-95C2-4E13-B503-9F9914BC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782" y="1825625"/>
            <a:ext cx="58085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Proposed Allowance (NR-1)</a:t>
            </a:r>
          </a:p>
          <a:p>
            <a:r>
              <a:rPr lang="en-US" dirty="0"/>
              <a:t>Max. Floor Area: 7,100sf</a:t>
            </a:r>
          </a:p>
          <a:p>
            <a:r>
              <a:rPr lang="en-US" dirty="0"/>
              <a:t>Max. Site Development: 16,600sf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A11523-1B07-42D4-A1C5-EF1ACF8B8005}"/>
              </a:ext>
            </a:extLst>
          </p:cNvPr>
          <p:cNvSpPr txBox="1"/>
          <p:nvPr/>
        </p:nvSpPr>
        <p:spPr>
          <a:xfrm>
            <a:off x="2022763" y="4864450"/>
            <a:ext cx="3602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Lot Area: 100,000sf (2.3 acres)</a:t>
            </a:r>
          </a:p>
          <a:p>
            <a:r>
              <a:rPr lang="en-US" dirty="0"/>
              <a:t>Encumbered with ROW easement</a:t>
            </a:r>
          </a:p>
        </p:txBody>
      </p:sp>
    </p:spTree>
    <p:extLst>
      <p:ext uri="{BB962C8B-B14F-4D97-AF65-F5344CB8AC3E}">
        <p14:creationId xmlns:p14="http://schemas.microsoft.com/office/powerpoint/2010/main" val="39636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+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Rian Rooney, Associate Long-Range Planner</a:t>
            </a:r>
          </a:p>
          <a:p>
            <a:pPr lvl="1"/>
            <a:r>
              <a:rPr lang="en-US" dirty="0">
                <a:hlinkClick r:id="rId2"/>
              </a:rPr>
              <a:t>rrooney@tetoncountywy.gov</a:t>
            </a:r>
            <a:endParaRPr lang="en-US" dirty="0"/>
          </a:p>
          <a:p>
            <a:r>
              <a:rPr lang="en-US" dirty="0"/>
              <a:t>Kristi Malone, Senior Long-Range Planner</a:t>
            </a:r>
          </a:p>
          <a:p>
            <a:pPr lvl="1"/>
            <a:r>
              <a:rPr lang="en-US" dirty="0">
                <a:hlinkClick r:id="rId3"/>
              </a:rPr>
              <a:t>kmalone@tetoncountywy.gov</a:t>
            </a:r>
            <a:r>
              <a:rPr lang="en-US" dirty="0"/>
              <a:t> </a:t>
            </a:r>
          </a:p>
          <a:p>
            <a:r>
              <a:rPr lang="en-US" dirty="0"/>
              <a:t>Ryan Hostetter, Principal Long-Range Planner</a:t>
            </a:r>
          </a:p>
          <a:p>
            <a:pPr lvl="1"/>
            <a:r>
              <a:rPr lang="en-US" dirty="0">
                <a:hlinkClick r:id="rId4"/>
              </a:rPr>
              <a:t>rhostetter@tetoncountywy.gov</a:t>
            </a:r>
            <a:endParaRPr lang="en-US" dirty="0"/>
          </a:p>
          <a:p>
            <a:r>
              <a:rPr lang="en-US" dirty="0"/>
              <a:t>Amy Ramage, Teton County Engineer</a:t>
            </a:r>
          </a:p>
          <a:p>
            <a:pPr lvl="1"/>
            <a:r>
              <a:rPr lang="en-US" dirty="0">
                <a:hlinkClick r:id="rId5"/>
              </a:rPr>
              <a:t>aramage@tetoncountywy.gov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6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/>
              <a:t>Land Division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NC-TC</a:t>
            </a:r>
          </a:p>
          <a:p>
            <a:r>
              <a:rPr lang="en-US" dirty="0"/>
              <a:t>1978 Land Use Map</a:t>
            </a:r>
          </a:p>
          <a:p>
            <a:r>
              <a:rPr lang="en-US" dirty="0"/>
              <a:t>3/6-acre minimum lot size</a:t>
            </a:r>
          </a:p>
          <a:p>
            <a:r>
              <a:rPr lang="en-US" dirty="0"/>
              <a:t>Requires groundwater measurement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73E9C-BD28-4B0A-9786-CA372F6F2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48" y="365124"/>
            <a:ext cx="4757652" cy="6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/>
              <a:t>Land Division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</a:t>
            </a:r>
          </a:p>
          <a:p>
            <a:r>
              <a:rPr lang="en-US" dirty="0"/>
              <a:t>No measurement required</a:t>
            </a:r>
          </a:p>
          <a:p>
            <a:r>
              <a:rPr lang="en-US" dirty="0"/>
              <a:t>3-acre minimum lot size</a:t>
            </a:r>
          </a:p>
          <a:p>
            <a:pPr lvl="1"/>
            <a:r>
              <a:rPr lang="en-US" dirty="0"/>
              <a:t>Wildlife permeability</a:t>
            </a:r>
          </a:p>
          <a:p>
            <a:pPr lvl="1"/>
            <a:r>
              <a:rPr lang="en-US" dirty="0"/>
              <a:t>Traffic impacts</a:t>
            </a:r>
          </a:p>
          <a:p>
            <a:pPr lvl="1"/>
            <a:r>
              <a:rPr lang="en-US" dirty="0"/>
              <a:t>Water quality</a:t>
            </a:r>
          </a:p>
          <a:p>
            <a:r>
              <a:rPr lang="en-US" dirty="0"/>
              <a:t>Four parcels are 6+ acres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38BCA-4BFB-410E-9BAE-E12899EA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48" y="365124"/>
            <a:ext cx="4757652" cy="6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7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Site Development Setbacks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 and rear setbacks unchanged</a:t>
            </a:r>
          </a:p>
          <a:p>
            <a:r>
              <a:rPr lang="en-US" dirty="0"/>
              <a:t>Street setback NC-TC</a:t>
            </a:r>
          </a:p>
          <a:p>
            <a:pPr lvl="1"/>
            <a:r>
              <a:rPr lang="en-US" dirty="0"/>
              <a:t>“40% of lineal frontage: 1/2 the structure setback”</a:t>
            </a:r>
          </a:p>
          <a:p>
            <a:pPr lvl="1"/>
            <a:r>
              <a:rPr lang="en-US" dirty="0"/>
              <a:t>“60% of lineal frontage: structure setback”</a:t>
            </a:r>
          </a:p>
        </p:txBody>
      </p:sp>
    </p:spTree>
    <p:extLst>
      <p:ext uri="{BB962C8B-B14F-4D97-AF65-F5344CB8AC3E}">
        <p14:creationId xmlns:p14="http://schemas.microsoft.com/office/powerpoint/2010/main" val="2407368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Site Development Setbacks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Side and rear setbacks unchanged</a:t>
            </a:r>
          </a:p>
          <a:p>
            <a:r>
              <a:rPr lang="en-US" dirty="0"/>
              <a:t>Street setback NR-1</a:t>
            </a:r>
          </a:p>
          <a:p>
            <a:pPr lvl="1"/>
            <a:r>
              <a:rPr lang="en-US" dirty="0"/>
              <a:t>Simplified to current minimum</a:t>
            </a:r>
          </a:p>
          <a:p>
            <a:pPr lvl="1"/>
            <a:r>
              <a:rPr lang="en-US" sz="2400" b="0" i="0" u="none" strike="noStrike" baseline="0" dirty="0">
                <a:solidFill>
                  <a:srgbClr val="000000"/>
                </a:solidFill>
                <a:latin typeface="Helvetica LT Std Light"/>
              </a:rPr>
              <a:t>&lt;</a:t>
            </a:r>
            <a:r>
              <a:rPr lang="en-US" dirty="0"/>
              <a:t>3 acres: 12.5’</a:t>
            </a:r>
          </a:p>
          <a:p>
            <a:pPr lvl="1"/>
            <a:r>
              <a:rPr lang="en-US" dirty="0"/>
              <a:t>≥3 acres: 25’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3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Outdoor Recreation removed as an allowed, conditional use</a:t>
            </a:r>
          </a:p>
          <a:p>
            <a:pPr lvl="1"/>
            <a:r>
              <a:rPr lang="en-US" dirty="0"/>
              <a:t>Equestrian centers, outdoor reception sites, golf courses, ski areas etc.</a:t>
            </a:r>
          </a:p>
          <a:p>
            <a:pPr lvl="1"/>
            <a:r>
              <a:rPr lang="en-US" dirty="0"/>
              <a:t>More appropriate for rural areas with large lots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3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Signs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</a:t>
            </a:r>
          </a:p>
          <a:p>
            <a:r>
              <a:rPr lang="en-US" dirty="0"/>
              <a:t>Current NC-TC Allowance</a:t>
            </a:r>
          </a:p>
          <a:p>
            <a:pPr lvl="1"/>
            <a:r>
              <a:rPr lang="en-US" dirty="0"/>
              <a:t>Varies: commercial vs. residential, &lt;3 acres vs. ≥3 acres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40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Signs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</a:t>
            </a:r>
          </a:p>
          <a:p>
            <a:r>
              <a:rPr lang="en-US" dirty="0"/>
              <a:t>Current NC-TC Allowance</a:t>
            </a:r>
          </a:p>
          <a:p>
            <a:pPr lvl="1"/>
            <a:r>
              <a:rPr lang="en-US" dirty="0"/>
              <a:t>Varies: commercial vs. </a:t>
            </a:r>
            <a:r>
              <a:rPr lang="en-US" u="sng" dirty="0"/>
              <a:t>residential</a:t>
            </a:r>
            <a:r>
              <a:rPr lang="en-US" dirty="0"/>
              <a:t>, &lt;3 acres vs. </a:t>
            </a:r>
            <a:r>
              <a:rPr lang="en-US" u="sng" dirty="0"/>
              <a:t>≥3 acres</a:t>
            </a:r>
          </a:p>
          <a:p>
            <a:r>
              <a:rPr lang="en-US" dirty="0"/>
              <a:t>Proposed NR-1 Allowance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Signs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Simplified</a:t>
            </a:r>
          </a:p>
          <a:p>
            <a:r>
              <a:rPr lang="en-US" dirty="0"/>
              <a:t>Current NC-TC Allowance</a:t>
            </a:r>
          </a:p>
          <a:p>
            <a:pPr lvl="1"/>
            <a:r>
              <a:rPr lang="en-US" dirty="0"/>
              <a:t>Varies: commercial vs. </a:t>
            </a:r>
            <a:r>
              <a:rPr lang="en-US" u="sng" dirty="0"/>
              <a:t>residential</a:t>
            </a:r>
            <a:r>
              <a:rPr lang="en-US" dirty="0"/>
              <a:t>, &lt;3 acres vs. </a:t>
            </a:r>
            <a:r>
              <a:rPr lang="en-US" u="sng" dirty="0"/>
              <a:t>≥3 acres</a:t>
            </a:r>
          </a:p>
          <a:p>
            <a:r>
              <a:rPr lang="en-US" dirty="0"/>
              <a:t>Proposed NR-1 Allowance</a:t>
            </a:r>
          </a:p>
          <a:p>
            <a:pPr lvl="1"/>
            <a:r>
              <a:rPr lang="en-US" dirty="0"/>
              <a:t>1 rustic freestanding sign or 1 wall sign</a:t>
            </a:r>
          </a:p>
          <a:p>
            <a:pPr lvl="1"/>
            <a:r>
              <a:rPr lang="en-US" dirty="0"/>
              <a:t>Height: 4 feet</a:t>
            </a:r>
          </a:p>
          <a:p>
            <a:pPr lvl="1"/>
            <a:r>
              <a:rPr lang="en-US" dirty="0"/>
              <a:t>Area: 4 sf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16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52A82CA-570D-4D35-B958-D7CC277E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1" y="365125"/>
            <a:ext cx="10515600" cy="1325563"/>
          </a:xfrm>
        </p:spPr>
        <p:txBody>
          <a:bodyPr/>
          <a:lstStyle/>
          <a:p>
            <a:r>
              <a:rPr lang="en-US" dirty="0"/>
              <a:t>Summary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24BF4-94AD-45E3-9B68-9D0DEE06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Residential</a:t>
            </a:r>
          </a:p>
          <a:p>
            <a:r>
              <a:rPr lang="en-US" dirty="0"/>
              <a:t>Flexibility for site development and floor area; easier to calculate</a:t>
            </a:r>
          </a:p>
          <a:p>
            <a:r>
              <a:rPr lang="en-US" dirty="0"/>
              <a:t>Land division: 3 acre minimum</a:t>
            </a:r>
          </a:p>
          <a:p>
            <a:r>
              <a:rPr lang="en-US" dirty="0"/>
              <a:t>Site development street setback simplified</a:t>
            </a:r>
          </a:p>
          <a:p>
            <a:r>
              <a:rPr lang="en-US" dirty="0"/>
              <a:t>Removed Outdoor Recreation</a:t>
            </a:r>
          </a:p>
          <a:p>
            <a:r>
              <a:rPr lang="en-US" dirty="0"/>
              <a:t>Allowed signage simplified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/>
              <a:t>Commercial/Nonresidential</a:t>
            </a:r>
          </a:p>
          <a:p>
            <a:r>
              <a:rPr lang="en-US" dirty="0"/>
              <a:t>Varies by site</a:t>
            </a:r>
          </a:p>
          <a:p>
            <a:r>
              <a:rPr lang="en-US" dirty="0"/>
              <a:t>Let’s talk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68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C079E8-DFF8-44DC-B634-096B2386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Still a draft</a:t>
            </a:r>
          </a:p>
          <a:p>
            <a:r>
              <a:rPr lang="en-US" dirty="0">
                <a:sym typeface="Wingdings" panose="05000000000000000000" pitchFamily="2" charset="2"/>
              </a:rPr>
              <a:t>March 22, 2021: Planning Commission</a:t>
            </a:r>
          </a:p>
          <a:p>
            <a:r>
              <a:rPr lang="en-US" dirty="0">
                <a:sym typeface="Wingdings" panose="05000000000000000000" pitchFamily="2" charset="2"/>
              </a:rPr>
              <a:t>April 13, 2021: Board of County Commissioners</a:t>
            </a:r>
          </a:p>
          <a:p>
            <a:r>
              <a:rPr lang="en-US" dirty="0">
                <a:sym typeface="Wingdings" panose="05000000000000000000" pitchFamily="2" charset="2"/>
              </a:rPr>
              <a:t>Please send public comment to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rrooney@tetoncountywy.gov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2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  <a:p>
            <a:r>
              <a:rPr lang="en-US" dirty="0"/>
              <a:t>Introducing Neighborhood Residential-1 (NR-1)</a:t>
            </a:r>
          </a:p>
          <a:p>
            <a:r>
              <a:rPr lang="en-US" dirty="0"/>
              <a:t>What’s Changing? 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93284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C079E8-DFF8-44DC-B634-096B2386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Project page: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jacksontetonplan.com/390rezone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Teton County Land Development Regulations: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jacksontetonplan.com/31/Land-Development-Regulations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Jackson/Teton County Comprehensive Plan: </a:t>
            </a:r>
            <a:r>
              <a:rPr lang="en-US" dirty="0">
                <a:sym typeface="Wingdings" panose="05000000000000000000" pitchFamily="2" charset="2"/>
                <a:hlinkClick r:id="rId4"/>
              </a:rPr>
              <a:t>jacksontetonplan.com/270/Comprehensive-Plan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Contact Information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Rian Rooney, Associate Long-Range Planner</a:t>
            </a:r>
          </a:p>
          <a:p>
            <a:pPr lvl="1"/>
            <a:r>
              <a:rPr lang="en-US" dirty="0">
                <a:sym typeface="Wingdings" panose="05000000000000000000" pitchFamily="2" charset="2"/>
                <a:hlinkClick r:id="rId5"/>
              </a:rPr>
              <a:t>rrooney@tetoncountywy.gov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307-733-3959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24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C079E8-DFF8-44DC-B634-096B23865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dirty="0"/>
              <a:t>How We Got Here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3A2113-45E5-4953-AE1B-8D8DB1D44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469342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4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BC25-3347-4F35-9F5B-04D729F0C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“</a:t>
            </a:r>
            <a:r>
              <a:rPr lang="en-US" sz="4400" b="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Their purpose is to implement the Jackson/Teton County Comprehensive Plan and promote the health, safety, and general welfare of the present and future inhabitants of the community.”</a:t>
            </a:r>
          </a:p>
          <a:p>
            <a:pPr marL="0" indent="0">
              <a:buNone/>
            </a:pPr>
            <a:r>
              <a:rPr lang="en-US" sz="4400" i="1" dirty="0">
                <a:solidFill>
                  <a:srgbClr val="373737"/>
                </a:solidFill>
                <a:latin typeface="Arial" panose="020B0604020202020204" pitchFamily="34" charset="0"/>
              </a:rPr>
              <a:t>				</a:t>
            </a:r>
            <a:r>
              <a:rPr lang="en-US" sz="4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Teton County LDRs Division 1.3.</a:t>
            </a: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9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C5672F-1953-42A2-B035-DC5F9220672A}"/>
              </a:ext>
            </a:extLst>
          </p:cNvPr>
          <p:cNvGrpSpPr/>
          <p:nvPr/>
        </p:nvGrpSpPr>
        <p:grpSpPr>
          <a:xfrm>
            <a:off x="3126345" y="0"/>
            <a:ext cx="9065655" cy="6858000"/>
            <a:chOff x="3126345" y="0"/>
            <a:chExt cx="9065655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29893F-2B27-413F-9B31-6546BD5B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6345" y="0"/>
              <a:ext cx="9065655" cy="6858000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5DDD075-5D43-4FE2-AFB5-EADEB06FD356}"/>
                </a:ext>
              </a:extLst>
            </p:cNvPr>
            <p:cNvSpPr/>
            <p:nvPr/>
          </p:nvSpPr>
          <p:spPr>
            <a:xfrm>
              <a:off x="9689102" y="2189017"/>
              <a:ext cx="953004" cy="4098767"/>
            </a:xfrm>
            <a:custGeom>
              <a:avLst/>
              <a:gdLst>
                <a:gd name="connsiteX0" fmla="*/ 0 w 739739"/>
                <a:gd name="connsiteY0" fmla="*/ 3873358 h 3873358"/>
                <a:gd name="connsiteX1" fmla="*/ 61645 w 739739"/>
                <a:gd name="connsiteY1" fmla="*/ 10275 h 3873358"/>
                <a:gd name="connsiteX2" fmla="*/ 739739 w 739739"/>
                <a:gd name="connsiteY2" fmla="*/ 0 h 3873358"/>
                <a:gd name="connsiteX3" fmla="*/ 657546 w 739739"/>
                <a:gd name="connsiteY3" fmla="*/ 2876764 h 3873358"/>
                <a:gd name="connsiteX4" fmla="*/ 0 w 739739"/>
                <a:gd name="connsiteY4" fmla="*/ 3873358 h 3873358"/>
                <a:gd name="connsiteX0" fmla="*/ 0 w 739739"/>
                <a:gd name="connsiteY0" fmla="*/ 3873358 h 3873358"/>
                <a:gd name="connsiteX1" fmla="*/ 61645 w 739739"/>
                <a:gd name="connsiteY1" fmla="*/ 10275 h 3873358"/>
                <a:gd name="connsiteX2" fmla="*/ 739739 w 739739"/>
                <a:gd name="connsiteY2" fmla="*/ 0 h 3873358"/>
                <a:gd name="connsiteX3" fmla="*/ 657546 w 739739"/>
                <a:gd name="connsiteY3" fmla="*/ 2642734 h 3873358"/>
                <a:gd name="connsiteX4" fmla="*/ 0 w 739739"/>
                <a:gd name="connsiteY4" fmla="*/ 3873358 h 3873358"/>
                <a:gd name="connsiteX0" fmla="*/ 0 w 739739"/>
                <a:gd name="connsiteY0" fmla="*/ 3873358 h 3873358"/>
                <a:gd name="connsiteX1" fmla="*/ 61645 w 739739"/>
                <a:gd name="connsiteY1" fmla="*/ 10275 h 3873358"/>
                <a:gd name="connsiteX2" fmla="*/ 739739 w 739739"/>
                <a:gd name="connsiteY2" fmla="*/ 0 h 3873358"/>
                <a:gd name="connsiteX3" fmla="*/ 701907 w 739739"/>
                <a:gd name="connsiteY3" fmla="*/ 2507716 h 3873358"/>
                <a:gd name="connsiteX4" fmla="*/ 0 w 739739"/>
                <a:gd name="connsiteY4" fmla="*/ 3873358 h 3873358"/>
                <a:gd name="connsiteX0" fmla="*/ 0 w 739739"/>
                <a:gd name="connsiteY0" fmla="*/ 3873358 h 3873358"/>
                <a:gd name="connsiteX1" fmla="*/ 61645 w 739739"/>
                <a:gd name="connsiteY1" fmla="*/ 10275 h 3873358"/>
                <a:gd name="connsiteX2" fmla="*/ 739739 w 739739"/>
                <a:gd name="connsiteY2" fmla="*/ 0 h 3873358"/>
                <a:gd name="connsiteX3" fmla="*/ 701907 w 739739"/>
                <a:gd name="connsiteY3" fmla="*/ 2507716 h 3873358"/>
                <a:gd name="connsiteX4" fmla="*/ 354990 w 739739"/>
                <a:gd name="connsiteY4" fmla="*/ 3179054 h 3873358"/>
                <a:gd name="connsiteX5" fmla="*/ 0 w 739739"/>
                <a:gd name="connsiteY5" fmla="*/ 3873358 h 3873358"/>
                <a:gd name="connsiteX0" fmla="*/ 0 w 739739"/>
                <a:gd name="connsiteY0" fmla="*/ 3873358 h 3873358"/>
                <a:gd name="connsiteX1" fmla="*/ 61645 w 739739"/>
                <a:gd name="connsiteY1" fmla="*/ 10275 h 3873358"/>
                <a:gd name="connsiteX2" fmla="*/ 739739 w 739739"/>
                <a:gd name="connsiteY2" fmla="*/ 0 h 3873358"/>
                <a:gd name="connsiteX3" fmla="*/ 701907 w 739739"/>
                <a:gd name="connsiteY3" fmla="*/ 2507716 h 3873358"/>
                <a:gd name="connsiteX4" fmla="*/ 332810 w 739739"/>
                <a:gd name="connsiteY4" fmla="*/ 3458090 h 3873358"/>
                <a:gd name="connsiteX5" fmla="*/ 0 w 739739"/>
                <a:gd name="connsiteY5" fmla="*/ 3873358 h 387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739" h="3873358">
                  <a:moveTo>
                    <a:pt x="0" y="3873358"/>
                  </a:moveTo>
                  <a:lnTo>
                    <a:pt x="61645" y="10275"/>
                  </a:lnTo>
                  <a:lnTo>
                    <a:pt x="739739" y="0"/>
                  </a:lnTo>
                  <a:lnTo>
                    <a:pt x="701907" y="2507716"/>
                  </a:lnTo>
                  <a:lnTo>
                    <a:pt x="332810" y="3458090"/>
                  </a:lnTo>
                  <a:lnTo>
                    <a:pt x="0" y="3873358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592A85-E9CB-44F9-8D2F-79FB47FBFFCC}"/>
              </a:ext>
            </a:extLst>
          </p:cNvPr>
          <p:cNvSpPr txBox="1"/>
          <p:nvPr/>
        </p:nvSpPr>
        <p:spPr>
          <a:xfrm>
            <a:off x="210623" y="2752725"/>
            <a:ext cx="2808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WHERE?</a:t>
            </a:r>
          </a:p>
        </p:txBody>
      </p:sp>
    </p:spTree>
    <p:extLst>
      <p:ext uri="{BB962C8B-B14F-4D97-AF65-F5344CB8AC3E}">
        <p14:creationId xmlns:p14="http://schemas.microsoft.com/office/powerpoint/2010/main" val="38560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Current Zoning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7439F3-7A24-448B-BDC2-793A6517D5DB}"/>
              </a:ext>
            </a:extLst>
          </p:cNvPr>
          <p:cNvSpPr txBox="1">
            <a:spLocks/>
          </p:cNvSpPr>
          <p:nvPr/>
        </p:nvSpPr>
        <p:spPr>
          <a:xfrm>
            <a:off x="648930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Neighborhood Conservation (NC-TC)</a:t>
            </a:r>
          </a:p>
          <a:p>
            <a:r>
              <a:rPr lang="en-US" sz="2400" dirty="0"/>
              <a:t>Business Conservation (BC-TC)</a:t>
            </a:r>
          </a:p>
          <a:p>
            <a:r>
              <a:rPr lang="en-US" sz="2400" dirty="0"/>
              <a:t>Rural-3 (R-3)</a:t>
            </a:r>
          </a:p>
          <a:p>
            <a:r>
              <a:rPr lang="en-US" sz="2400" dirty="0" err="1"/>
              <a:t>Millward</a:t>
            </a:r>
            <a:r>
              <a:rPr lang="en-US" sz="2400" dirty="0"/>
              <a:t> PUD</a:t>
            </a:r>
          </a:p>
          <a:p>
            <a:endParaRPr lang="en-US" sz="2400" u="sng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E58AE052-F269-4762-8BF0-D04AE467E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" b="3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8348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35912-A55D-4B19-BE57-9342E74D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557190"/>
            <a:ext cx="5862707" cy="16715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Comprehensive Plan 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24DF36-2670-430C-9E3B-EEA42D3BCEF5}"/>
              </a:ext>
            </a:extLst>
          </p:cNvPr>
          <p:cNvSpPr txBox="1">
            <a:spLocks/>
          </p:cNvSpPr>
          <p:nvPr/>
        </p:nvSpPr>
        <p:spPr>
          <a:xfrm>
            <a:off x="648930" y="2398030"/>
            <a:ext cx="5180245" cy="373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Stable</a:t>
            </a:r>
            <a:endParaRPr lang="en-US" sz="2400" dirty="0"/>
          </a:p>
          <a:p>
            <a:r>
              <a:rPr lang="en-US" sz="2400" dirty="0"/>
              <a:t>Single-Family</a:t>
            </a:r>
          </a:p>
          <a:p>
            <a:r>
              <a:rPr lang="en-US" sz="2400" dirty="0"/>
              <a:t>Redirect Commercial</a:t>
            </a:r>
          </a:p>
          <a:p>
            <a:r>
              <a:rPr lang="en-US" sz="2400" dirty="0"/>
              <a:t>Connectivity</a:t>
            </a:r>
          </a:p>
          <a:p>
            <a:r>
              <a:rPr lang="en-US" sz="2400" dirty="0"/>
              <a:t>Wildlife Permeability</a:t>
            </a:r>
          </a:p>
          <a:p>
            <a:endParaRPr lang="en-US" sz="2400" dirty="0"/>
          </a:p>
          <a:p>
            <a:endParaRPr lang="en-US" sz="2400" u="sng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1BE8ED-0D76-472D-AA09-CEC862118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950"/>
          <a:stretch/>
        </p:blipFill>
        <p:spPr>
          <a:xfrm>
            <a:off x="6362827" y="803562"/>
            <a:ext cx="5285385" cy="50416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8631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477A6FF-148C-48C6-972D-ACD73734E64D}"/>
              </a:ext>
            </a:extLst>
          </p:cNvPr>
          <p:cNvGrpSpPr/>
          <p:nvPr/>
        </p:nvGrpSpPr>
        <p:grpSpPr>
          <a:xfrm>
            <a:off x="371265" y="1883061"/>
            <a:ext cx="11357865" cy="3565239"/>
            <a:chOff x="371265" y="1311561"/>
            <a:chExt cx="11357865" cy="356523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E195E2-E288-4024-BA02-4079E73DF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58" r="3131" b="30860"/>
            <a:stretch/>
          </p:blipFill>
          <p:spPr>
            <a:xfrm>
              <a:off x="371265" y="1311561"/>
              <a:ext cx="5724735" cy="35652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C511A0-CCEA-4ED9-966D-578CDE4D53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39" t="4167" b="33425"/>
            <a:stretch/>
          </p:blipFill>
          <p:spPr>
            <a:xfrm>
              <a:off x="6096000" y="1311561"/>
              <a:ext cx="5633130" cy="356523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130BCD-CDE1-440F-B6B8-D530F788D3DC}"/>
                </a:ext>
              </a:extLst>
            </p:cNvPr>
            <p:cNvSpPr/>
            <p:nvPr/>
          </p:nvSpPr>
          <p:spPr>
            <a:xfrm>
              <a:off x="7269018" y="1311561"/>
              <a:ext cx="1671782" cy="3565239"/>
            </a:xfrm>
            <a:prstGeom prst="rect">
              <a:avLst/>
            </a:prstGeom>
            <a:noFill/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41C39E9-B9C9-405A-8727-F7C74EA24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Neighborhood Form</a:t>
            </a:r>
          </a:p>
        </p:txBody>
      </p:sp>
    </p:spTree>
    <p:extLst>
      <p:ext uri="{BB962C8B-B14F-4D97-AF65-F5344CB8AC3E}">
        <p14:creationId xmlns:p14="http://schemas.microsoft.com/office/powerpoint/2010/main" val="541258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22A17313720D498652ED3D1F15B8E3" ma:contentTypeVersion="10" ma:contentTypeDescription="Create a new document." ma:contentTypeScope="" ma:versionID="c81f5adf5207875f1502712c118e152f">
  <xsd:schema xmlns:xsd="http://www.w3.org/2001/XMLSchema" xmlns:xs="http://www.w3.org/2001/XMLSchema" xmlns:p="http://schemas.microsoft.com/office/2006/metadata/properties" xmlns:ns2="7a8e9bb9-fd04-47fb-9a37-2c5fdfef2401" xmlns:ns3="1c7ef77e-170a-485c-855e-b345781b6308" targetNamespace="http://schemas.microsoft.com/office/2006/metadata/properties" ma:root="true" ma:fieldsID="c0b033fcf70da87d069875a87f94aa75" ns2:_="" ns3:_="">
    <xsd:import namespace="7a8e9bb9-fd04-47fb-9a37-2c5fdfef2401"/>
    <xsd:import namespace="1c7ef77e-170a-485c-855e-b345781b6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9bb9-fd04-47fb-9a37-2c5fdfef2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ef77e-170a-485c-855e-b345781b6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91D800-5B61-43B3-9968-DBC0D27129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110884-CD79-4786-8A07-DC75BF302244}">
  <ds:schemaRefs>
    <ds:schemaRef ds:uri="1c7ef77e-170a-485c-855e-b345781b6308"/>
    <ds:schemaRef ds:uri="7a8e9bb9-fd04-47fb-9a37-2c5fdfef24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6B32B7-8C14-4F31-A4E2-F55237E77D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851</Words>
  <Application>Microsoft Office PowerPoint</Application>
  <PresentationFormat>Widescreen</PresentationFormat>
  <Paragraphs>200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 LT Std Light</vt:lpstr>
      <vt:lpstr>Office Theme</vt:lpstr>
      <vt:lpstr>390 Residential Rezone Informational Meeting</vt:lpstr>
      <vt:lpstr>Welcome + Introductions</vt:lpstr>
      <vt:lpstr>Agenda</vt:lpstr>
      <vt:lpstr>How We Got Here</vt:lpstr>
      <vt:lpstr>How We Got Here</vt:lpstr>
      <vt:lpstr>PowerPoint Presentation</vt:lpstr>
      <vt:lpstr>Current Zoning</vt:lpstr>
      <vt:lpstr>Comprehensive Plan Vision</vt:lpstr>
      <vt:lpstr>Neighborhood Form</vt:lpstr>
      <vt:lpstr>Your Feedback</vt:lpstr>
      <vt:lpstr>PowerPoint Presentation</vt:lpstr>
      <vt:lpstr>Zoning Goals</vt:lpstr>
      <vt:lpstr>Neighborhood Residential-1 (NR-1)</vt:lpstr>
      <vt:lpstr>PowerPoint Presentation</vt:lpstr>
      <vt:lpstr>What’s Changing? (Residential)</vt:lpstr>
      <vt:lpstr>Maximum Site Development + Floor Area</vt:lpstr>
      <vt:lpstr>Maximum Site Development + Floor Area</vt:lpstr>
      <vt:lpstr>Maximum Site Development + Floor Area</vt:lpstr>
      <vt:lpstr>Maximum Site Development + Floor Area</vt:lpstr>
      <vt:lpstr>Land Division</vt:lpstr>
      <vt:lpstr>Land Division</vt:lpstr>
      <vt:lpstr>Site Development Setbacks</vt:lpstr>
      <vt:lpstr>Site Development Setbacks</vt:lpstr>
      <vt:lpstr>Uses</vt:lpstr>
      <vt:lpstr>Signs</vt:lpstr>
      <vt:lpstr>Signs</vt:lpstr>
      <vt:lpstr>Signs</vt:lpstr>
      <vt:lpstr>Summary Slide</vt:lpstr>
      <vt:lpstr>Next Steps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390 Residential Rezone Informational Meeting</dc:title>
  <dc:creator>Rian Rooney</dc:creator>
  <cp:lastModifiedBy>Rian Rooney</cp:lastModifiedBy>
  <cp:revision>2</cp:revision>
  <dcterms:created xsi:type="dcterms:W3CDTF">2021-02-23T21:38:50Z</dcterms:created>
  <dcterms:modified xsi:type="dcterms:W3CDTF">2021-02-26T15:10:36Z</dcterms:modified>
</cp:coreProperties>
</file>